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6"/>
  </p:notesMasterIdLst>
  <p:sldIdLst>
    <p:sldId id="256" r:id="rId2"/>
    <p:sldId id="281" r:id="rId3"/>
    <p:sldId id="257" r:id="rId4"/>
    <p:sldId id="282" r:id="rId5"/>
    <p:sldId id="258" r:id="rId6"/>
    <p:sldId id="259" r:id="rId7"/>
    <p:sldId id="283" r:id="rId8"/>
    <p:sldId id="276" r:id="rId9"/>
    <p:sldId id="284" r:id="rId10"/>
    <p:sldId id="285" r:id="rId11"/>
    <p:sldId id="260" r:id="rId12"/>
    <p:sldId id="286" r:id="rId13"/>
    <p:sldId id="261" r:id="rId14"/>
    <p:sldId id="262" r:id="rId15"/>
    <p:sldId id="263" r:id="rId16"/>
    <p:sldId id="265" r:id="rId17"/>
    <p:sldId id="266" r:id="rId18"/>
    <p:sldId id="277" r:id="rId19"/>
    <p:sldId id="267" r:id="rId20"/>
    <p:sldId id="268" r:id="rId21"/>
    <p:sldId id="269" r:id="rId22"/>
    <p:sldId id="294" r:id="rId23"/>
    <p:sldId id="295" r:id="rId24"/>
    <p:sldId id="296" r:id="rId25"/>
    <p:sldId id="297" r:id="rId26"/>
    <p:sldId id="298" r:id="rId27"/>
    <p:sldId id="288" r:id="rId28"/>
    <p:sldId id="287" r:id="rId29"/>
    <p:sldId id="299" r:id="rId30"/>
    <p:sldId id="300" r:id="rId31"/>
    <p:sldId id="270" r:id="rId32"/>
    <p:sldId id="271" r:id="rId33"/>
    <p:sldId id="278" r:id="rId34"/>
    <p:sldId id="272" r:id="rId35"/>
    <p:sldId id="289" r:id="rId36"/>
    <p:sldId id="273" r:id="rId37"/>
    <p:sldId id="274" r:id="rId38"/>
    <p:sldId id="292" r:id="rId39"/>
    <p:sldId id="279" r:id="rId40"/>
    <p:sldId id="275" r:id="rId41"/>
    <p:sldId id="290" r:id="rId42"/>
    <p:sldId id="280" r:id="rId43"/>
    <p:sldId id="291" r:id="rId44"/>
    <p:sldId id="29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07" autoAdjust="0"/>
  </p:normalViewPr>
  <p:slideViewPr>
    <p:cSldViewPr snapToGrid="0">
      <p:cViewPr varScale="1">
        <p:scale>
          <a:sx n="68" d="100"/>
          <a:sy n="68" d="100"/>
        </p:scale>
        <p:origin x="12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4AE6EFD5-14A6-4EE1-BA93-BC6BE52E83DB}"/>
    <pc:docChg chg="custSel modSld">
      <pc:chgData name="Rupesh Vissa" userId="71bc4cc26d778a98" providerId="LiveId" clId="{4AE6EFD5-14A6-4EE1-BA93-BC6BE52E83DB}" dt="2022-02-28T07:07:40.602" v="82" actId="1076"/>
      <pc:docMkLst>
        <pc:docMk/>
      </pc:docMkLst>
      <pc:sldChg chg="modSp mod">
        <pc:chgData name="Rupesh Vissa" userId="71bc4cc26d778a98" providerId="LiveId" clId="{4AE6EFD5-14A6-4EE1-BA93-BC6BE52E83DB}" dt="2022-02-27T16:57:33.953" v="64" actId="20577"/>
        <pc:sldMkLst>
          <pc:docMk/>
          <pc:sldMk cId="3590722286" sldId="256"/>
        </pc:sldMkLst>
        <pc:spChg chg="mod">
          <ac:chgData name="Rupesh Vissa" userId="71bc4cc26d778a98" providerId="LiveId" clId="{4AE6EFD5-14A6-4EE1-BA93-BC6BE52E83DB}" dt="2022-02-27T16:57:33.953" v="64" actId="20577"/>
          <ac:spMkLst>
            <pc:docMk/>
            <pc:sldMk cId="3590722286" sldId="256"/>
            <ac:spMk id="3" creationId="{00000000-0000-0000-0000-000000000000}"/>
          </ac:spMkLst>
        </pc:spChg>
      </pc:sldChg>
      <pc:sldChg chg="modSp mod">
        <pc:chgData name="Rupesh Vissa" userId="71bc4cc26d778a98" providerId="LiveId" clId="{4AE6EFD5-14A6-4EE1-BA93-BC6BE52E83DB}" dt="2022-02-27T16:58:51.059" v="67" actId="1076"/>
        <pc:sldMkLst>
          <pc:docMk/>
          <pc:sldMk cId="0" sldId="257"/>
        </pc:sldMkLst>
        <pc:spChg chg="mod">
          <ac:chgData name="Rupesh Vissa" userId="71bc4cc26d778a98" providerId="LiveId" clId="{4AE6EFD5-14A6-4EE1-BA93-BC6BE52E83DB}" dt="2022-02-27T16:58:51.059" v="67" actId="1076"/>
          <ac:spMkLst>
            <pc:docMk/>
            <pc:sldMk cId="0" sldId="257"/>
            <ac:spMk id="20483" creationId="{00000000-0000-0000-0000-000000000000}"/>
          </ac:spMkLst>
        </pc:spChg>
      </pc:sldChg>
      <pc:sldChg chg="modSp mod">
        <pc:chgData name="Rupesh Vissa" userId="71bc4cc26d778a98" providerId="LiveId" clId="{4AE6EFD5-14A6-4EE1-BA93-BC6BE52E83DB}" dt="2022-02-27T17:05:19.087" v="68" actId="207"/>
        <pc:sldMkLst>
          <pc:docMk/>
          <pc:sldMk cId="0" sldId="262"/>
        </pc:sldMkLst>
        <pc:spChg chg="mod">
          <ac:chgData name="Rupesh Vissa" userId="71bc4cc26d778a98" providerId="LiveId" clId="{4AE6EFD5-14A6-4EE1-BA93-BC6BE52E83DB}" dt="2022-02-27T17:05:19.087" v="68" actId="207"/>
          <ac:spMkLst>
            <pc:docMk/>
            <pc:sldMk cId="0" sldId="262"/>
            <ac:spMk id="25603" creationId="{00000000-0000-0000-0000-000000000000}"/>
          </ac:spMkLst>
        </pc:spChg>
      </pc:sldChg>
      <pc:sldChg chg="modSp mod">
        <pc:chgData name="Rupesh Vissa" userId="71bc4cc26d778a98" providerId="LiveId" clId="{4AE6EFD5-14A6-4EE1-BA93-BC6BE52E83DB}" dt="2022-02-28T07:07:40.602" v="82" actId="1076"/>
        <pc:sldMkLst>
          <pc:docMk/>
          <pc:sldMk cId="0" sldId="272"/>
        </pc:sldMkLst>
        <pc:spChg chg="mod">
          <ac:chgData name="Rupesh Vissa" userId="71bc4cc26d778a98" providerId="LiveId" clId="{4AE6EFD5-14A6-4EE1-BA93-BC6BE52E83DB}" dt="2022-02-28T07:07:40.602" v="82" actId="1076"/>
          <ac:spMkLst>
            <pc:docMk/>
            <pc:sldMk cId="0" sldId="272"/>
            <ac:spMk id="54278" creationId="{00000000-0000-0000-0000-000000000000}"/>
          </ac:spMkLst>
        </pc:spChg>
        <pc:picChg chg="mod">
          <ac:chgData name="Rupesh Vissa" userId="71bc4cc26d778a98" providerId="LiveId" clId="{4AE6EFD5-14A6-4EE1-BA93-BC6BE52E83DB}" dt="2022-02-28T07:07:32.936" v="81" actId="1076"/>
          <ac:picMkLst>
            <pc:docMk/>
            <pc:sldMk cId="0" sldId="272"/>
            <ac:picMk id="35843" creationId="{00000000-0000-0000-0000-000000000000}"/>
          </ac:picMkLst>
        </pc:picChg>
      </pc:sldChg>
      <pc:sldChg chg="modSp mod">
        <pc:chgData name="Rupesh Vissa" userId="71bc4cc26d778a98" providerId="LiveId" clId="{4AE6EFD5-14A6-4EE1-BA93-BC6BE52E83DB}" dt="2022-02-27T17:16:41.206" v="72" actId="27636"/>
        <pc:sldMkLst>
          <pc:docMk/>
          <pc:sldMk cId="0" sldId="295"/>
        </pc:sldMkLst>
        <pc:spChg chg="mod">
          <ac:chgData name="Rupesh Vissa" userId="71bc4cc26d778a98" providerId="LiveId" clId="{4AE6EFD5-14A6-4EE1-BA93-BC6BE52E83DB}" dt="2022-02-27T17:16:41.206" v="72" actId="27636"/>
          <ac:spMkLst>
            <pc:docMk/>
            <pc:sldMk cId="0" sldId="295"/>
            <ac:spMk id="3" creationId="{00000000-0000-0000-0000-000000000000}"/>
          </ac:spMkLst>
        </pc:spChg>
      </pc:sldChg>
      <pc:sldChg chg="modSp mod">
        <pc:chgData name="Rupesh Vissa" userId="71bc4cc26d778a98" providerId="LiveId" clId="{4AE6EFD5-14A6-4EE1-BA93-BC6BE52E83DB}" dt="2022-02-27T17:17:59.756" v="75" actId="207"/>
        <pc:sldMkLst>
          <pc:docMk/>
          <pc:sldMk cId="0" sldId="296"/>
        </pc:sldMkLst>
        <pc:spChg chg="mod">
          <ac:chgData name="Rupesh Vissa" userId="71bc4cc26d778a98" providerId="LiveId" clId="{4AE6EFD5-14A6-4EE1-BA93-BC6BE52E83DB}" dt="2022-02-27T17:17:59.756" v="75" actId="207"/>
          <ac:spMkLst>
            <pc:docMk/>
            <pc:sldMk cId="0" sldId="296"/>
            <ac:spMk id="3" creationId="{00000000-0000-0000-0000-000000000000}"/>
          </ac:spMkLst>
        </pc:spChg>
      </pc:sldChg>
      <pc:sldChg chg="modSp mod">
        <pc:chgData name="Rupesh Vissa" userId="71bc4cc26d778a98" providerId="LiveId" clId="{4AE6EFD5-14A6-4EE1-BA93-BC6BE52E83DB}" dt="2022-02-27T17:19:05.148" v="77" actId="20577"/>
        <pc:sldMkLst>
          <pc:docMk/>
          <pc:sldMk cId="0" sldId="298"/>
        </pc:sldMkLst>
        <pc:spChg chg="mod">
          <ac:chgData name="Rupesh Vissa" userId="71bc4cc26d778a98" providerId="LiveId" clId="{4AE6EFD5-14A6-4EE1-BA93-BC6BE52E83DB}" dt="2022-02-27T17:19:05.148" v="77" actId="20577"/>
          <ac:spMkLst>
            <pc:docMk/>
            <pc:sldMk cId="0" sldId="29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B6C4-B531-4046-B891-BA358BD61E96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C49C-012A-4649-B6F6-DA7B57062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863" y="129726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CELL INJURY   </a:t>
            </a:r>
            <a:b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NECROSIS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040" y="4338320"/>
            <a:ext cx="9875520" cy="1215064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 err="1">
                <a:solidFill>
                  <a:srgbClr val="7030A0"/>
                </a:solidFill>
              </a:rPr>
              <a:t>Dr.V.Shanthi</a:t>
            </a:r>
            <a:r>
              <a:rPr lang="en-US" sz="14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Associate Professor, Department of Pathology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Sri Venkateswara Institute of medical sciences</a:t>
            </a:r>
          </a:p>
          <a:p>
            <a:pPr algn="ctr"/>
            <a:r>
              <a:rPr lang="en-US" sz="1400" b="1" dirty="0" err="1">
                <a:solidFill>
                  <a:srgbClr val="7030A0"/>
                </a:solidFill>
              </a:rPr>
              <a:t>Tirupathi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effectLst/>
              </a:rPr>
              <a:t>ELECTRON MICROSCOPIC FINDINGS</a:t>
            </a:r>
            <a:endParaRPr lang="en-US" dirty="0"/>
          </a:p>
        </p:txBody>
      </p:sp>
      <p:pic>
        <p:nvPicPr>
          <p:cNvPr id="4098" name="Picture 2" descr="C:\Users\shanthi\Desktop\necrosis\Myelin+Figures+Plasma+membrane+alterations+Mitochondrial+changes.jpg"/>
          <p:cNvPicPr>
            <a:picLocks noChangeAspect="1" noChangeArrowheads="1"/>
          </p:cNvPicPr>
          <p:nvPr/>
        </p:nvPicPr>
        <p:blipFill>
          <a:blip r:embed="rId2"/>
          <a:srcRect l="38000" t="15556" r="2333"/>
          <a:stretch>
            <a:fillRect/>
          </a:stretch>
        </p:blipFill>
        <p:spPr bwMode="auto">
          <a:xfrm>
            <a:off x="5562600" y="1451972"/>
            <a:ext cx="4892040" cy="5192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7840" y="5105400"/>
            <a:ext cx="362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MYELIN FIGURES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86840" y="1417638"/>
            <a:ext cx="10805160" cy="49923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appearance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changes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non-specific break down of DNA , 3 patterns are identified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Karyolysis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fading of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basophilia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chromatin due to enzymatic degradation of DNA by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endonucleases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Pyknosis</a:t>
            </a:r>
            <a:r>
              <a:rPr lang="en-US" sz="2800" b="1" dirty="0">
                <a:solidFill>
                  <a:srgbClr val="BC98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nuclear shrinkage &amp; increased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basophilia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Karyorrhexis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pyknotic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nucleus undergoes fragmentation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shanthi\Desktop\necrosis\Nuclear_changes.jpg"/>
          <p:cNvPicPr>
            <a:picLocks noChangeAspect="1" noChangeArrowheads="1"/>
          </p:cNvPicPr>
          <p:nvPr/>
        </p:nvPicPr>
        <p:blipFill>
          <a:blip r:embed="rId2"/>
          <a:srcRect r="9609" b="39977"/>
          <a:stretch>
            <a:fillRect/>
          </a:stretch>
        </p:blipFill>
        <p:spPr bwMode="auto">
          <a:xfrm>
            <a:off x="1497404" y="1742123"/>
            <a:ext cx="10220182" cy="4079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8438"/>
            <a:ext cx="9448800" cy="1376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0868" y="1920938"/>
            <a:ext cx="10198100" cy="39973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necrosis </a:t>
            </a:r>
          </a:p>
          <a:p>
            <a:pPr lvl="4"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Coagulative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</a:t>
            </a:r>
          </a:p>
          <a:p>
            <a:pPr lvl="4"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Liquefactive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</a:t>
            </a:r>
          </a:p>
          <a:p>
            <a:pPr lvl="4"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Caseous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</a:t>
            </a:r>
          </a:p>
          <a:p>
            <a:pPr lvl="4"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necrosis </a:t>
            </a:r>
          </a:p>
          <a:p>
            <a:pPr lvl="4"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Fibrinoid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             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346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10287000" cy="5029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COAGULATIVE NECROSIS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preservation of basic outline of the cell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increasing intracellular acidosis denatures not only structural proteins but also the enzymes &amp; so blocks the proteolysis of the cell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Myocardial infarct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characteristic of hypoxic death of cells in all tissues except the brain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89560"/>
            <a:ext cx="10972800" cy="7620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COAGULATIVE NECROSIS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26627" name="Picture 5" descr="9 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14" t="8896" r="53484" b="26080"/>
          <a:stretch>
            <a:fillRect/>
          </a:stretch>
        </p:blipFill>
        <p:spPr>
          <a:xfrm>
            <a:off x="193728" y="1341120"/>
            <a:ext cx="5673671" cy="4404360"/>
          </a:xfrm>
          <a:noFill/>
        </p:spPr>
      </p:pic>
      <p:pic>
        <p:nvPicPr>
          <p:cNvPr id="4" name="Picture 5" descr="Untitled-4"/>
          <p:cNvPicPr>
            <a:picLocks noChangeAspect="1" noChangeArrowheads="1"/>
          </p:cNvPicPr>
          <p:nvPr/>
        </p:nvPicPr>
        <p:blipFill>
          <a:blip r:embed="rId3"/>
          <a:srcRect l="2454" t="2614" r="54878" b="66364"/>
          <a:stretch>
            <a:fillRect/>
          </a:stretch>
        </p:blipFill>
        <p:spPr>
          <a:xfrm>
            <a:off x="6096000" y="1310640"/>
            <a:ext cx="5976390" cy="43738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944880" y="0"/>
            <a:ext cx="10972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COAGULATIVE NECROSIS</a:t>
            </a:r>
          </a:p>
        </p:txBody>
      </p:sp>
      <p:pic>
        <p:nvPicPr>
          <p:cNvPr id="28675" name="Picture 5" descr="Untitled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6" t="49448" r="55746" b="19272"/>
          <a:stretch>
            <a:fillRect/>
          </a:stretch>
        </p:blipFill>
        <p:spPr>
          <a:xfrm>
            <a:off x="1661160" y="774700"/>
            <a:ext cx="10302240" cy="5892800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10287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COAGULATIVE NECROSIS</a:t>
            </a:r>
          </a:p>
        </p:txBody>
      </p:sp>
      <p:pic>
        <p:nvPicPr>
          <p:cNvPr id="1026" name="Picture 2" descr="C:\Users\shanthi\Desktop\necrosis\Renal_cortical_infarction_showing_coagulative_necrosis_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763645"/>
            <a:ext cx="8663305" cy="59521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704" y="50323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194560"/>
            <a:ext cx="9997440" cy="40538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</a:rPr>
              <a:t>LIQUEFACTIVE NECROSIS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en-US" sz="2800" b="1" dirty="0">
                <a:solidFill>
                  <a:srgbClr val="002060"/>
                </a:solidFill>
              </a:rPr>
              <a:t>Characterized by digestion of  dead cells resulting in transformation of the tissue into a liquid viscous mass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40" y="1295400"/>
            <a:ext cx="10134600" cy="5562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LIQUEFACTIVE NECROSIS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characteristic of focal bacterial, or occasional fungal infections because microbes stimulate the accumulation of inflammatory cells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process is initiated by acute inflammation, the material is creamy yellow because of the presence of dead white cells &amp; called pus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hypoxic death in central nervous system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29093" y="304800"/>
            <a:ext cx="10058400" cy="636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solidFill>
                  <a:srgbClr val="7030A0"/>
                </a:solidFill>
                <a:effectLst/>
                <a:latin typeface="Calibri" pitchFamily="34" charset="0"/>
              </a:rPr>
              <a:t>CELL INJURY </a:t>
            </a:r>
            <a:endParaRPr lang="en-US" dirty="0">
              <a:effectLst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127375" y="1033463"/>
            <a:ext cx="642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99FF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alibri" pitchFamily="34" charset="0"/>
              </a:rPr>
              <a:t>Cellular responses to stress &amp; injurious stimuli</a:t>
            </a:r>
            <a:endParaRPr lang="en-US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651375" y="1471613"/>
            <a:ext cx="3670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latin typeface="Calibri" pitchFamily="34" charset="0"/>
              </a:rPr>
              <a:t>Normal cell (homeostasis)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413828" y="2411413"/>
            <a:ext cx="4465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B050"/>
                </a:solidFill>
                <a:latin typeface="Calibri" pitchFamily="34" charset="0"/>
              </a:rPr>
              <a:t>Altered physiologic stimuli and non lethal injurious stimuli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7080250" y="2252663"/>
            <a:ext cx="5075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Calibri" pitchFamily="34" charset="0"/>
              </a:rPr>
              <a:t>Injurious stimuli like reduced oxygen supply, chemical injury and microbial infection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8765" y="3843338"/>
            <a:ext cx="288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CELL ADAPTATIONS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4883" y="3630613"/>
            <a:ext cx="3048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CELL INJURY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5471478" y="4200525"/>
            <a:ext cx="241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990033"/>
                </a:solidFill>
                <a:latin typeface="Calibri" pitchFamily="34" charset="0"/>
              </a:rPr>
              <a:t>Acute and transient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9199563" y="4214813"/>
            <a:ext cx="290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990033"/>
                </a:solidFill>
                <a:latin typeface="Calibri" pitchFamily="34" charset="0"/>
              </a:rPr>
              <a:t>Progressive and severe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5236845" y="4995863"/>
            <a:ext cx="284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660066"/>
                </a:solidFill>
                <a:latin typeface="Calibri" pitchFamily="34" charset="0"/>
              </a:rPr>
              <a:t>REVERSIBLE CELL INJURY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9150668" y="4824413"/>
            <a:ext cx="294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660066"/>
                </a:solidFill>
                <a:latin typeface="Calibri" pitchFamily="34" charset="0"/>
              </a:rPr>
              <a:t>IRREVERSIBLE CELL INJURY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8338" y="5340350"/>
            <a:ext cx="1960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CELL DEATH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1143" y="4492625"/>
            <a:ext cx="23590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HYPERPLASIA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HYPERTROPHY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ATROPHY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METAPLASIA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DYSPLASIA 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3092005" y="1842293"/>
            <a:ext cx="1346010" cy="38053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321675" y="1816100"/>
            <a:ext cx="1109404" cy="39401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2733358" y="3233738"/>
            <a:ext cx="104775" cy="503237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783638" y="3334068"/>
            <a:ext cx="92075" cy="290512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439660" y="3962400"/>
            <a:ext cx="595313" cy="26511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558020" y="3910013"/>
            <a:ext cx="820738" cy="330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6506845" y="4572000"/>
            <a:ext cx="92075" cy="411163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0454005" y="4611688"/>
            <a:ext cx="158750" cy="15875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 flipH="1">
            <a:off x="10457498" y="5208588"/>
            <a:ext cx="171450" cy="14605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900795" y="5738813"/>
            <a:ext cx="33004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C0099"/>
                </a:solidFill>
                <a:latin typeface="Calibri" pitchFamily="34" charset="0"/>
              </a:rPr>
              <a:t>NECROSIS AND APOPTOSIS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1427598" y="491579"/>
            <a:ext cx="10972800" cy="762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LIQUEFACTIVE NECROSIS</a:t>
            </a:r>
          </a:p>
        </p:txBody>
      </p:sp>
      <p:pic>
        <p:nvPicPr>
          <p:cNvPr id="2050" name="Picture 2" descr="C:\Users\shanthi\Desktop\necrosis\b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391" y="1775636"/>
            <a:ext cx="4659474" cy="3941135"/>
          </a:xfrm>
          <a:prstGeom prst="rect">
            <a:avLst/>
          </a:prstGeom>
          <a:noFill/>
        </p:spPr>
      </p:pic>
      <p:pic>
        <p:nvPicPr>
          <p:cNvPr id="2051" name="Picture 3" descr="C:\Users\shanthi\Desktop\necrosis\imagesCA83FU3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0650" y="1775636"/>
            <a:ext cx="4483873" cy="39257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748" y="349184"/>
            <a:ext cx="9448800" cy="1096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320" y="1763233"/>
            <a:ext cx="10123613" cy="5562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GANGRENOUS NECROSIS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applied to a limb , usually lower leg that has lost its blood supply &amp; has undergone coagulation necrosis.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bacterial infection is superimposed 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coagulative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 is modified by the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liquefactive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 of the bacteria &amp; the attracted leukocytes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(wet gangrene 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71330"/>
            <a:ext cx="9997440" cy="4377070"/>
          </a:xfrm>
        </p:spPr>
        <p:txBody>
          <a:bodyPr/>
          <a:lstStyle/>
          <a:p>
            <a:pPr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gangrenes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 gangrene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dead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necrotised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tissue remains uninfected.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gangrene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-necrotic tissue becomes infected.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gangrene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Wet gangrene infected by one of the gas forming Clostridia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04510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DRY 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Gangrene begins in distal part of limb due to ischemia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Causes-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Atherosclerosis of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anteries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supplying limb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Thromboangitis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obliterans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Raynauds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Ergot poisoning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ischemia tissues undergoes infarction and line of separation is formed between the necrotic tissue and healthy tissue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margins of necrotic tissue, granulation tissue develops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61978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DRY 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1412240"/>
            <a:ext cx="10683240" cy="5445760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Grossly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affected part is 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 shrunken and dark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color resembling the mummified foot.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color is due to release of hemoglobin from the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hemolysed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RBC’s which are acted upon by the hydrogen disulfide produced by bacteria which results in the formation of black iron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sulphide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Gradually the gangrenous tissue falls from the healthy tissue at the line of separation.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risk of infection it should be surgically separated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61978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WET 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gangrene typically occurs in the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organs with venous blockage or both venous and arterial blockage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Diabetic foot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–High glucose content in the necrosed tissue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bacterial growth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 sores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–In bed ridden patients at the pressure on the sites like sacrum, buttocks and heel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in organs like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bowel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(due to strangulated hernia,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volvulus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intusscesception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lung, mouth, cervix and vulva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30079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WET 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Morphologic features: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Grossly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affected part is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black, rotten, and soft and pulpy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affected part is dark due to same reason as in dry gangrene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Microscopically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tissue shows coagulative necrosis with extensive areas of hemorrhage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of demarcation between variable and necrosed tissue is absent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5558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GANGRENOUS NECROSIS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94485" y="1097280"/>
          <a:ext cx="1041463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Dry gangrene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Wet gangrene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Lower 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common in bowel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Mechanism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Arterial occlusion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More commonly venous occlusion, less often arterial occlusion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Macroscopy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Organ is dry, shrunken and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Moist,  soft swollen and dark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Line of demarcation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Present between gangrenous</a:t>
                      </a:r>
                      <a:r>
                        <a:rPr lang="en-US" sz="2400" baseline="0" dirty="0"/>
                        <a:t> and healthy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line of demarcation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Presence of bacteria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Bacteria fail to survive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Numerous bacteria is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General better due to little septicemia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Generally poor due to profound toxemia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GANGRENOUS NECROSIS</a:t>
            </a:r>
            <a:endParaRPr lang="en-US" dirty="0"/>
          </a:p>
        </p:txBody>
      </p:sp>
      <p:pic>
        <p:nvPicPr>
          <p:cNvPr id="3074" name="Picture 2" descr="C:\Users\shanthi\Desktop\necrosis\7508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88" y="1821180"/>
            <a:ext cx="5644463" cy="4396740"/>
          </a:xfrm>
          <a:prstGeom prst="rect">
            <a:avLst/>
          </a:prstGeom>
          <a:noFill/>
        </p:spPr>
      </p:pic>
      <p:pic>
        <p:nvPicPr>
          <p:cNvPr id="3075" name="Picture 3" descr="C:\Users\shanthi\Desktop\necrosis\w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964" y="1845944"/>
            <a:ext cx="4501515" cy="439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Gas gangrene 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81" y="1782762"/>
            <a:ext cx="9505223" cy="4800600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wet gangrene infected by one of the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forming Clostridia (Gram positive anaerobic bacteria)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forming Clostridia enters the tissue through a contaminated wound or as a complication of operation on colon which normally contains Clostridia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Clostridia rapidly spreads through tissues especially in muscles and cause extensive necrosis and massive edema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160" y="259398"/>
            <a:ext cx="9448800" cy="14398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NECROSIS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>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13280" y="1905000"/>
            <a:ext cx="9306560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 refers to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 of  morphologic changes that follow cell death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living tissue, largely resulting from the progressive degradative action of enzymes on lethally injured cell </a:t>
            </a:r>
          </a:p>
          <a:p>
            <a:pPr eaLnBrk="1" hangingPunct="1">
              <a:buClr>
                <a:srgbClr val="FFFF00"/>
              </a:buClr>
              <a:buFontTx/>
              <a:buChar char="•"/>
            </a:pPr>
            <a:endParaRPr lang="en-US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Gas gangrene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 the affected part is edematous, swollen and has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crepitations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palpation due to accumulation of gas in tissues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Microscopically </a:t>
            </a:r>
          </a:p>
          <a:p>
            <a:pPr lvl="1" fontAlgn="base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fibres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undergo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coagulative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 with liquefaction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periphery, a zone of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leukocytic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infiltration,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oedema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congestion are found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6767" y="1737360"/>
            <a:ext cx="9766005" cy="50444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CASEOUS NECROSIS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Distinctive form of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coagulative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necrosis most often encountered in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tuberculous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infection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caseous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derived from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cheesy white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appearance of area of necrosis which is friable and white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9 007"/>
          <p:cNvPicPr>
            <a:picLocks noChangeAspect="1" noChangeArrowheads="1"/>
          </p:cNvPicPr>
          <p:nvPr/>
        </p:nvPicPr>
        <p:blipFill>
          <a:blip r:embed="rId2"/>
          <a:srcRect l="61148" t="68878" r="1378" b="7083"/>
          <a:stretch>
            <a:fillRect/>
          </a:stretch>
        </p:blipFill>
        <p:spPr bwMode="auto">
          <a:xfrm>
            <a:off x="276860" y="1059476"/>
            <a:ext cx="5605780" cy="55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10972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CASEOUS NECROSIS</a:t>
            </a:r>
          </a:p>
        </p:txBody>
      </p:sp>
      <p:pic>
        <p:nvPicPr>
          <p:cNvPr id="4098" name="Picture 2" descr="C:\Users\shanthi\Desktop\necrosis\caseo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751" y="1097280"/>
            <a:ext cx="6023007" cy="53949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920" y="1569720"/>
            <a:ext cx="10546080" cy="51968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CASEOUS NECROSIS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appearance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Necrotic focus – collection of fragmented or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lysed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 and amorphous granular debris enclosed with in distinctive inflammatory border –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granulomatous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reaction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1356360" y="417689"/>
            <a:ext cx="10835640" cy="812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GRANULOMA FORMATION IN CASEOUS NECROSIS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35843" name="Picture 5" descr="Untitled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417" t="48773" r="6097" b="20953"/>
          <a:stretch>
            <a:fillRect/>
          </a:stretch>
        </p:blipFill>
        <p:spPr>
          <a:xfrm>
            <a:off x="3059289" y="1434201"/>
            <a:ext cx="7361298" cy="4503753"/>
          </a:xfr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GRANULOMA</a:t>
            </a:r>
          </a:p>
        </p:txBody>
      </p:sp>
      <p:pic>
        <p:nvPicPr>
          <p:cNvPr id="5122" name="Picture 2" descr="C:\Users\shanthi\Desktop\necrosis\1200px-Granuloma_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1630680"/>
            <a:ext cx="6035310" cy="4973320"/>
          </a:xfrm>
          <a:prstGeom prst="rect">
            <a:avLst/>
          </a:prstGeom>
          <a:noFill/>
        </p:spPr>
      </p:pic>
      <p:pic>
        <p:nvPicPr>
          <p:cNvPr id="5123" name="Picture 3" descr="C:\Users\shanthi\Desktop\necrosis\Pulmonary_tuberculosis_-_Granuloma_with_suppurative_necrosis_(656025400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468" y="1615440"/>
            <a:ext cx="5586412" cy="493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1270" t="1640" r="12659" b="59673"/>
          <a:stretch>
            <a:fillRect/>
          </a:stretch>
        </p:blipFill>
        <p:spPr bwMode="auto">
          <a:xfrm>
            <a:off x="2125646" y="1066800"/>
            <a:ext cx="9426274" cy="554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21480" y="274320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GRANULOMA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420813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87" y="1706172"/>
            <a:ext cx="10393680" cy="5364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NECROSIS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descriptive term for focal areas of fat destruction , typically occurring as a result of release of activated  pancreatic lipases into the substance of pancreas &amp; the peritoneal cavity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fatty acids released combine with calcium to produce grossly visible chalky white areas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(fat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saponification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06680"/>
            <a:ext cx="9997440" cy="1143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FAT NECROSIS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8194" name="Picture 2" descr="C:\Users\shanthi\Desktop\necrosis\tumblr_inline_np3fjjSNGD1sv92o6_500.png"/>
          <p:cNvPicPr>
            <a:picLocks noChangeAspect="1" noChangeArrowheads="1"/>
          </p:cNvPicPr>
          <p:nvPr/>
        </p:nvPicPr>
        <p:blipFill>
          <a:blip r:embed="rId2"/>
          <a:srcRect l="5671" t="4098" r="4286" b="20710"/>
          <a:stretch>
            <a:fillRect/>
          </a:stretch>
        </p:blipFill>
        <p:spPr bwMode="auto">
          <a:xfrm>
            <a:off x="2697480" y="1193644"/>
            <a:ext cx="8564880" cy="5403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40953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NECROSIS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appearance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 take the form of shadowy outlines of necrotic fat cells, with basophilic calcium deposits surrounded  by an inflammatory reaction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nthi\Desktop\necrosis\tumblr_inline_np3ebjtlXb1sv92o6_5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"/>
            <a:ext cx="7528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>
          <a:xfrm>
            <a:off x="1173480" y="0"/>
            <a:ext cx="10972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FAT NECROSIS</a:t>
            </a:r>
          </a:p>
        </p:txBody>
      </p:sp>
      <p:pic>
        <p:nvPicPr>
          <p:cNvPr id="38915" name="Picture 4" descr="Untitled-1 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782" t="5193" r="18538" b="19766"/>
          <a:stretch>
            <a:fillRect/>
          </a:stretch>
        </p:blipFill>
        <p:spPr>
          <a:xfrm>
            <a:off x="1508760" y="647700"/>
            <a:ext cx="10556240" cy="6096000"/>
          </a:xfr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8382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FAT 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shanthi\Desktop\necrosis\20130801102313-f8ad18cf-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440" y="1234440"/>
            <a:ext cx="8945880" cy="537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02080"/>
            <a:ext cx="10317480" cy="50139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FIBRINOID NECROSIS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form of necrosis seen in immune reactions involving blood vessels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 when complexes of antigens and antibodies are deposited in the walls of arteries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with these complexes fibrin which has leaked out of vessels give bright pink amorphous appearance called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fibrinoid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(Fibrin like)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FIBRINOID NECROSIS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7170" name="Picture 2" descr="C:\Users\shanthi\Desktop\necrosis\cell-injuryadaptation-3-47-638.jpg"/>
          <p:cNvPicPr>
            <a:picLocks noChangeAspect="1" noChangeArrowheads="1"/>
          </p:cNvPicPr>
          <p:nvPr/>
        </p:nvPicPr>
        <p:blipFill>
          <a:blip r:embed="rId2"/>
          <a:srcRect l="2351" t="13591" r="3354" b="2568"/>
          <a:stretch>
            <a:fillRect/>
          </a:stretch>
        </p:blipFill>
        <p:spPr bwMode="auto">
          <a:xfrm>
            <a:off x="213360" y="1615440"/>
            <a:ext cx="6140876" cy="5013960"/>
          </a:xfrm>
          <a:prstGeom prst="rect">
            <a:avLst/>
          </a:prstGeom>
          <a:noFill/>
        </p:spPr>
      </p:pic>
      <p:pic>
        <p:nvPicPr>
          <p:cNvPr id="7171" name="Picture 3" descr="C:\Users\shanthi\Desktop\necrosis\necrosisgangrene-and-apoptosis-21-638.jpg"/>
          <p:cNvPicPr>
            <a:picLocks noChangeAspect="1" noChangeArrowheads="1"/>
          </p:cNvPicPr>
          <p:nvPr/>
        </p:nvPicPr>
        <p:blipFill>
          <a:blip r:embed="rId3"/>
          <a:srcRect l="8871" t="21274" r="9875" b="5908"/>
          <a:stretch>
            <a:fillRect/>
          </a:stretch>
        </p:blipFill>
        <p:spPr bwMode="auto">
          <a:xfrm>
            <a:off x="6446520" y="1584960"/>
            <a:ext cx="5532120" cy="498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otivational quotes for students about su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120" y="0"/>
            <a:ext cx="108508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4040" y="5471160"/>
            <a:ext cx="42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THANK YOU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8438"/>
            <a:ext cx="94488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NECROSIS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17320" y="1752600"/>
            <a:ext cx="10469880" cy="47593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morphologic appearance of necrosis is the result of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denaturation of intracellular proteins &amp; enzymatic digestion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cell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enzymes are derived from either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lysosomes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dead cells themselves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(Autolysis)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from the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lysosomes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immigrant leukocytes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(heterolysis 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0"/>
            <a:ext cx="109728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32560" y="1325880"/>
            <a:ext cx="10759440" cy="508762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appearance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Cytoplasmic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eosinophilia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Due to denatured proteins and loss of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cytoplasmic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RNA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Glassy homogenous appearance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loss of glycogen particles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 eaten appearance of cytoplasm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enzymatic digestion of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cytoplasmic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organelles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Whorled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phospholipid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masses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 from damaged cell membranes – myelin figures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Calcifications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fatty acids derived from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phospholipid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548640"/>
            <a:ext cx="9997440" cy="8382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966" t="7374" r="3717" b="12317"/>
          <a:stretch>
            <a:fillRect/>
          </a:stretch>
        </p:blipFill>
        <p:spPr bwMode="auto">
          <a:xfrm>
            <a:off x="1536895" y="2072640"/>
            <a:ext cx="10481721" cy="36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/>
              </a:rPr>
              <a:t>NECROSIS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658678"/>
            <a:ext cx="10357104" cy="49097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 microscopic findings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Necrotic cells are characterized by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Discontinuities in plasma and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organellar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membrane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Swollen mitochondria with large amorphous densities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Intracytoplasmic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myelin figures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Aggregates of fluffy material representing denatured proteins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effectLst/>
              </a:rPr>
              <a:t>ELECTRON MICROSCOPIC FINDINGS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86" t="30214" r="10486" b="39985"/>
          <a:stretch>
            <a:fillRect/>
          </a:stretch>
        </p:blipFill>
        <p:spPr bwMode="auto">
          <a:xfrm>
            <a:off x="4312920" y="2148840"/>
            <a:ext cx="384048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9838" t="62458" r="9190" b="4565"/>
          <a:stretch>
            <a:fillRect/>
          </a:stretch>
        </p:blipFill>
        <p:spPr bwMode="auto">
          <a:xfrm>
            <a:off x="8427720" y="2148839"/>
            <a:ext cx="3550920" cy="30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9838" t="2046" r="9190" b="72336"/>
          <a:stretch>
            <a:fillRect/>
          </a:stretch>
        </p:blipFill>
        <p:spPr bwMode="auto">
          <a:xfrm>
            <a:off x="196532" y="2026919"/>
            <a:ext cx="3796348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1188</Words>
  <Application>Microsoft Office PowerPoint</Application>
  <PresentationFormat>Widescreen</PresentationFormat>
  <Paragraphs>179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CELL INJURY    NECROSIS</vt:lpstr>
      <vt:lpstr>CELL INJURY </vt:lpstr>
      <vt:lpstr>NECROSIS </vt:lpstr>
      <vt:lpstr>PowerPoint Presentation</vt:lpstr>
      <vt:lpstr>NECROSIS</vt:lpstr>
      <vt:lpstr>NECROSIS</vt:lpstr>
      <vt:lpstr>NECROSIS</vt:lpstr>
      <vt:lpstr>NECROSIS</vt:lpstr>
      <vt:lpstr>ELECTRON MICROSCOPIC FINDINGS</vt:lpstr>
      <vt:lpstr>ELECTRON MICROSCOPIC FINDINGS</vt:lpstr>
      <vt:lpstr>NECROSIS</vt:lpstr>
      <vt:lpstr>NECROSIS</vt:lpstr>
      <vt:lpstr>NECROSIS</vt:lpstr>
      <vt:lpstr>NECROSIS</vt:lpstr>
      <vt:lpstr>COAGULATIVE NECROSIS</vt:lpstr>
      <vt:lpstr>COAGULATIVE NECROSIS</vt:lpstr>
      <vt:lpstr>COAGULATIVE NECROSIS</vt:lpstr>
      <vt:lpstr>NECROSIS</vt:lpstr>
      <vt:lpstr>NECROSIS</vt:lpstr>
      <vt:lpstr>LIQUEFACTIVE NECROSIS</vt:lpstr>
      <vt:lpstr>NECROSIS</vt:lpstr>
      <vt:lpstr>GANGRENE</vt:lpstr>
      <vt:lpstr>DRY GANGRENE</vt:lpstr>
      <vt:lpstr>DRY GANGRENE</vt:lpstr>
      <vt:lpstr>WET GANGRENE</vt:lpstr>
      <vt:lpstr>WET GANGRENE</vt:lpstr>
      <vt:lpstr>GANGRENOUS NECROSIS</vt:lpstr>
      <vt:lpstr>GANGRENOUS NECROSIS</vt:lpstr>
      <vt:lpstr>Gas gangrene </vt:lpstr>
      <vt:lpstr>Gas gangrene</vt:lpstr>
      <vt:lpstr>NECROSIS</vt:lpstr>
      <vt:lpstr>CASEOUS NECROSIS</vt:lpstr>
      <vt:lpstr>NECROSIS</vt:lpstr>
      <vt:lpstr>GRANULOMA FORMATION IN CASEOUS NECROSIS</vt:lpstr>
      <vt:lpstr>GRANULOMA</vt:lpstr>
      <vt:lpstr>PowerPoint Presentation</vt:lpstr>
      <vt:lpstr>NECROSIS</vt:lpstr>
      <vt:lpstr>FAT NECROSIS</vt:lpstr>
      <vt:lpstr>NECROSIS</vt:lpstr>
      <vt:lpstr>FAT NECROSIS</vt:lpstr>
      <vt:lpstr>FAT NECROSIS</vt:lpstr>
      <vt:lpstr>NECROSIS</vt:lpstr>
      <vt:lpstr>FIBRINOID NECROSIS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TERATOMA - OVARY</dc:title>
  <dc:creator>Shanthi Vissa</dc:creator>
  <cp:lastModifiedBy>Rupesh Vissa</cp:lastModifiedBy>
  <cp:revision>81</cp:revision>
  <dcterms:created xsi:type="dcterms:W3CDTF">2017-07-31T15:30:01Z</dcterms:created>
  <dcterms:modified xsi:type="dcterms:W3CDTF">2022-02-28T07:07:42Z</dcterms:modified>
</cp:coreProperties>
</file>