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64" r:id="rId4"/>
    <p:sldId id="286" r:id="rId5"/>
    <p:sldId id="287" r:id="rId6"/>
    <p:sldId id="267" r:id="rId7"/>
    <p:sldId id="288" r:id="rId8"/>
    <p:sldId id="269" r:id="rId9"/>
    <p:sldId id="270" r:id="rId10"/>
    <p:sldId id="289" r:id="rId11"/>
    <p:sldId id="272" r:id="rId12"/>
    <p:sldId id="273" r:id="rId13"/>
    <p:sldId id="290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58" r:id="rId27"/>
    <p:sldId id="259" r:id="rId28"/>
    <p:sldId id="260" r:id="rId29"/>
    <p:sldId id="262" r:id="rId30"/>
    <p:sldId id="261" r:id="rId31"/>
    <p:sldId id="263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FFFF"/>
    <a:srgbClr val="FF66FF"/>
    <a:srgbClr val="FFEBFF"/>
    <a:srgbClr val="FFFFCC"/>
    <a:srgbClr val="EBFF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445" autoAdjust="0"/>
  </p:normalViewPr>
  <p:slideViewPr>
    <p:cSldViewPr snapToGrid="0">
      <p:cViewPr varScale="1">
        <p:scale>
          <a:sx n="67" d="100"/>
          <a:sy n="67" d="100"/>
        </p:scale>
        <p:origin x="126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pesh Vissa" userId="71bc4cc26d778a98" providerId="LiveId" clId="{1286D5CC-1389-400D-8018-8A53B824639B}"/>
    <pc:docChg chg="custSel addSld modSld">
      <pc:chgData name="Rupesh Vissa" userId="71bc4cc26d778a98" providerId="LiveId" clId="{1286D5CC-1389-400D-8018-8A53B824639B}" dt="2023-06-21T10:31:38.893" v="21" actId="20577"/>
      <pc:docMkLst>
        <pc:docMk/>
      </pc:docMkLst>
      <pc:sldChg chg="modSp new mod">
        <pc:chgData name="Rupesh Vissa" userId="71bc4cc26d778a98" providerId="LiveId" clId="{1286D5CC-1389-400D-8018-8A53B824639B}" dt="2023-06-21T10:30:33.594" v="7" actId="5793"/>
        <pc:sldMkLst>
          <pc:docMk/>
          <pc:sldMk cId="4263217622" sldId="256"/>
        </pc:sldMkLst>
        <pc:spChg chg="mod">
          <ac:chgData name="Rupesh Vissa" userId="71bc4cc26d778a98" providerId="LiveId" clId="{1286D5CC-1389-400D-8018-8A53B824639B}" dt="2023-06-21T10:30:33.594" v="7" actId="5793"/>
          <ac:spMkLst>
            <pc:docMk/>
            <pc:sldMk cId="4263217622" sldId="256"/>
            <ac:spMk id="2" creationId="{A2629A4E-EF37-4F5E-896D-AAB8B2EEF3D8}"/>
          </ac:spMkLst>
        </pc:spChg>
      </pc:sldChg>
      <pc:sldChg chg="modSp new mod">
        <pc:chgData name="Rupesh Vissa" userId="71bc4cc26d778a98" providerId="LiveId" clId="{1286D5CC-1389-400D-8018-8A53B824639B}" dt="2023-06-21T10:31:38.893" v="21" actId="20577"/>
        <pc:sldMkLst>
          <pc:docMk/>
          <pc:sldMk cId="2934242151" sldId="257"/>
        </pc:sldMkLst>
        <pc:spChg chg="mod">
          <ac:chgData name="Rupesh Vissa" userId="71bc4cc26d778a98" providerId="LiveId" clId="{1286D5CC-1389-400D-8018-8A53B824639B}" dt="2023-06-21T10:31:38.893" v="21" actId="20577"/>
          <ac:spMkLst>
            <pc:docMk/>
            <pc:sldMk cId="2934242151" sldId="257"/>
            <ac:spMk id="3" creationId="{B6C54316-5413-BA3C-7212-79A52DD9CF4E}"/>
          </ac:spMkLst>
        </pc:spChg>
      </pc:sldChg>
    </pc:docChg>
  </pc:docChgLst>
  <pc:docChgLst>
    <pc:chgData name="Rupesh Vissa" userId="71bc4cc26d778a98" providerId="LiveId" clId="{A6420401-9866-4E05-8BE9-6B62890D1673}"/>
    <pc:docChg chg="modSld">
      <pc:chgData name="Rupesh Vissa" userId="71bc4cc26d778a98" providerId="LiveId" clId="{A6420401-9866-4E05-8BE9-6B62890D1673}" dt="2023-08-02T08:58:35.015" v="11" actId="207"/>
      <pc:docMkLst>
        <pc:docMk/>
      </pc:docMkLst>
      <pc:sldChg chg="modSp mod">
        <pc:chgData name="Rupesh Vissa" userId="71bc4cc26d778a98" providerId="LiveId" clId="{A6420401-9866-4E05-8BE9-6B62890D1673}" dt="2023-08-02T08:58:35.015" v="11" actId="207"/>
        <pc:sldMkLst>
          <pc:docMk/>
          <pc:sldMk cId="4263217622" sldId="256"/>
        </pc:sldMkLst>
        <pc:spChg chg="mod">
          <ac:chgData name="Rupesh Vissa" userId="71bc4cc26d778a98" providerId="LiveId" clId="{A6420401-9866-4E05-8BE9-6B62890D1673}" dt="2023-08-02T08:58:35.015" v="11" actId="207"/>
          <ac:spMkLst>
            <pc:docMk/>
            <pc:sldMk cId="4263217622" sldId="256"/>
            <ac:spMk id="2" creationId="{A2629A4E-EF37-4F5E-896D-AAB8B2EEF3D8}"/>
          </ac:spMkLst>
        </pc:spChg>
      </pc:sldChg>
    </pc:docChg>
  </pc:docChgLst>
  <pc:docChgLst>
    <pc:chgData name="Rupesh Vissa" userId="71bc4cc26d778a98" providerId="LiveId" clId="{EA809E91-8390-4FA4-831D-5ABF970F96D5}"/>
    <pc:docChg chg="modSld">
      <pc:chgData name="Rupesh Vissa" userId="71bc4cc26d778a98" providerId="LiveId" clId="{EA809E91-8390-4FA4-831D-5ABF970F96D5}" dt="2023-09-07T01:35:50.199" v="12" actId="1037"/>
      <pc:docMkLst>
        <pc:docMk/>
      </pc:docMkLst>
      <pc:sldChg chg="modSp mod">
        <pc:chgData name="Rupesh Vissa" userId="71bc4cc26d778a98" providerId="LiveId" clId="{EA809E91-8390-4FA4-831D-5ABF970F96D5}" dt="2023-09-07T01:35:50.199" v="12" actId="1037"/>
        <pc:sldMkLst>
          <pc:docMk/>
          <pc:sldMk cId="287240407" sldId="286"/>
        </pc:sldMkLst>
        <pc:cxnChg chg="mod">
          <ac:chgData name="Rupesh Vissa" userId="71bc4cc26d778a98" providerId="LiveId" clId="{EA809E91-8390-4FA4-831D-5ABF970F96D5}" dt="2023-09-07T01:35:36.087" v="3" actId="1038"/>
          <ac:cxnSpMkLst>
            <pc:docMk/>
            <pc:sldMk cId="287240407" sldId="286"/>
            <ac:cxnSpMk id="31" creationId="{541E7BF9-FCF9-EEDC-F4DE-660F749CDA67}"/>
          </ac:cxnSpMkLst>
        </pc:cxnChg>
        <pc:cxnChg chg="mod">
          <ac:chgData name="Rupesh Vissa" userId="71bc4cc26d778a98" providerId="LiveId" clId="{EA809E91-8390-4FA4-831D-5ABF970F96D5}" dt="2023-09-07T01:35:42.896" v="8" actId="1038"/>
          <ac:cxnSpMkLst>
            <pc:docMk/>
            <pc:sldMk cId="287240407" sldId="286"/>
            <ac:cxnSpMk id="40" creationId="{3877BCB0-AE26-3377-2E8C-CB72206C1B66}"/>
          </ac:cxnSpMkLst>
        </pc:cxnChg>
        <pc:cxnChg chg="mod">
          <ac:chgData name="Rupesh Vissa" userId="71bc4cc26d778a98" providerId="LiveId" clId="{EA809E91-8390-4FA4-831D-5ABF970F96D5}" dt="2023-09-07T01:35:50.199" v="12" actId="1037"/>
          <ac:cxnSpMkLst>
            <pc:docMk/>
            <pc:sldMk cId="287240407" sldId="286"/>
            <ac:cxnSpMk id="52" creationId="{D8D9AC67-CBBD-EB2A-6532-4033D4E23A78}"/>
          </ac:cxnSpMkLst>
        </pc:cxnChg>
      </pc:sldChg>
    </pc:docChg>
  </pc:docChgLst>
  <pc:docChgLst>
    <pc:chgData name="Rupesh Vissa" userId="71bc4cc26d778a98" providerId="LiveId" clId="{B9AD6A0D-73BE-4DC0-8273-D10A3CB4DEB2}"/>
    <pc:docChg chg="custSel addSld modSld">
      <pc:chgData name="Rupesh Vissa" userId="71bc4cc26d778a98" providerId="LiveId" clId="{B9AD6A0D-73BE-4DC0-8273-D10A3CB4DEB2}" dt="2023-07-17T17:28:22.650" v="759" actId="20577"/>
      <pc:docMkLst>
        <pc:docMk/>
      </pc:docMkLst>
      <pc:sldChg chg="modSp mod">
        <pc:chgData name="Rupesh Vissa" userId="71bc4cc26d778a98" providerId="LiveId" clId="{B9AD6A0D-73BE-4DC0-8273-D10A3CB4DEB2}" dt="2023-07-06T04:40:27.400" v="70" actId="14100"/>
        <pc:sldMkLst>
          <pc:docMk/>
          <pc:sldMk cId="1983677731" sldId="267"/>
        </pc:sldMkLst>
        <pc:spChg chg="mod">
          <ac:chgData name="Rupesh Vissa" userId="71bc4cc26d778a98" providerId="LiveId" clId="{B9AD6A0D-73BE-4DC0-8273-D10A3CB4DEB2}" dt="2023-07-06T04:40:27.400" v="70" actId="14100"/>
          <ac:spMkLst>
            <pc:docMk/>
            <pc:sldMk cId="1983677731" sldId="267"/>
            <ac:spMk id="3" creationId="{3E07E65C-32E6-5818-8C4A-1B037648CA92}"/>
          </ac:spMkLst>
        </pc:spChg>
      </pc:sldChg>
      <pc:sldChg chg="modSp new mod">
        <pc:chgData name="Rupesh Vissa" userId="71bc4cc26d778a98" providerId="LiveId" clId="{B9AD6A0D-73BE-4DC0-8273-D10A3CB4DEB2}" dt="2023-07-06T10:11:49.511" v="266" actId="948"/>
        <pc:sldMkLst>
          <pc:docMk/>
          <pc:sldMk cId="2276075986" sldId="268"/>
        </pc:sldMkLst>
        <pc:spChg chg="mod">
          <ac:chgData name="Rupesh Vissa" userId="71bc4cc26d778a98" providerId="LiveId" clId="{B9AD6A0D-73BE-4DC0-8273-D10A3CB4DEB2}" dt="2023-07-06T10:11:34.335" v="264" actId="14100"/>
          <ac:spMkLst>
            <pc:docMk/>
            <pc:sldMk cId="2276075986" sldId="268"/>
            <ac:spMk id="2" creationId="{F979DCA5-D162-75D7-4AE0-98D7F3CF7D60}"/>
          </ac:spMkLst>
        </pc:spChg>
        <pc:spChg chg="mod">
          <ac:chgData name="Rupesh Vissa" userId="71bc4cc26d778a98" providerId="LiveId" clId="{B9AD6A0D-73BE-4DC0-8273-D10A3CB4DEB2}" dt="2023-07-06T10:11:49.511" v="266" actId="948"/>
          <ac:spMkLst>
            <pc:docMk/>
            <pc:sldMk cId="2276075986" sldId="268"/>
            <ac:spMk id="3" creationId="{20C4B53A-8910-89A2-C7A4-134244D5F081}"/>
          </ac:spMkLst>
        </pc:spChg>
      </pc:sldChg>
      <pc:sldChg chg="addSp modSp new mod modNotesTx">
        <pc:chgData name="Rupesh Vissa" userId="71bc4cc26d778a98" providerId="LiveId" clId="{B9AD6A0D-73BE-4DC0-8273-D10A3CB4DEB2}" dt="2023-07-06T10:12:00.574" v="268" actId="122"/>
        <pc:sldMkLst>
          <pc:docMk/>
          <pc:sldMk cId="614864883" sldId="269"/>
        </pc:sldMkLst>
        <pc:spChg chg="mod">
          <ac:chgData name="Rupesh Vissa" userId="71bc4cc26d778a98" providerId="LiveId" clId="{B9AD6A0D-73BE-4DC0-8273-D10A3CB4DEB2}" dt="2023-07-06T10:12:00.574" v="268" actId="122"/>
          <ac:spMkLst>
            <pc:docMk/>
            <pc:sldMk cId="614864883" sldId="269"/>
            <ac:spMk id="2" creationId="{050BDBBD-EDBB-03FB-13AA-E6828F21CBA8}"/>
          </ac:spMkLst>
        </pc:spChg>
        <pc:picChg chg="add mod">
          <ac:chgData name="Rupesh Vissa" userId="71bc4cc26d778a98" providerId="LiveId" clId="{B9AD6A0D-73BE-4DC0-8273-D10A3CB4DEB2}" dt="2023-07-06T06:48:08.332" v="103" actId="14100"/>
          <ac:picMkLst>
            <pc:docMk/>
            <pc:sldMk cId="614864883" sldId="269"/>
            <ac:picMk id="4" creationId="{DD80F99D-8480-2D8C-EBF2-AA0E3B6BAE0F}"/>
          </ac:picMkLst>
        </pc:picChg>
      </pc:sldChg>
      <pc:sldChg chg="addSp modSp new mod modNotesTx">
        <pc:chgData name="Rupesh Vissa" userId="71bc4cc26d778a98" providerId="LiveId" clId="{B9AD6A0D-73BE-4DC0-8273-D10A3CB4DEB2}" dt="2023-07-06T10:12:06.263" v="270" actId="122"/>
        <pc:sldMkLst>
          <pc:docMk/>
          <pc:sldMk cId="3278035817" sldId="270"/>
        </pc:sldMkLst>
        <pc:spChg chg="mod">
          <ac:chgData name="Rupesh Vissa" userId="71bc4cc26d778a98" providerId="LiveId" clId="{B9AD6A0D-73BE-4DC0-8273-D10A3CB4DEB2}" dt="2023-07-06T10:12:06.263" v="270" actId="122"/>
          <ac:spMkLst>
            <pc:docMk/>
            <pc:sldMk cId="3278035817" sldId="270"/>
            <ac:spMk id="2" creationId="{DDEB6FAA-342B-01B9-3E5F-ED5547516EE3}"/>
          </ac:spMkLst>
        </pc:spChg>
        <pc:picChg chg="add mod">
          <ac:chgData name="Rupesh Vissa" userId="71bc4cc26d778a98" providerId="LiveId" clId="{B9AD6A0D-73BE-4DC0-8273-D10A3CB4DEB2}" dt="2023-07-06T06:49:42.112" v="109" actId="14100"/>
          <ac:picMkLst>
            <pc:docMk/>
            <pc:sldMk cId="3278035817" sldId="270"/>
            <ac:picMk id="4" creationId="{5401CD54-34BA-AB9E-DAEE-358D5444BA46}"/>
          </ac:picMkLst>
        </pc:picChg>
      </pc:sldChg>
      <pc:sldChg chg="modSp new mod">
        <pc:chgData name="Rupesh Vissa" userId="71bc4cc26d778a98" providerId="LiveId" clId="{B9AD6A0D-73BE-4DC0-8273-D10A3CB4DEB2}" dt="2023-07-06T10:20:02.269" v="305" actId="20577"/>
        <pc:sldMkLst>
          <pc:docMk/>
          <pc:sldMk cId="2791454099" sldId="271"/>
        </pc:sldMkLst>
        <pc:spChg chg="mod">
          <ac:chgData name="Rupesh Vissa" userId="71bc4cc26d778a98" providerId="LiveId" clId="{B9AD6A0D-73BE-4DC0-8273-D10A3CB4DEB2}" dt="2023-07-06T10:15:01.968" v="274" actId="14100"/>
          <ac:spMkLst>
            <pc:docMk/>
            <pc:sldMk cId="2791454099" sldId="271"/>
            <ac:spMk id="2" creationId="{B0E8C760-4BE6-C7F0-1D6F-8A4C4F3F6B5C}"/>
          </ac:spMkLst>
        </pc:spChg>
        <pc:spChg chg="mod">
          <ac:chgData name="Rupesh Vissa" userId="71bc4cc26d778a98" providerId="LiveId" clId="{B9AD6A0D-73BE-4DC0-8273-D10A3CB4DEB2}" dt="2023-07-06T10:20:02.269" v="305" actId="20577"/>
          <ac:spMkLst>
            <pc:docMk/>
            <pc:sldMk cId="2791454099" sldId="271"/>
            <ac:spMk id="3" creationId="{8AAC39FC-D4B5-F590-16F0-3AA1D2FB76C0}"/>
          </ac:spMkLst>
        </pc:spChg>
      </pc:sldChg>
      <pc:sldChg chg="addSp modSp new mod">
        <pc:chgData name="Rupesh Vissa" userId="71bc4cc26d778a98" providerId="LiveId" clId="{B9AD6A0D-73BE-4DC0-8273-D10A3CB4DEB2}" dt="2023-07-06T10:17:51.584" v="304" actId="1076"/>
        <pc:sldMkLst>
          <pc:docMk/>
          <pc:sldMk cId="3226474099" sldId="272"/>
        </pc:sldMkLst>
        <pc:picChg chg="add mod">
          <ac:chgData name="Rupesh Vissa" userId="71bc4cc26d778a98" providerId="LiveId" clId="{B9AD6A0D-73BE-4DC0-8273-D10A3CB4DEB2}" dt="2023-07-06T10:17:51.584" v="304" actId="1076"/>
          <ac:picMkLst>
            <pc:docMk/>
            <pc:sldMk cId="3226474099" sldId="272"/>
            <ac:picMk id="3" creationId="{F763F5AF-CC22-9010-F1EA-DEDCCCB746DD}"/>
          </ac:picMkLst>
        </pc:picChg>
      </pc:sldChg>
      <pc:sldChg chg="addSp delSp modSp new mod">
        <pc:chgData name="Rupesh Vissa" userId="71bc4cc26d778a98" providerId="LiveId" clId="{B9AD6A0D-73BE-4DC0-8273-D10A3CB4DEB2}" dt="2023-07-07T06:14:30.553" v="333" actId="14100"/>
        <pc:sldMkLst>
          <pc:docMk/>
          <pc:sldMk cId="4193484909" sldId="273"/>
        </pc:sldMkLst>
        <pc:spChg chg="del">
          <ac:chgData name="Rupesh Vissa" userId="71bc4cc26d778a98" providerId="LiveId" clId="{B9AD6A0D-73BE-4DC0-8273-D10A3CB4DEB2}" dt="2023-07-07T06:14:19.945" v="330"/>
          <ac:spMkLst>
            <pc:docMk/>
            <pc:sldMk cId="4193484909" sldId="273"/>
            <ac:spMk id="2" creationId="{F9958AE6-3EA7-ECC0-D6A0-77446E925A86}"/>
          </ac:spMkLst>
        </pc:spChg>
        <pc:spChg chg="mod">
          <ac:chgData name="Rupesh Vissa" userId="71bc4cc26d778a98" providerId="LiveId" clId="{B9AD6A0D-73BE-4DC0-8273-D10A3CB4DEB2}" dt="2023-07-07T06:14:30.553" v="333" actId="14100"/>
          <ac:spMkLst>
            <pc:docMk/>
            <pc:sldMk cId="4193484909" sldId="273"/>
            <ac:spMk id="3" creationId="{975AC646-7006-AE1B-E3F0-F90DAF368B5C}"/>
          </ac:spMkLst>
        </pc:spChg>
        <pc:spChg chg="add mod">
          <ac:chgData name="Rupesh Vissa" userId="71bc4cc26d778a98" providerId="LiveId" clId="{B9AD6A0D-73BE-4DC0-8273-D10A3CB4DEB2}" dt="2023-07-07T06:14:24.999" v="332" actId="1076"/>
          <ac:spMkLst>
            <pc:docMk/>
            <pc:sldMk cId="4193484909" sldId="273"/>
            <ac:spMk id="4" creationId="{4B431CCC-9266-1801-5226-90155EB35EDB}"/>
          </ac:spMkLst>
        </pc:spChg>
      </pc:sldChg>
      <pc:sldChg chg="modSp new mod">
        <pc:chgData name="Rupesh Vissa" userId="71bc4cc26d778a98" providerId="LiveId" clId="{B9AD6A0D-73BE-4DC0-8273-D10A3CB4DEB2}" dt="2023-07-07T06:17:45.285" v="362" actId="948"/>
        <pc:sldMkLst>
          <pc:docMk/>
          <pc:sldMk cId="3113660650" sldId="274"/>
        </pc:sldMkLst>
        <pc:spChg chg="mod">
          <ac:chgData name="Rupesh Vissa" userId="71bc4cc26d778a98" providerId="LiveId" clId="{B9AD6A0D-73BE-4DC0-8273-D10A3CB4DEB2}" dt="2023-07-07T06:15:27.405" v="343" actId="14100"/>
          <ac:spMkLst>
            <pc:docMk/>
            <pc:sldMk cId="3113660650" sldId="274"/>
            <ac:spMk id="2" creationId="{513EE139-5CF3-04D0-A5B3-F76550917BD1}"/>
          </ac:spMkLst>
        </pc:spChg>
        <pc:spChg chg="mod">
          <ac:chgData name="Rupesh Vissa" userId="71bc4cc26d778a98" providerId="LiveId" clId="{B9AD6A0D-73BE-4DC0-8273-D10A3CB4DEB2}" dt="2023-07-07T06:17:45.285" v="362" actId="948"/>
          <ac:spMkLst>
            <pc:docMk/>
            <pc:sldMk cId="3113660650" sldId="274"/>
            <ac:spMk id="3" creationId="{FDB44BEC-5A8A-8A87-3329-BE5AC2361321}"/>
          </ac:spMkLst>
        </pc:spChg>
      </pc:sldChg>
      <pc:sldChg chg="modSp new mod">
        <pc:chgData name="Rupesh Vissa" userId="71bc4cc26d778a98" providerId="LiveId" clId="{B9AD6A0D-73BE-4DC0-8273-D10A3CB4DEB2}" dt="2023-07-08T05:12:09.044" v="533" actId="122"/>
        <pc:sldMkLst>
          <pc:docMk/>
          <pc:sldMk cId="2042642306" sldId="275"/>
        </pc:sldMkLst>
        <pc:spChg chg="mod">
          <ac:chgData name="Rupesh Vissa" userId="71bc4cc26d778a98" providerId="LiveId" clId="{B9AD6A0D-73BE-4DC0-8273-D10A3CB4DEB2}" dt="2023-07-08T05:12:09.044" v="533" actId="122"/>
          <ac:spMkLst>
            <pc:docMk/>
            <pc:sldMk cId="2042642306" sldId="275"/>
            <ac:spMk id="2" creationId="{E1C6C7CD-52B9-DBAB-783A-860A2C0442EA}"/>
          </ac:spMkLst>
        </pc:spChg>
        <pc:spChg chg="mod">
          <ac:chgData name="Rupesh Vissa" userId="71bc4cc26d778a98" providerId="LiveId" clId="{B9AD6A0D-73BE-4DC0-8273-D10A3CB4DEB2}" dt="2023-07-07T06:19:15.176" v="385" actId="948"/>
          <ac:spMkLst>
            <pc:docMk/>
            <pc:sldMk cId="2042642306" sldId="275"/>
            <ac:spMk id="3" creationId="{C25AA188-DE8E-3827-5821-08925C5D88D1}"/>
          </ac:spMkLst>
        </pc:spChg>
      </pc:sldChg>
      <pc:sldChg chg="modSp new mod">
        <pc:chgData name="Rupesh Vissa" userId="71bc4cc26d778a98" providerId="LiveId" clId="{B9AD6A0D-73BE-4DC0-8273-D10A3CB4DEB2}" dt="2023-07-08T05:17:08.694" v="558" actId="20577"/>
        <pc:sldMkLst>
          <pc:docMk/>
          <pc:sldMk cId="1853035185" sldId="276"/>
        </pc:sldMkLst>
        <pc:spChg chg="mod">
          <ac:chgData name="Rupesh Vissa" userId="71bc4cc26d778a98" providerId="LiveId" clId="{B9AD6A0D-73BE-4DC0-8273-D10A3CB4DEB2}" dt="2023-07-08T05:16:06.288" v="553" actId="14100"/>
          <ac:spMkLst>
            <pc:docMk/>
            <pc:sldMk cId="1853035185" sldId="276"/>
            <ac:spMk id="2" creationId="{9DE130A2-7683-D803-A83B-391F56C05994}"/>
          </ac:spMkLst>
        </pc:spChg>
        <pc:spChg chg="mod">
          <ac:chgData name="Rupesh Vissa" userId="71bc4cc26d778a98" providerId="LiveId" clId="{B9AD6A0D-73BE-4DC0-8273-D10A3CB4DEB2}" dt="2023-07-08T05:17:08.694" v="558" actId="20577"/>
          <ac:spMkLst>
            <pc:docMk/>
            <pc:sldMk cId="1853035185" sldId="276"/>
            <ac:spMk id="3" creationId="{087A148D-0446-112E-CB6A-E11A6A0773BE}"/>
          </ac:spMkLst>
        </pc:spChg>
      </pc:sldChg>
      <pc:sldChg chg="modSp new mod">
        <pc:chgData name="Rupesh Vissa" userId="71bc4cc26d778a98" providerId="LiveId" clId="{B9AD6A0D-73BE-4DC0-8273-D10A3CB4DEB2}" dt="2023-07-08T05:19:34.530" v="564" actId="207"/>
        <pc:sldMkLst>
          <pc:docMk/>
          <pc:sldMk cId="375362746" sldId="277"/>
        </pc:sldMkLst>
        <pc:spChg chg="mod">
          <ac:chgData name="Rupesh Vissa" userId="71bc4cc26d778a98" providerId="LiveId" clId="{B9AD6A0D-73BE-4DC0-8273-D10A3CB4DEB2}" dt="2023-07-08T05:12:40.157" v="545" actId="1076"/>
          <ac:spMkLst>
            <pc:docMk/>
            <pc:sldMk cId="375362746" sldId="277"/>
            <ac:spMk id="2" creationId="{8CFCF370-0719-706D-1EEF-FAB88CADC7DF}"/>
          </ac:spMkLst>
        </pc:spChg>
        <pc:spChg chg="mod">
          <ac:chgData name="Rupesh Vissa" userId="71bc4cc26d778a98" providerId="LiveId" clId="{B9AD6A0D-73BE-4DC0-8273-D10A3CB4DEB2}" dt="2023-07-08T05:19:34.530" v="564" actId="207"/>
          <ac:spMkLst>
            <pc:docMk/>
            <pc:sldMk cId="375362746" sldId="277"/>
            <ac:spMk id="3" creationId="{739CC76A-42B0-030E-3F60-CFE3ED7DC94F}"/>
          </ac:spMkLst>
        </pc:spChg>
      </pc:sldChg>
      <pc:sldChg chg="addSp delSp modSp new mod">
        <pc:chgData name="Rupesh Vissa" userId="71bc4cc26d778a98" providerId="LiveId" clId="{B9AD6A0D-73BE-4DC0-8273-D10A3CB4DEB2}" dt="2023-07-17T17:28:22.650" v="759" actId="20577"/>
        <pc:sldMkLst>
          <pc:docMk/>
          <pc:sldMk cId="2344491161" sldId="278"/>
        </pc:sldMkLst>
        <pc:spChg chg="del">
          <ac:chgData name="Rupesh Vissa" userId="71bc4cc26d778a98" providerId="LiveId" clId="{B9AD6A0D-73BE-4DC0-8273-D10A3CB4DEB2}" dt="2023-07-17T17:23:30.067" v="566"/>
          <ac:spMkLst>
            <pc:docMk/>
            <pc:sldMk cId="2344491161" sldId="278"/>
            <ac:spMk id="2" creationId="{7B0507BC-68FE-BB09-4A32-DD90C00860C4}"/>
          </ac:spMkLst>
        </pc:spChg>
        <pc:spChg chg="mod">
          <ac:chgData name="Rupesh Vissa" userId="71bc4cc26d778a98" providerId="LiveId" clId="{B9AD6A0D-73BE-4DC0-8273-D10A3CB4DEB2}" dt="2023-07-17T17:28:22.650" v="759" actId="20577"/>
          <ac:spMkLst>
            <pc:docMk/>
            <pc:sldMk cId="2344491161" sldId="278"/>
            <ac:spMk id="3" creationId="{70469178-6A36-F7F8-5DF9-41CF1A00EFAF}"/>
          </ac:spMkLst>
        </pc:spChg>
        <pc:spChg chg="add mod">
          <ac:chgData name="Rupesh Vissa" userId="71bc4cc26d778a98" providerId="LiveId" clId="{B9AD6A0D-73BE-4DC0-8273-D10A3CB4DEB2}" dt="2023-07-17T17:23:34.813" v="567" actId="1076"/>
          <ac:spMkLst>
            <pc:docMk/>
            <pc:sldMk cId="2344491161" sldId="278"/>
            <ac:spMk id="4" creationId="{A79082A1-719E-8AAE-EA28-BEC31977A9C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C67FE3-336D-4797-80D1-EADF33507BD4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6F60CF-2B4C-4C34-A2AB-945A6F444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811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6F60CF-2B4C-4C34-A2AB-945A6F44489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347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Left ventricular hypertrophy. (A) Pressure hypertrophy due to left ventricular outflow obstruction. The left ventricle is on the lower right in this apical four-chamber view of the heart. (B) Left ventricular hypertrophy with and without dilation, viewed in transverse heart sections. Compared with a normal heart (center), the pressure-hypertrophied hearts (left and in A) have increased mass and a thick left ventricular wall, and the hypertrophied, dilated heart (right) has increased mass and an apparently normal wall thickness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6F60CF-2B4C-4C34-A2AB-945A6F44489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68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Normal myocardium. (D) Hypertrophied myocardium (C and D are photomicrographs at the same magnification)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6F60CF-2B4C-4C34-A2AB-945A6F44489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940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0BA57-0027-8FE4-432D-A3BF0B7698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76E490-9435-8F0D-FD97-5FC409399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77DFAC-AB0C-0655-C269-A0239BB2D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7E2E8-24B1-49FB-9E19-2F0A944E181B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6F0566-F35E-B14F-F265-6AE898D70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9674F8-0A14-9082-644E-7394082DA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28BA4-38D0-4DF4-982A-6F6D23736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077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BA45E-4653-DB8D-6F38-017B4F79E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C0CEC3-E040-4F4E-0531-D90A1E9D31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0496EF-B421-A182-44D3-D7ADFD38F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7E2E8-24B1-49FB-9E19-2F0A944E181B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C8A679-51BF-3E7E-6DE9-D6B2E89EB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5B17CE-EED2-F350-9B9E-5D860C363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28BA4-38D0-4DF4-982A-6F6D23736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195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00014E-CA27-7B2F-245D-651D8EA066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908181-8855-A0DD-69B8-306F5236DA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8905D9-763D-DAB9-138B-1E44A0A19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7E2E8-24B1-49FB-9E19-2F0A944E181B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4C6CE7-2DE8-CEBE-BBB1-BA9EFDB1C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E86FDC-BC1E-3B21-183B-A0A7A60FA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28BA4-38D0-4DF4-982A-6F6D23736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847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63053-2B35-02B5-75B0-0D2ECD040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90BA1-9253-0C3C-0BE1-5A3DE45509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9DA19E-E569-05BD-699E-32DD45732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7E2E8-24B1-49FB-9E19-2F0A944E181B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158F11-7A2B-625A-1195-9BFDF0351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73A813-503B-D9B6-1C31-B140F6D13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28BA4-38D0-4DF4-982A-6F6D23736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433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5BF53-A2FD-F84C-8E49-364C5FA2B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04E071-97A7-3B82-DA13-520530B5CC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D51A4E-5670-6200-D03E-A939E603E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7E2E8-24B1-49FB-9E19-2F0A944E181B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C2F138-8DF9-E51C-9881-A74DF02F8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DBDED6-6B1C-5A18-22AB-B92990563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28BA4-38D0-4DF4-982A-6F6D23736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323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83E34-C9CC-3066-E94A-85E7125F2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F6260-7965-93DA-2596-CBC0058951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0B8986-3CE1-F64F-892B-96702304D3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BDA7C8-D6C3-1489-F275-05889B22F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7E2E8-24B1-49FB-9E19-2F0A944E181B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52B733-7F7A-5666-42CD-3C4DA5CA5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5DAD29-B5FB-6FE8-E597-89CAF4329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28BA4-38D0-4DF4-982A-6F6D23736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76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568E1-D9C0-1CB4-57E8-FBE541EE8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50331D-3C67-3F9A-0B5E-A20E564A81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8359BC-E32B-1601-4381-4DCAA72427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D3D3E7-FFBE-5652-8C16-06E21ABEBD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1305BE-133F-D31C-F5C1-69C1C9AA7C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B557DD-50CB-D720-B614-BD225D858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7E2E8-24B1-49FB-9E19-2F0A944E181B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1F7B35-A9AB-C578-F914-46AD7969B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C9520F-3303-707D-0B76-A5239E86F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28BA4-38D0-4DF4-982A-6F6D23736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615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F2322-16BD-9CCB-5D24-748060440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717B6-9857-D050-D70E-A37E74E83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7E2E8-24B1-49FB-9E19-2F0A944E181B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8719AC-773A-00EB-F628-4FAC1CFFB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C529B1-3BE9-1437-B7C8-843E0273B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28BA4-38D0-4DF4-982A-6F6D23736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457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1CC02C-B226-6B51-EE5A-D1F40FD87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7E2E8-24B1-49FB-9E19-2F0A944E181B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AB7F9B-0D6E-32AA-9BA6-9ACCDEF68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52A643-AA74-7D62-DE35-F90688B96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28BA4-38D0-4DF4-982A-6F6D23736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660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88A33-849B-DB74-739E-025DFEFE6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85A527-4A0B-0BAF-D679-70C3BF42A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A3FAE9-53C2-086B-36F3-915619DDFF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CCBDE7-21CE-80D7-D9E7-302F6512C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7E2E8-24B1-49FB-9E19-2F0A944E181B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24CEF0-7E96-98E4-D966-A7BC5CE92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28B9D6-0D39-3EA4-5508-29409323A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28BA4-38D0-4DF4-982A-6F6D23736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388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8298B-095D-DA8A-AFC4-93C765975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95BA96-4321-345E-74D5-D15ECBCA83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4E64A6-2AD6-20B7-1FBB-D498C5CBBD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3F3137-BCE6-A80A-A728-C4CDED88C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7E2E8-24B1-49FB-9E19-2F0A944E181B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92F0A8-A104-ABD4-F20E-9235392B2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2B557B-1DC6-75D3-555C-BC192A6DD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28BA4-38D0-4DF4-982A-6F6D23736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236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898C1F-A394-C0D0-646D-7D01CD595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527920-FFC9-9FD9-3297-00A8EBBC29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E2DBF6-79BB-D70F-04A0-11BAC2EF81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7E2E8-24B1-49FB-9E19-2F0A944E181B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11209B-8ED0-75C6-4AC5-E3FE7283DE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F553A-8411-B8CB-B86D-C3182D3598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28BA4-38D0-4DF4-982A-6F6D23736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672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29A4E-EF37-4F5E-896D-AAB8B2EEF3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HEART FAILURE</a:t>
            </a:r>
            <a:r>
              <a:rPr lang="en-US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992F65-8645-CB31-D7C4-EE1F161A15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217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06D8B2B-51C6-FE25-429A-ACC4A9E36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8011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HEART FAILURE</a:t>
            </a: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FFBA46-65A9-3ABF-60C4-62279C356092}"/>
              </a:ext>
            </a:extLst>
          </p:cNvPr>
          <p:cNvSpPr txBox="1"/>
          <p:nvPr/>
        </p:nvSpPr>
        <p:spPr>
          <a:xfrm>
            <a:off x="514350" y="3086100"/>
            <a:ext cx="2446020" cy="646331"/>
          </a:xfrm>
          <a:prstGeom prst="rect">
            <a:avLst/>
          </a:prstGeom>
          <a:solidFill>
            <a:srgbClr val="EBFFEB"/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6">
                    <a:lumMod val="50000"/>
                  </a:schemeClr>
                </a:solidFill>
              </a:rPr>
              <a:t>Consequences of cardiac hypertrophy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AE0650-C1D4-FEB9-13AA-9B3A99804AEA}"/>
              </a:ext>
            </a:extLst>
          </p:cNvPr>
          <p:cNvSpPr txBox="1"/>
          <p:nvPr/>
        </p:nvSpPr>
        <p:spPr>
          <a:xfrm>
            <a:off x="3844290" y="1608087"/>
            <a:ext cx="2545080" cy="400110"/>
          </a:xfrm>
          <a:prstGeom prst="rect">
            <a:avLst/>
          </a:prstGeom>
          <a:solidFill>
            <a:srgbClr val="E7FFFF"/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</a:rPr>
              <a:t>Myocardial ischemia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C75EEF-9910-16B8-4B39-666EE1DD4578}"/>
              </a:ext>
            </a:extLst>
          </p:cNvPr>
          <p:cNvSpPr txBox="1"/>
          <p:nvPr/>
        </p:nvSpPr>
        <p:spPr>
          <a:xfrm>
            <a:off x="7360920" y="1582995"/>
            <a:ext cx="2125980" cy="646331"/>
          </a:xfrm>
          <a:prstGeom prst="rect">
            <a:avLst/>
          </a:prstGeom>
          <a:solidFill>
            <a:srgbClr val="E7FFFF"/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I</a:t>
            </a:r>
            <a:r>
              <a:rPr lang="en-US" sz="1800" b="1" dirty="0">
                <a:solidFill>
                  <a:srgbClr val="002060"/>
                </a:solidFill>
              </a:rPr>
              <a:t>schemia-related decompensation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67EC28-EFC9-F209-54B0-C4F056D6527E}"/>
              </a:ext>
            </a:extLst>
          </p:cNvPr>
          <p:cNvSpPr txBox="1"/>
          <p:nvPr/>
        </p:nvSpPr>
        <p:spPr>
          <a:xfrm>
            <a:off x="10069830" y="3228945"/>
            <a:ext cx="1703070" cy="400110"/>
          </a:xfrm>
          <a:prstGeom prst="rect">
            <a:avLst/>
          </a:prstGeom>
          <a:solidFill>
            <a:srgbClr val="FFFFCC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Cardiac failure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FFEEC3-1B27-D2CB-7E87-6653EF10B2F0}"/>
              </a:ext>
            </a:extLst>
          </p:cNvPr>
          <p:cNvSpPr txBox="1"/>
          <p:nvPr/>
        </p:nvSpPr>
        <p:spPr>
          <a:xfrm>
            <a:off x="3579495" y="5049858"/>
            <a:ext cx="3074670" cy="646331"/>
          </a:xfrm>
          <a:prstGeom prst="rect">
            <a:avLst/>
          </a:prstGeom>
          <a:solidFill>
            <a:srgbClr val="E7FFFF"/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Deposition of fibrous tissue (interstitial fibrosis)</a:t>
            </a:r>
            <a:endParaRPr lang="en-US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1E7E71-2123-3E14-4C0E-E551F379A7C9}"/>
              </a:ext>
            </a:extLst>
          </p:cNvPr>
          <p:cNvSpPr txBox="1"/>
          <p:nvPr/>
        </p:nvSpPr>
        <p:spPr>
          <a:xfrm>
            <a:off x="7338060" y="5049858"/>
            <a:ext cx="2400300" cy="646331"/>
          </a:xfrm>
          <a:prstGeom prst="rect">
            <a:avLst/>
          </a:prstGeom>
          <a:solidFill>
            <a:srgbClr val="E7FFFF"/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I</a:t>
            </a:r>
            <a:r>
              <a:rPr lang="en-US" sz="1800" b="1" dirty="0">
                <a:solidFill>
                  <a:srgbClr val="002060"/>
                </a:solidFill>
              </a:rPr>
              <a:t>ncreased resistance to diastolic filling</a:t>
            </a:r>
            <a:endParaRPr lang="en-US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81E995C-0204-8551-4A0F-2A84249F70D8}"/>
              </a:ext>
            </a:extLst>
          </p:cNvPr>
          <p:cNvCxnSpPr/>
          <p:nvPr/>
        </p:nvCxnSpPr>
        <p:spPr>
          <a:xfrm flipV="1">
            <a:off x="2960370" y="2068830"/>
            <a:ext cx="720090" cy="7772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CE3CCA3-FFBE-17D2-6590-186FD106A0D0}"/>
              </a:ext>
            </a:extLst>
          </p:cNvPr>
          <p:cNvCxnSpPr/>
          <p:nvPr/>
        </p:nvCxnSpPr>
        <p:spPr>
          <a:xfrm>
            <a:off x="2960370" y="3921772"/>
            <a:ext cx="619125" cy="87882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CF6C76F-3189-4333-22FE-15C824950BCB}"/>
              </a:ext>
            </a:extLst>
          </p:cNvPr>
          <p:cNvCxnSpPr/>
          <p:nvPr/>
        </p:nvCxnSpPr>
        <p:spPr>
          <a:xfrm>
            <a:off x="6515100" y="1808142"/>
            <a:ext cx="67437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8B2131B-2C52-4D53-A469-84BD841FFE45}"/>
              </a:ext>
            </a:extLst>
          </p:cNvPr>
          <p:cNvCxnSpPr>
            <a:cxnSpLocks/>
          </p:cNvCxnSpPr>
          <p:nvPr/>
        </p:nvCxnSpPr>
        <p:spPr>
          <a:xfrm>
            <a:off x="6686550" y="5367605"/>
            <a:ext cx="502920" cy="541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6E783F5-5DCF-83B7-3347-46DBABF5E338}"/>
              </a:ext>
            </a:extLst>
          </p:cNvPr>
          <p:cNvCxnSpPr>
            <a:cxnSpLocks/>
          </p:cNvCxnSpPr>
          <p:nvPr/>
        </p:nvCxnSpPr>
        <p:spPr>
          <a:xfrm flipV="1">
            <a:off x="9738360" y="3921772"/>
            <a:ext cx="765810" cy="98169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2DC53D1-2A6D-F710-E603-BCDAA94E689C}"/>
              </a:ext>
            </a:extLst>
          </p:cNvPr>
          <p:cNvCxnSpPr/>
          <p:nvPr/>
        </p:nvCxnSpPr>
        <p:spPr>
          <a:xfrm>
            <a:off x="9635490" y="2229326"/>
            <a:ext cx="777240" cy="85677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1EA941DE-DDAB-A1D0-0857-9040A6DD08F0}"/>
              </a:ext>
            </a:extLst>
          </p:cNvPr>
          <p:cNvSpPr txBox="1"/>
          <p:nvPr/>
        </p:nvSpPr>
        <p:spPr>
          <a:xfrm>
            <a:off x="120968" y="3732431"/>
            <a:ext cx="270891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>
              <a:spcAft>
                <a:spcPts val="1800"/>
              </a:spcAft>
            </a:pPr>
            <a:r>
              <a:rPr lang="en-US" b="1" dirty="0"/>
              <a:t>Insufficient supply of oxygen and nutrients to hypertrophied muscle</a:t>
            </a:r>
          </a:p>
          <a:p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F72ED1C-9FC7-C8FE-35FD-50168AA125D4}"/>
              </a:ext>
            </a:extLst>
          </p:cNvPr>
          <p:cNvSpPr txBox="1"/>
          <p:nvPr/>
        </p:nvSpPr>
        <p:spPr>
          <a:xfrm>
            <a:off x="60484" y="6195836"/>
            <a:ext cx="12071032" cy="640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002060"/>
                </a:solidFill>
              </a:rPr>
              <a:t>Molecular changes in hypertrophied cardiomyocytes include the expression of immediate-early genes (e.g., FOS, JUN, MYC, and EGR1) putatively driving cellular growth and altered protein expression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835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63F5AF-CC22-9010-F1EA-DEDCCCB746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7637" y="11327"/>
            <a:ext cx="7036725" cy="683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474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AC646-7006-AE1B-E3F0-F90DAF368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02773"/>
            <a:ext cx="11440391" cy="5164282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sz="2400" b="1" dirty="0">
                <a:solidFill>
                  <a:srgbClr val="002060"/>
                </a:solidFill>
              </a:rPr>
              <a:t>CHF is characterized by variable degrees of </a:t>
            </a:r>
            <a:r>
              <a:rPr lang="en-US" sz="2400" b="1" dirty="0">
                <a:solidFill>
                  <a:srgbClr val="0070C0"/>
                </a:solidFill>
              </a:rPr>
              <a:t>decreased cardiac output and tissue perfusion (forward failure)</a:t>
            </a:r>
            <a:r>
              <a:rPr lang="en-US" sz="2400" b="1" dirty="0">
                <a:solidFill>
                  <a:srgbClr val="002060"/>
                </a:solidFill>
              </a:rPr>
              <a:t>, as well as pooling of blood in the venous capacitance system (backward failure) which may cause </a:t>
            </a:r>
            <a:r>
              <a:rPr lang="en-US" sz="2400" b="1" dirty="0">
                <a:solidFill>
                  <a:srgbClr val="0070C0"/>
                </a:solidFill>
              </a:rPr>
              <a:t>pulmonary edema, peripheral edema, or both</a:t>
            </a:r>
          </a:p>
          <a:p>
            <a:pPr>
              <a:spcAft>
                <a:spcPts val="1800"/>
              </a:spcAft>
            </a:pPr>
            <a:r>
              <a:rPr lang="en-US" sz="2400" b="1" dirty="0">
                <a:solidFill>
                  <a:srgbClr val="002060"/>
                </a:solidFill>
              </a:rPr>
              <a:t>Significant clinical features and morphologic changes noted in CHF are actually secondary to disorders induced by hypoxia and congestion in noncardiac peripheral tissues</a:t>
            </a:r>
          </a:p>
          <a:p>
            <a:pPr>
              <a:spcAft>
                <a:spcPts val="1800"/>
              </a:spcAft>
            </a:pPr>
            <a:r>
              <a:rPr lang="en-US" sz="2400" b="1" dirty="0">
                <a:solidFill>
                  <a:srgbClr val="002060"/>
                </a:solidFill>
              </a:rPr>
              <a:t>Although left-sided and right-sided failure can occur independently, failure of one side (particularly the left) often produces excessive strain on the other, terminating in global heart failure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B431CCC-9266-1801-5226-90155EB35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sz="44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HEART FAILURE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484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89A0695-3755-9513-5780-23189D0DF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7724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HEART FAILURE</a:t>
            </a: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D9819C-04D3-1B38-3AB4-52713481A9B5}"/>
              </a:ext>
            </a:extLst>
          </p:cNvPr>
          <p:cNvSpPr txBox="1"/>
          <p:nvPr/>
        </p:nvSpPr>
        <p:spPr>
          <a:xfrm>
            <a:off x="556260" y="2036326"/>
            <a:ext cx="3017520" cy="707886"/>
          </a:xfrm>
          <a:prstGeom prst="rect">
            <a:avLst/>
          </a:prstGeom>
          <a:solidFill>
            <a:srgbClr val="FFEBFF"/>
          </a:solidFill>
          <a:effectLst>
            <a:glow rad="63500">
              <a:srgbClr val="FF66FF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7030A0"/>
                </a:solidFill>
              </a:rPr>
              <a:t>Consequence of Heart failure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103A37-B5DA-384E-7AEE-6C219557C8B4}"/>
              </a:ext>
            </a:extLst>
          </p:cNvPr>
          <p:cNvSpPr txBox="1"/>
          <p:nvPr/>
        </p:nvSpPr>
        <p:spPr>
          <a:xfrm>
            <a:off x="4678680" y="1129784"/>
            <a:ext cx="2419350" cy="707886"/>
          </a:xfrm>
          <a:prstGeom prst="rect">
            <a:avLst/>
          </a:prstGeom>
          <a:solidFill>
            <a:srgbClr val="E7FFFF"/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</a:rPr>
              <a:t>Decreased cardiac output 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4E471A-1649-9450-151E-2F0242EB9578}"/>
              </a:ext>
            </a:extLst>
          </p:cNvPr>
          <p:cNvSpPr txBox="1"/>
          <p:nvPr/>
        </p:nvSpPr>
        <p:spPr>
          <a:xfrm>
            <a:off x="8995410" y="1112996"/>
            <a:ext cx="2800350" cy="1015663"/>
          </a:xfrm>
          <a:prstGeom prst="rect">
            <a:avLst/>
          </a:prstGeom>
          <a:solidFill>
            <a:srgbClr val="E7FFFF"/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</a:rPr>
              <a:t>Decreased tissue perfusion (forward failure)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04094E-B074-7065-3BA8-E11F66B5346D}"/>
              </a:ext>
            </a:extLst>
          </p:cNvPr>
          <p:cNvSpPr txBox="1"/>
          <p:nvPr/>
        </p:nvSpPr>
        <p:spPr>
          <a:xfrm>
            <a:off x="4678680" y="2744212"/>
            <a:ext cx="2567940" cy="1015663"/>
          </a:xfrm>
          <a:prstGeom prst="rect">
            <a:avLst/>
          </a:prstGeom>
          <a:solidFill>
            <a:srgbClr val="E7FFFF"/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</a:rPr>
              <a:t>Pooling of blood in the venous system (backward failure)</a:t>
            </a:r>
            <a:endParaRPr lang="en-US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AB8A87-FE9C-F9DF-B4F1-2E5581FA6BE8}"/>
              </a:ext>
            </a:extLst>
          </p:cNvPr>
          <p:cNvSpPr txBox="1"/>
          <p:nvPr/>
        </p:nvSpPr>
        <p:spPr>
          <a:xfrm>
            <a:off x="9075420" y="2898100"/>
            <a:ext cx="2720340" cy="1015663"/>
          </a:xfrm>
          <a:prstGeom prst="rect">
            <a:avLst/>
          </a:prstGeom>
          <a:solidFill>
            <a:srgbClr val="E7FFFF"/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</a:rPr>
              <a:t>Pulmonary edema, peripheral edema, or both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1BBB7C-56C6-2640-EDF1-76383D3D31CF}"/>
              </a:ext>
            </a:extLst>
          </p:cNvPr>
          <p:cNvSpPr txBox="1"/>
          <p:nvPr/>
        </p:nvSpPr>
        <p:spPr>
          <a:xfrm>
            <a:off x="510540" y="4375427"/>
            <a:ext cx="10755630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b="1" dirty="0">
                <a:solidFill>
                  <a:srgbClr val="0070C0"/>
                </a:solidFill>
              </a:rPr>
              <a:t>Types of heart failure – 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</a:rPr>
              <a:t>Left sided heart failure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</a:rPr>
              <a:t>Right sided heart failure </a:t>
            </a:r>
          </a:p>
          <a:p>
            <a:pPr>
              <a:spcAft>
                <a:spcPts val="1800"/>
              </a:spcAft>
            </a:pPr>
            <a:r>
              <a:rPr lang="en-US" sz="2400" b="1" dirty="0">
                <a:solidFill>
                  <a:srgbClr val="002060"/>
                </a:solidFill>
              </a:rPr>
              <a:t>Both can occur independently or one type can lead to the other type 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CB56927-A4BC-0177-9C74-9921FA7EB43C}"/>
              </a:ext>
            </a:extLst>
          </p:cNvPr>
          <p:cNvCxnSpPr/>
          <p:nvPr/>
        </p:nvCxnSpPr>
        <p:spPr>
          <a:xfrm flipV="1">
            <a:off x="3657600" y="1483727"/>
            <a:ext cx="891540" cy="3539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2CE15BE-D5C2-5810-3892-B37E7C84914B}"/>
              </a:ext>
            </a:extLst>
          </p:cNvPr>
          <p:cNvCxnSpPr/>
          <p:nvPr/>
        </p:nvCxnSpPr>
        <p:spPr>
          <a:xfrm>
            <a:off x="3573780" y="2898100"/>
            <a:ext cx="906780" cy="3539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35B9409-D261-03A9-8925-185A630DD300}"/>
              </a:ext>
            </a:extLst>
          </p:cNvPr>
          <p:cNvCxnSpPr/>
          <p:nvPr/>
        </p:nvCxnSpPr>
        <p:spPr>
          <a:xfrm>
            <a:off x="7246620" y="1590169"/>
            <a:ext cx="147447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12CF780-E092-88AF-E42F-69C68A4B41C6}"/>
              </a:ext>
            </a:extLst>
          </p:cNvPr>
          <p:cNvCxnSpPr>
            <a:cxnSpLocks/>
          </p:cNvCxnSpPr>
          <p:nvPr/>
        </p:nvCxnSpPr>
        <p:spPr>
          <a:xfrm>
            <a:off x="7341870" y="3280112"/>
            <a:ext cx="137922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471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EE139-5CF3-04D0-A5B3-F76550917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6378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LEFT-SIDED HEART FAILURE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B44BEC-5A8A-8A87-3329-BE5AC23613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US" b="1" dirty="0">
                <a:solidFill>
                  <a:srgbClr val="002060"/>
                </a:solidFill>
              </a:rPr>
              <a:t>Left-sided heart failure is most often caused by the following: 	</a:t>
            </a:r>
          </a:p>
          <a:p>
            <a:pPr lvl="1">
              <a:spcAft>
                <a:spcPts val="1800"/>
              </a:spcAft>
            </a:pPr>
            <a:r>
              <a:rPr lang="en-US" sz="2800" b="1" dirty="0">
                <a:solidFill>
                  <a:srgbClr val="002060"/>
                </a:solidFill>
              </a:rPr>
              <a:t>IHD </a:t>
            </a:r>
          </a:p>
          <a:p>
            <a:pPr lvl="1">
              <a:spcAft>
                <a:spcPts val="1800"/>
              </a:spcAft>
            </a:pPr>
            <a:r>
              <a:rPr lang="en-US" sz="2800" b="1" dirty="0">
                <a:solidFill>
                  <a:srgbClr val="002060"/>
                </a:solidFill>
              </a:rPr>
              <a:t>Hypertension </a:t>
            </a:r>
          </a:p>
          <a:p>
            <a:pPr lvl="1">
              <a:spcAft>
                <a:spcPts val="1800"/>
              </a:spcAft>
            </a:pPr>
            <a:r>
              <a:rPr lang="en-US" sz="2800" b="1" dirty="0">
                <a:solidFill>
                  <a:srgbClr val="002060"/>
                </a:solidFill>
              </a:rPr>
              <a:t>Aortic and mitral valvular diseases </a:t>
            </a:r>
          </a:p>
          <a:p>
            <a:pPr lvl="1">
              <a:spcAft>
                <a:spcPts val="1800"/>
              </a:spcAft>
            </a:pPr>
            <a:r>
              <a:rPr lang="en-US" sz="2800" b="1" dirty="0">
                <a:solidFill>
                  <a:srgbClr val="002060"/>
                </a:solidFill>
              </a:rPr>
              <a:t>Primary myocardial diseases</a:t>
            </a:r>
          </a:p>
        </p:txBody>
      </p:sp>
    </p:spTree>
    <p:extLst>
      <p:ext uri="{BB962C8B-B14F-4D97-AF65-F5344CB8AC3E}">
        <p14:creationId xmlns:p14="http://schemas.microsoft.com/office/powerpoint/2010/main" val="31136606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6C7CD-52B9-DBAB-783A-860A2C044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LEFT-SIDED HEART FAILURE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5AA188-DE8E-3827-5821-08925C5D88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US" b="1" dirty="0">
                <a:solidFill>
                  <a:srgbClr val="002060"/>
                </a:solidFill>
              </a:rPr>
              <a:t>The clinical and morphologic effects of left-sided CHF are a consequence of </a:t>
            </a:r>
          </a:p>
          <a:p>
            <a:pPr lvl="1">
              <a:spcAft>
                <a:spcPts val="1800"/>
              </a:spcAft>
            </a:pPr>
            <a:r>
              <a:rPr lang="en-US" sz="2800" b="1" dirty="0">
                <a:solidFill>
                  <a:srgbClr val="002060"/>
                </a:solidFill>
              </a:rPr>
              <a:t>passive congestion (blood backing up in the pulmonary circulation)</a:t>
            </a:r>
          </a:p>
          <a:p>
            <a:pPr lvl="1">
              <a:spcAft>
                <a:spcPts val="1800"/>
              </a:spcAft>
            </a:pPr>
            <a:r>
              <a:rPr lang="en-US" sz="2800" b="1" dirty="0">
                <a:solidFill>
                  <a:srgbClr val="002060"/>
                </a:solidFill>
              </a:rPr>
              <a:t>Stasis of blood in the left-sided chambers</a:t>
            </a:r>
          </a:p>
          <a:p>
            <a:pPr lvl="1">
              <a:spcAft>
                <a:spcPts val="1800"/>
              </a:spcAft>
            </a:pPr>
            <a:r>
              <a:rPr lang="en-US" sz="2800" b="1" dirty="0">
                <a:solidFill>
                  <a:srgbClr val="002060"/>
                </a:solidFill>
              </a:rPr>
              <a:t>Inadequate perfusion of downstream tissues leading to organ dysfunction</a:t>
            </a:r>
          </a:p>
        </p:txBody>
      </p:sp>
    </p:spTree>
    <p:extLst>
      <p:ext uri="{BB962C8B-B14F-4D97-AF65-F5344CB8AC3E}">
        <p14:creationId xmlns:p14="http://schemas.microsoft.com/office/powerpoint/2010/main" val="20426423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130A2-7683-D803-A83B-391F56C05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144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LEFT-SIDED HEART FAILURE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A148D-0446-112E-CB6A-E11A6A077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118" y="1143000"/>
            <a:ext cx="11679381" cy="5349876"/>
          </a:xfrm>
        </p:spPr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US" sz="2400" b="1" dirty="0">
                <a:solidFill>
                  <a:srgbClr val="00B050"/>
                </a:solidFill>
              </a:rPr>
              <a:t>Morphology 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Heart</a:t>
            </a:r>
          </a:p>
          <a:p>
            <a:pPr>
              <a:spcAft>
                <a:spcPts val="1800"/>
              </a:spcAft>
            </a:pPr>
            <a:r>
              <a:rPr lang="en-US" sz="2400" b="1" dirty="0">
                <a:solidFill>
                  <a:srgbClr val="0070C0"/>
                </a:solidFill>
              </a:rPr>
              <a:t>Left ventricle</a:t>
            </a:r>
            <a:r>
              <a:rPr lang="en-US" sz="2400" b="1" dirty="0">
                <a:solidFill>
                  <a:srgbClr val="002060"/>
                </a:solidFill>
              </a:rPr>
              <a:t> is usually </a:t>
            </a:r>
            <a:r>
              <a:rPr lang="en-US" sz="2400" b="1" dirty="0">
                <a:solidFill>
                  <a:srgbClr val="0070C0"/>
                </a:solidFill>
              </a:rPr>
              <a:t>hypertrophied</a:t>
            </a:r>
            <a:r>
              <a:rPr lang="en-US" sz="2400" b="1" dirty="0">
                <a:solidFill>
                  <a:srgbClr val="002060"/>
                </a:solidFill>
              </a:rPr>
              <a:t> and often dilated, sometimes massively</a:t>
            </a:r>
          </a:p>
          <a:p>
            <a:pPr>
              <a:spcAft>
                <a:spcPts val="1800"/>
              </a:spcAft>
            </a:pPr>
            <a:r>
              <a:rPr lang="en-US" sz="2400" b="1" dirty="0">
                <a:solidFill>
                  <a:srgbClr val="0070C0"/>
                </a:solidFill>
              </a:rPr>
              <a:t>Left ventricular diastolic dysfunction or dilation with mitral valve incompetence </a:t>
            </a:r>
            <a:r>
              <a:rPr lang="en-US" sz="2400" b="1" dirty="0">
                <a:solidFill>
                  <a:srgbClr val="002060"/>
                </a:solidFill>
              </a:rPr>
              <a:t>causes secondary </a:t>
            </a:r>
            <a:r>
              <a:rPr lang="en-US" sz="2400" b="1" dirty="0">
                <a:solidFill>
                  <a:srgbClr val="0070C0"/>
                </a:solidFill>
              </a:rPr>
              <a:t>dilation of the left atrium</a:t>
            </a:r>
            <a:r>
              <a:rPr lang="en-US" sz="2400" b="1" dirty="0">
                <a:solidFill>
                  <a:srgbClr val="002060"/>
                </a:solidFill>
              </a:rPr>
              <a:t>, increasing the risk of atrial fibrillation</a:t>
            </a:r>
          </a:p>
          <a:p>
            <a:pPr>
              <a:spcAft>
                <a:spcPts val="1800"/>
              </a:spcAft>
            </a:pPr>
            <a:r>
              <a:rPr lang="en-US" sz="2400" b="1" dirty="0">
                <a:solidFill>
                  <a:srgbClr val="002060"/>
                </a:solidFill>
              </a:rPr>
              <a:t>Results in stasis of blood, particularly in the atrial appendage, which is a common site of thrombus formation</a:t>
            </a:r>
          </a:p>
          <a:p>
            <a:pPr>
              <a:spcAft>
                <a:spcPts val="1800"/>
              </a:spcAft>
            </a:pPr>
            <a:r>
              <a:rPr lang="en-US" sz="2400" b="1" dirty="0">
                <a:solidFill>
                  <a:srgbClr val="002060"/>
                </a:solidFill>
              </a:rPr>
              <a:t>Microscopic changes are nonspecific: variable degrees of myocyte hypertrophy and interstitial fibrosis</a:t>
            </a:r>
          </a:p>
        </p:txBody>
      </p:sp>
    </p:spTree>
    <p:extLst>
      <p:ext uri="{BB962C8B-B14F-4D97-AF65-F5344CB8AC3E}">
        <p14:creationId xmlns:p14="http://schemas.microsoft.com/office/powerpoint/2010/main" val="18530351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CF370-0719-706D-1EEF-FAB88CADC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LEFT-SIDED HEART FAILURE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CC76A-42B0-030E-3F60-CFE3ED7DC9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981" y="1246909"/>
            <a:ext cx="11242963" cy="5164282"/>
          </a:xfrm>
        </p:spPr>
        <p:txBody>
          <a:bodyPr>
            <a:normAutofit fontScale="92500" lnSpcReduction="20000"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US" sz="2400" b="1" dirty="0">
                <a:solidFill>
                  <a:srgbClr val="00B050"/>
                </a:solidFill>
              </a:rPr>
              <a:t>Morphology 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Lungs</a:t>
            </a:r>
          </a:p>
          <a:p>
            <a:pPr>
              <a:spcAft>
                <a:spcPts val="1800"/>
              </a:spcAft>
            </a:pPr>
            <a:r>
              <a:rPr lang="en-US" sz="2400" b="1" dirty="0">
                <a:solidFill>
                  <a:srgbClr val="002060"/>
                </a:solidFill>
              </a:rPr>
              <a:t>Pulmonary changes—from mildest to most severe—include</a:t>
            </a:r>
          </a:p>
          <a:p>
            <a:pPr>
              <a:spcAft>
                <a:spcPts val="1800"/>
              </a:spcAft>
            </a:pPr>
            <a:r>
              <a:rPr lang="en-US" sz="2400" b="1" dirty="0">
                <a:solidFill>
                  <a:srgbClr val="002060"/>
                </a:solidFill>
              </a:rPr>
              <a:t>Perivascular and interstitial edema, particularly in the interlobular septa</a:t>
            </a:r>
          </a:p>
          <a:p>
            <a:pPr>
              <a:spcAft>
                <a:spcPts val="1800"/>
              </a:spcAft>
            </a:pPr>
            <a:r>
              <a:rPr lang="en-US" sz="2400" b="1" dirty="0">
                <a:solidFill>
                  <a:srgbClr val="002060"/>
                </a:solidFill>
              </a:rPr>
              <a:t>Progressive edematous widening of alveolar septa</a:t>
            </a:r>
          </a:p>
          <a:p>
            <a:pPr>
              <a:spcAft>
                <a:spcPts val="1800"/>
              </a:spcAft>
            </a:pPr>
            <a:r>
              <a:rPr lang="en-US" sz="2400" b="1" dirty="0">
                <a:solidFill>
                  <a:srgbClr val="002060"/>
                </a:solidFill>
              </a:rPr>
              <a:t>Accumulation of edema fluid in the alveolar spaces</a:t>
            </a:r>
          </a:p>
          <a:p>
            <a:pPr>
              <a:spcAft>
                <a:spcPts val="1800"/>
              </a:spcAft>
            </a:pPr>
            <a:r>
              <a:rPr lang="en-US" sz="2400" b="1" dirty="0">
                <a:solidFill>
                  <a:srgbClr val="002060"/>
                </a:solidFill>
              </a:rPr>
              <a:t>Extravasated red cells and plasma proteins in the alveoli are phagocytosed and digested by macrophages – heart failure cells </a:t>
            </a:r>
          </a:p>
          <a:p>
            <a:pPr>
              <a:spcAft>
                <a:spcPts val="1800"/>
              </a:spcAft>
            </a:pPr>
            <a:r>
              <a:rPr lang="en-US" sz="2400" b="1" dirty="0">
                <a:solidFill>
                  <a:srgbClr val="002060"/>
                </a:solidFill>
              </a:rPr>
              <a:t>Pleural effusions (typically serous) arise from elevated pleural capillary and lymphatic pressure and the resultant transudation of fluid into the pleural cavities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627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69178-6A36-F7F8-5DF9-41CF1A00EF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464" y="1645920"/>
            <a:ext cx="11544300" cy="4973089"/>
          </a:xfrm>
        </p:spPr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US" b="1" dirty="0">
                <a:solidFill>
                  <a:srgbClr val="00B050"/>
                </a:solidFill>
              </a:rPr>
              <a:t>Clinical manifestation include </a:t>
            </a:r>
          </a:p>
          <a:p>
            <a:pPr>
              <a:spcAft>
                <a:spcPts val="1800"/>
              </a:spcAft>
            </a:pPr>
            <a:r>
              <a:rPr lang="en-US" b="1" dirty="0">
                <a:solidFill>
                  <a:srgbClr val="0070C0"/>
                </a:solidFill>
              </a:rPr>
              <a:t>Dyspnea</a:t>
            </a:r>
            <a:r>
              <a:rPr lang="en-US" b="1" dirty="0">
                <a:solidFill>
                  <a:srgbClr val="002060"/>
                </a:solidFill>
              </a:rPr>
              <a:t> – orthopnea, paroxysmal nocturnal dyspnea, dyspnea at rest</a:t>
            </a:r>
          </a:p>
          <a:p>
            <a:pPr>
              <a:spcAft>
                <a:spcPts val="1800"/>
              </a:spcAft>
            </a:pPr>
            <a:r>
              <a:rPr lang="en-US" b="1" dirty="0">
                <a:solidFill>
                  <a:srgbClr val="0070C0"/>
                </a:solidFill>
              </a:rPr>
              <a:t>Left ventricular enlargement</a:t>
            </a:r>
          </a:p>
          <a:p>
            <a:pPr>
              <a:spcAft>
                <a:spcPts val="1800"/>
              </a:spcAft>
            </a:pPr>
            <a:r>
              <a:rPr lang="en-US" b="1" dirty="0">
                <a:solidFill>
                  <a:srgbClr val="0070C0"/>
                </a:solidFill>
              </a:rPr>
              <a:t>Tachycardia </a:t>
            </a:r>
          </a:p>
          <a:p>
            <a:pPr>
              <a:spcAft>
                <a:spcPts val="1800"/>
              </a:spcAft>
            </a:pPr>
            <a:r>
              <a:rPr lang="en-US" b="1" dirty="0">
                <a:solidFill>
                  <a:srgbClr val="002060"/>
                </a:solidFill>
              </a:rPr>
              <a:t>With progressive ventricular dilation, the papillary muscles are displaced outward, causing </a:t>
            </a:r>
            <a:r>
              <a:rPr lang="en-US" b="1" dirty="0">
                <a:solidFill>
                  <a:srgbClr val="0070C0"/>
                </a:solidFill>
              </a:rPr>
              <a:t>mitral regurgitation </a:t>
            </a:r>
            <a:r>
              <a:rPr lang="en-US" b="1" dirty="0">
                <a:solidFill>
                  <a:srgbClr val="002060"/>
                </a:solidFill>
              </a:rPr>
              <a:t>and Sub-sequent </a:t>
            </a:r>
            <a:r>
              <a:rPr lang="en-US" b="1" dirty="0">
                <a:solidFill>
                  <a:srgbClr val="0070C0"/>
                </a:solidFill>
              </a:rPr>
              <a:t>chronic dilation of the left atrium</a:t>
            </a:r>
            <a:r>
              <a:rPr lang="en-US" b="1" dirty="0">
                <a:solidFill>
                  <a:srgbClr val="002060"/>
                </a:solidFill>
              </a:rPr>
              <a:t> can cause atrial fibrillation</a:t>
            </a: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79082A1-719E-8AAE-EA28-BEC31977A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2075"/>
            <a:ext cx="10515600" cy="1325563"/>
          </a:xfrm>
        </p:spPr>
        <p:txBody>
          <a:bodyPr/>
          <a:lstStyle/>
          <a:p>
            <a:pPr algn="ctr"/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LEFT-SIDED HEART FAILURE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4911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4464C-4685-A417-D8AE-601014C97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7610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LEFT-SIDED HEART FAILURE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BD86F-AB94-27CD-82FE-B2586659C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718" y="1091045"/>
            <a:ext cx="10803082" cy="5085918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solidFill>
                  <a:srgbClr val="00B050"/>
                </a:solidFill>
              </a:rPr>
              <a:t>Clinical manifestation include 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2060"/>
                </a:solidFill>
              </a:rPr>
              <a:t>Moderate CHF, a reduced ejection fraction leads to diminished renal perfusion, causing activation of the renin-angiotensin-aldosterone system - leads to salt and water retention, with expansion of the interstitial and intravascular fluid volumes 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2060"/>
                </a:solidFill>
              </a:rPr>
              <a:t>Hypoperfusion of kidney leads to azotemia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2060"/>
                </a:solidFill>
              </a:rPr>
              <a:t>Cerebral hypoperfusion can give rise to hypoxic encephalopathy and can progress to stupor and coma with ischemic cerebral injury</a:t>
            </a:r>
          </a:p>
        </p:txBody>
      </p:sp>
    </p:spTree>
    <p:extLst>
      <p:ext uri="{BB962C8B-B14F-4D97-AF65-F5344CB8AC3E}">
        <p14:creationId xmlns:p14="http://schemas.microsoft.com/office/powerpoint/2010/main" val="1691982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F6388-8E16-0C26-0E3E-C15783A95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NORMAL HEART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C54316-5413-BA3C-7212-79A52DD9C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2873"/>
            <a:ext cx="10515600" cy="3974090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en-US" b="1" dirty="0">
                <a:solidFill>
                  <a:srgbClr val="002060"/>
                </a:solidFill>
              </a:rPr>
              <a:t>Heart pumps more than 7500 L of blood through the body each day, and beating more than 40 million times a year</a:t>
            </a:r>
          </a:p>
          <a:p>
            <a:pPr>
              <a:spcAft>
                <a:spcPts val="2400"/>
              </a:spcAft>
            </a:pPr>
            <a:r>
              <a:rPr lang="en-US" b="1" dirty="0">
                <a:solidFill>
                  <a:srgbClr val="002060"/>
                </a:solidFill>
              </a:rPr>
              <a:t>Weight of the heart – 0.4% - 0.5% of body weight (250-320g in females and 300 – 360g in males)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2421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D1C18-AFF2-C59D-7C6C-BC3F94ADE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890" y="519546"/>
            <a:ext cx="10515600" cy="681037"/>
          </a:xfrm>
        </p:spPr>
        <p:txBody>
          <a:bodyPr/>
          <a:lstStyle/>
          <a:p>
            <a:pPr algn="ctr"/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LEFT-SIDED HEART FAILURE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83DF9-FC56-528B-03B1-9A76F91E3F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</a:rPr>
              <a:t>Left-sided heart failure can be divided into systolic and diastolic failure</a:t>
            </a:r>
          </a:p>
          <a:p>
            <a:r>
              <a:rPr lang="en-US" b="1" dirty="0">
                <a:solidFill>
                  <a:srgbClr val="0070C0"/>
                </a:solidFill>
              </a:rPr>
              <a:t>Systolic failure </a:t>
            </a:r>
            <a:r>
              <a:rPr lang="en-US" b="1" dirty="0">
                <a:solidFill>
                  <a:srgbClr val="002060"/>
                </a:solidFill>
              </a:rPr>
              <a:t>- is  insufficient ejection fraction (pump failure) and can be caused by any of the many disorders that damage or derange the contractile function of the left ventricle</a:t>
            </a:r>
          </a:p>
          <a:p>
            <a:r>
              <a:rPr lang="en-US" b="1" dirty="0">
                <a:solidFill>
                  <a:srgbClr val="0070C0"/>
                </a:solidFill>
              </a:rPr>
              <a:t>Diastolic failure</a:t>
            </a:r>
            <a:r>
              <a:rPr lang="en-US" b="1" dirty="0">
                <a:solidFill>
                  <a:srgbClr val="002060"/>
                </a:solidFill>
              </a:rPr>
              <a:t>-  the left ventricle is abnormally stiff and cannot relax during diastole and causes back  pressure to pulmonary circulation causing pulmonary edema </a:t>
            </a:r>
          </a:p>
          <a:p>
            <a:pPr lvl="1"/>
            <a:r>
              <a:rPr lang="en-US" b="1" dirty="0">
                <a:solidFill>
                  <a:srgbClr val="002060"/>
                </a:solidFill>
              </a:rPr>
              <a:t>Seen in Diabetes mellitus, hypertension, bilateral renal stenosis, constrictive pericarditis, and in aging due to stiffening of muscle </a:t>
            </a:r>
          </a:p>
        </p:txBody>
      </p:sp>
    </p:spTree>
    <p:extLst>
      <p:ext uri="{BB962C8B-B14F-4D97-AF65-F5344CB8AC3E}">
        <p14:creationId xmlns:p14="http://schemas.microsoft.com/office/powerpoint/2010/main" val="31797580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B9E14-AC9A-5D0A-2960-D053C6A4D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8753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RIGHT-SIDED HEART FAILURE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BC008-0B21-3948-B29D-DCA660F33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554" y="977785"/>
            <a:ext cx="11630891" cy="5376862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b="1" dirty="0">
                <a:solidFill>
                  <a:srgbClr val="0070C0"/>
                </a:solidFill>
              </a:rPr>
              <a:t>Right-sided heart failure </a:t>
            </a:r>
            <a:r>
              <a:rPr lang="en-US" b="1" dirty="0">
                <a:solidFill>
                  <a:srgbClr val="002060"/>
                </a:solidFill>
              </a:rPr>
              <a:t>is most commonly </a:t>
            </a:r>
            <a:r>
              <a:rPr lang="en-US" b="1" dirty="0">
                <a:solidFill>
                  <a:srgbClr val="0070C0"/>
                </a:solidFill>
              </a:rPr>
              <a:t>caused by left-sided heart failure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b="1" dirty="0">
                <a:solidFill>
                  <a:srgbClr val="002060"/>
                </a:solidFill>
              </a:rPr>
              <a:t>Consequently, the causes of right-sided heart failure include all the etiologies for left- sided heart failure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b="1" dirty="0">
                <a:solidFill>
                  <a:srgbClr val="0070C0"/>
                </a:solidFill>
              </a:rPr>
              <a:t>Isolated right-sided heart failure is infrequent </a:t>
            </a:r>
            <a:r>
              <a:rPr lang="en-US" b="1" dirty="0">
                <a:solidFill>
                  <a:srgbClr val="002060"/>
                </a:solidFill>
              </a:rPr>
              <a:t>and typically occurs in patients with one of a variety of </a:t>
            </a:r>
            <a:r>
              <a:rPr lang="en-US" b="1" dirty="0">
                <a:solidFill>
                  <a:srgbClr val="0070C0"/>
                </a:solidFill>
              </a:rPr>
              <a:t>disorders affecting the lungs</a:t>
            </a:r>
            <a:r>
              <a:rPr lang="en-US" b="1" dirty="0">
                <a:solidFill>
                  <a:srgbClr val="002060"/>
                </a:solidFill>
              </a:rPr>
              <a:t>; hence it is often referred to as </a:t>
            </a:r>
            <a:r>
              <a:rPr lang="en-US" b="1" dirty="0" err="1">
                <a:solidFill>
                  <a:srgbClr val="002060"/>
                </a:solidFill>
              </a:rPr>
              <a:t>cor</a:t>
            </a:r>
            <a:r>
              <a:rPr lang="en-US" b="1" dirty="0">
                <a:solidFill>
                  <a:srgbClr val="002060"/>
                </a:solidFill>
              </a:rPr>
              <a:t>- pulmonale </a:t>
            </a:r>
            <a:r>
              <a:rPr lang="en-US" b="1" dirty="0" err="1">
                <a:solidFill>
                  <a:srgbClr val="002060"/>
                </a:solidFill>
              </a:rPr>
              <a:t>eg</a:t>
            </a:r>
            <a:r>
              <a:rPr lang="en-US" b="1" dirty="0">
                <a:solidFill>
                  <a:srgbClr val="002060"/>
                </a:solidFill>
              </a:rPr>
              <a:t> – parenchymal lung disease, primary pulmonary hypertension, recurrent pulmonary thromboembolism, pulmonary vasoconstriction (obstructive sleep apnea, altitude sickness)</a:t>
            </a:r>
          </a:p>
        </p:txBody>
      </p:sp>
    </p:spTree>
    <p:extLst>
      <p:ext uri="{BB962C8B-B14F-4D97-AF65-F5344CB8AC3E}">
        <p14:creationId xmlns:p14="http://schemas.microsoft.com/office/powerpoint/2010/main" val="11076545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D3C31-552A-514E-60C5-9FBA164C1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RIGHT-SIDED HEART FAILURE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B47336-CE24-A8DD-F8AB-7E7EF216D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073" y="1288473"/>
            <a:ext cx="11627427" cy="5309754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1800"/>
              </a:spcAft>
            </a:pPr>
            <a:r>
              <a:rPr lang="en-US" sz="3400" b="1" dirty="0">
                <a:solidFill>
                  <a:schemeClr val="accent1">
                    <a:lumMod val="50000"/>
                  </a:schemeClr>
                </a:solidFill>
              </a:rPr>
              <a:t>Major morphologic and clinical effects of primary right-sided heart failure differ from those of left-sided heart failure in that </a:t>
            </a:r>
            <a:r>
              <a:rPr lang="en-US" sz="3400" b="1" dirty="0">
                <a:solidFill>
                  <a:srgbClr val="0070C0"/>
                </a:solidFill>
              </a:rPr>
              <a:t>pulmonary congestion is minimal while engorgement of the systemic and portal venous systems is pronounced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1800"/>
              </a:spcAft>
              <a:buNone/>
            </a:pPr>
            <a:r>
              <a:rPr lang="en-US" sz="3400" b="1" dirty="0">
                <a:solidFill>
                  <a:schemeClr val="accent2">
                    <a:lumMod val="75000"/>
                  </a:schemeClr>
                </a:solidFill>
              </a:rPr>
              <a:t>Morphology 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1800"/>
              </a:spcAft>
            </a:pPr>
            <a:r>
              <a:rPr lang="en-US" sz="3400" b="1" dirty="0">
                <a:solidFill>
                  <a:schemeClr val="accent6">
                    <a:lumMod val="75000"/>
                  </a:schemeClr>
                </a:solidFill>
              </a:rPr>
              <a:t>Heart</a:t>
            </a:r>
            <a:r>
              <a:rPr lang="en-US" sz="3400" b="1" dirty="0">
                <a:solidFill>
                  <a:schemeClr val="accent1">
                    <a:lumMod val="50000"/>
                  </a:schemeClr>
                </a:solidFill>
              </a:rPr>
              <a:t> - hypertrophy and dilation of the right atrium and ventricle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1800"/>
              </a:spcAft>
            </a:pPr>
            <a:r>
              <a:rPr lang="en-US" sz="3400" b="1" dirty="0">
                <a:solidFill>
                  <a:schemeClr val="accent6">
                    <a:lumMod val="75000"/>
                  </a:schemeClr>
                </a:solidFill>
              </a:rPr>
              <a:t>Liver and Portal System-</a:t>
            </a:r>
            <a:r>
              <a:rPr lang="en-US" sz="3400" b="1" dirty="0">
                <a:solidFill>
                  <a:schemeClr val="accent1">
                    <a:lumMod val="50000"/>
                  </a:schemeClr>
                </a:solidFill>
              </a:rPr>
              <a:t> Congestion of the hepatic and portal vessels may produce pathologic changes in the liver, the spleen, and the gastrointestinal tract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1800"/>
              </a:spcAft>
            </a:pPr>
            <a:r>
              <a:rPr lang="en-US" sz="3100" b="1" dirty="0">
                <a:solidFill>
                  <a:schemeClr val="accent1">
                    <a:lumMod val="50000"/>
                  </a:schemeClr>
                </a:solidFill>
              </a:rPr>
              <a:t>Liver – increased in size and weight (congestive hepatomegaly) caused by                                                                    passive congestion, greatest around the central veins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1800"/>
              </a:spcAft>
            </a:pPr>
            <a:r>
              <a:rPr lang="en-US" sz="3100" b="1" dirty="0">
                <a:solidFill>
                  <a:schemeClr val="accent1">
                    <a:lumMod val="50000"/>
                  </a:schemeClr>
                </a:solidFill>
              </a:rPr>
              <a:t>Grossly, this is reflected as congested red-brown pericentral zones, with relatively normal-colored tan periportal regions, producing the characteristic “nutmeg liver” appearance</a:t>
            </a:r>
          </a:p>
        </p:txBody>
      </p:sp>
    </p:spTree>
    <p:extLst>
      <p:ext uri="{BB962C8B-B14F-4D97-AF65-F5344CB8AC3E}">
        <p14:creationId xmlns:p14="http://schemas.microsoft.com/office/powerpoint/2010/main" val="23600643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B2961-3A6F-F041-C78C-3C9E1C12B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20882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RIGHT-SIDED HEART FAILURE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24E00F-E847-6135-8BD9-6B28A6AE3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681" y="997528"/>
            <a:ext cx="11648209" cy="5673436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Morphology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Liver -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rgbClr val="002060"/>
                </a:solidFill>
              </a:rPr>
              <a:t>With longstanding severe right-sided heart failure, the central areas can become fibrotic, eventually culminating in cardiac cirrhosis 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rgbClr val="002060"/>
                </a:solidFill>
              </a:rPr>
              <a:t>Portal hypertension can also contribute to chronic congestion and edema of the bowel wall which may interfere with nutrient (and/or drug) absorption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Pleural, Pericardial, and Peritoneal Spaces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rgbClr val="002060"/>
                </a:solidFill>
              </a:rPr>
              <a:t>Systemic venous congestion can lead to fluid accumulation (effusions) in the pleural, pericardial, or peritoneal spaces (a peritoneal effusion is also called ascites)</a:t>
            </a:r>
          </a:p>
        </p:txBody>
      </p:sp>
    </p:spTree>
    <p:extLst>
      <p:ext uri="{BB962C8B-B14F-4D97-AF65-F5344CB8AC3E}">
        <p14:creationId xmlns:p14="http://schemas.microsoft.com/office/powerpoint/2010/main" val="32103350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38CB3-81F9-E5D7-3751-5A5913E62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RIGHT-SIDED HEART FAILURE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4C191D-7844-78B9-CBAA-5DA3C7E2F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727" y="1205345"/>
            <a:ext cx="11880273" cy="565265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Morphology </a:t>
            </a:r>
          </a:p>
          <a:p>
            <a:pPr marL="0" indent="0">
              <a:buNone/>
            </a:pPr>
            <a:endParaRPr lang="en-US" sz="900" dirty="0"/>
          </a:p>
          <a:p>
            <a:pPr marL="0" indent="0">
              <a:spcAft>
                <a:spcPts val="1800"/>
              </a:spcAft>
              <a:buNone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Subcutaneous Tissues –</a:t>
            </a:r>
          </a:p>
          <a:p>
            <a:pPr>
              <a:spcAft>
                <a:spcPts val="1800"/>
              </a:spcAft>
            </a:pPr>
            <a:r>
              <a:rPr lang="en-US" b="1" dirty="0">
                <a:solidFill>
                  <a:srgbClr val="002060"/>
                </a:solidFill>
              </a:rPr>
              <a:t>Edema of the peripheral and dependent portions of the body, especially foot/ankle (pedal) and pretibial edema, is a hallmark of right-sided heart failure</a:t>
            </a:r>
          </a:p>
          <a:p>
            <a:pPr>
              <a:spcAft>
                <a:spcPts val="1800"/>
              </a:spcAft>
            </a:pPr>
            <a:r>
              <a:rPr lang="en-US" b="1" dirty="0">
                <a:solidFill>
                  <a:srgbClr val="002060"/>
                </a:solidFill>
              </a:rPr>
              <a:t>In chronically bedridden patients, presacral edema may predominate. Generalized massive edema (anasarca) can also occur</a:t>
            </a:r>
          </a:p>
          <a:p>
            <a:pPr>
              <a:spcAft>
                <a:spcPts val="1800"/>
              </a:spcAft>
            </a:pPr>
            <a:r>
              <a:rPr lang="en-US" b="1" dirty="0">
                <a:solidFill>
                  <a:srgbClr val="002060"/>
                </a:solidFill>
              </a:rPr>
              <a:t>kidney and the brain are also prominently affected in right-sided heart failure </a:t>
            </a:r>
          </a:p>
          <a:p>
            <a:pPr>
              <a:spcAft>
                <a:spcPts val="1800"/>
              </a:spcAft>
            </a:pPr>
            <a:r>
              <a:rPr lang="en-US" b="1" dirty="0">
                <a:solidFill>
                  <a:srgbClr val="002060"/>
                </a:solidFill>
              </a:rPr>
              <a:t>Kidney – renal congestion - fluid retention, peripheral edema, and more pronounced azotemia. </a:t>
            </a:r>
          </a:p>
          <a:p>
            <a:pPr>
              <a:spcAft>
                <a:spcPts val="1800"/>
              </a:spcAft>
            </a:pPr>
            <a:r>
              <a:rPr lang="en-US" b="1" dirty="0">
                <a:solidFill>
                  <a:srgbClr val="002060"/>
                </a:solidFill>
              </a:rPr>
              <a:t>Venous congestion and hypoxia of the central nervous system can also produce deficits of mental function </a:t>
            </a:r>
          </a:p>
        </p:txBody>
      </p:sp>
    </p:spTree>
    <p:extLst>
      <p:ext uri="{BB962C8B-B14F-4D97-AF65-F5344CB8AC3E}">
        <p14:creationId xmlns:p14="http://schemas.microsoft.com/office/powerpoint/2010/main" val="14701180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2A4A4-6284-157A-7665-83620B446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68927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RIGHT-SIDED HEART FAILURE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F5E23-0B9D-9DDA-356C-B8AA28E92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509" y="1174173"/>
            <a:ext cx="11440391" cy="5424054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Treatment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b="1" dirty="0">
                <a:solidFill>
                  <a:srgbClr val="002060"/>
                </a:solidFill>
              </a:rPr>
              <a:t>Correcting any underlying cause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b="1" dirty="0">
                <a:solidFill>
                  <a:srgbClr val="002060"/>
                </a:solidFill>
              </a:rPr>
              <a:t>Clinical approach includes salt restriction or pharmacologic agents that variously 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2800" b="1" dirty="0">
                <a:solidFill>
                  <a:srgbClr val="002060"/>
                </a:solidFill>
              </a:rPr>
              <a:t>reduce volume overload (e.g., diuretics), 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2800" b="1" dirty="0">
                <a:solidFill>
                  <a:srgbClr val="002060"/>
                </a:solidFill>
              </a:rPr>
              <a:t>Increase myocardial contractility (so-called positive inotropes)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2800" b="1" dirty="0">
                <a:solidFill>
                  <a:srgbClr val="002060"/>
                </a:solidFill>
              </a:rPr>
              <a:t>reduce afterload (via adrenergic blockade or inhibitors of angiotensin-converting enzymes [ACE]</a:t>
            </a:r>
          </a:p>
        </p:txBody>
      </p:sp>
    </p:spTree>
    <p:extLst>
      <p:ext uri="{BB962C8B-B14F-4D97-AF65-F5344CB8AC3E}">
        <p14:creationId xmlns:p14="http://schemas.microsoft.com/office/powerpoint/2010/main" val="8463042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6EA39-F40E-E290-5476-2ED058F5D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54521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CONGENITAL HEART DISEASE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CB85B-4392-CC3C-3BB1-40F5CDB0E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154" y="1070264"/>
            <a:ext cx="11326091" cy="5309754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rgbClr val="002060"/>
                </a:solidFill>
              </a:rPr>
              <a:t>CHD refers to abnormalities of the heart or great vessels that are present at birth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rgbClr val="002060"/>
                </a:solidFill>
              </a:rPr>
              <a:t>CHD arises from faulty embryogenesis during gestational weeks 3 to 8, when major cardiovascular structures form and begin to function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rgbClr val="002060"/>
                </a:solidFill>
              </a:rPr>
              <a:t>CHD include</a:t>
            </a:r>
          </a:p>
          <a:p>
            <a:pPr lvl="1">
              <a:spcAft>
                <a:spcPts val="1200"/>
              </a:spcAft>
            </a:pPr>
            <a:r>
              <a:rPr lang="en-US" sz="2800" b="1" dirty="0">
                <a:solidFill>
                  <a:srgbClr val="002060"/>
                </a:solidFill>
              </a:rPr>
              <a:t>Septal defects, or “holes in the heart,” including atrial septal defects (ASDs) or ventricular septal defects (VSDs) </a:t>
            </a:r>
          </a:p>
          <a:p>
            <a:pPr lvl="1">
              <a:spcAft>
                <a:spcPts val="1200"/>
              </a:spcAft>
            </a:pPr>
            <a:r>
              <a:rPr lang="en-US" sz="2800" b="1" dirty="0">
                <a:solidFill>
                  <a:srgbClr val="002060"/>
                </a:solidFill>
              </a:rPr>
              <a:t>Stenotic lesions, either at the level of valves, or the entire cardiac chamber as in hypoplastic left heart syndrome </a:t>
            </a:r>
          </a:p>
          <a:p>
            <a:pPr lvl="1">
              <a:spcAft>
                <a:spcPts val="1200"/>
              </a:spcAft>
            </a:pPr>
            <a:r>
              <a:rPr lang="en-US" sz="2800" b="1" dirty="0">
                <a:solidFill>
                  <a:srgbClr val="002060"/>
                </a:solidFill>
              </a:rPr>
              <a:t>Outflow tract anomalies including inappropriate routing of the great vessels from the ventricles, or anomalous coronary arteries</a:t>
            </a:r>
          </a:p>
        </p:txBody>
      </p:sp>
    </p:spTree>
    <p:extLst>
      <p:ext uri="{BB962C8B-B14F-4D97-AF65-F5344CB8AC3E}">
        <p14:creationId xmlns:p14="http://schemas.microsoft.com/office/powerpoint/2010/main" val="33799536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6BB54-23F3-C8FE-E241-E36EF49F2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27364"/>
          </a:xfrm>
        </p:spPr>
        <p:txBody>
          <a:bodyPr/>
          <a:lstStyle/>
          <a:p>
            <a:pPr algn="ctr"/>
            <a:r>
              <a:rPr lang="en-US" sz="44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CONGENITAL HEART DISEASE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DFE2D-4A30-F198-AD40-48E3E3D0F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027" y="966356"/>
            <a:ext cx="11596255" cy="5673436"/>
          </a:xfrm>
        </p:spPr>
        <p:txBody>
          <a:bodyPr>
            <a:normAutofit fontScale="92500" lnSpcReduction="10000"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US" b="1" dirty="0">
                <a:solidFill>
                  <a:srgbClr val="00B050"/>
                </a:solidFill>
              </a:rPr>
              <a:t>Etiology and Pathogenesis</a:t>
            </a:r>
          </a:p>
          <a:p>
            <a:pPr>
              <a:spcAft>
                <a:spcPts val="1800"/>
              </a:spcAft>
            </a:pPr>
            <a:r>
              <a:rPr lang="en-US" b="1" dirty="0">
                <a:solidFill>
                  <a:srgbClr val="002060"/>
                </a:solidFill>
              </a:rPr>
              <a:t>Environmental exposures (e.g., congenital rubella infection, teratogens—including some therapeutic drugs, and gestational diabetes)</a:t>
            </a:r>
          </a:p>
          <a:p>
            <a:pPr>
              <a:spcAft>
                <a:spcPts val="1800"/>
              </a:spcAft>
            </a:pPr>
            <a:r>
              <a:rPr lang="en-US" b="1" dirty="0">
                <a:solidFill>
                  <a:srgbClr val="002060"/>
                </a:solidFill>
              </a:rPr>
              <a:t>Nutritional factors - folate supplementation during early pregnancy reduces CHD incidence</a:t>
            </a:r>
          </a:p>
          <a:p>
            <a:pPr>
              <a:spcAft>
                <a:spcPts val="1800"/>
              </a:spcAft>
            </a:pPr>
            <a:r>
              <a:rPr lang="en-US" b="1" dirty="0">
                <a:solidFill>
                  <a:srgbClr val="002060"/>
                </a:solidFill>
              </a:rPr>
              <a:t>Genetic factors</a:t>
            </a:r>
          </a:p>
          <a:p>
            <a:pPr lvl="1">
              <a:spcAft>
                <a:spcPts val="1800"/>
              </a:spcAft>
            </a:pPr>
            <a:r>
              <a:rPr lang="en-US" sz="2800" b="1" dirty="0">
                <a:solidFill>
                  <a:srgbClr val="002060"/>
                </a:solidFill>
              </a:rPr>
              <a:t>specific loci implicated in familial forms of CHD and certain chromosomal abnormalities (e.g., </a:t>
            </a:r>
            <a:r>
              <a:rPr lang="en-US" sz="2800" b="1" dirty="0" err="1">
                <a:solidFill>
                  <a:srgbClr val="002060"/>
                </a:solidFill>
              </a:rPr>
              <a:t>trisomies</a:t>
            </a:r>
            <a:r>
              <a:rPr lang="en-US" sz="2800" b="1" dirty="0">
                <a:solidFill>
                  <a:srgbClr val="002060"/>
                </a:solidFill>
              </a:rPr>
              <a:t> 13, 15, 18, and 21, and monosomy X/Turner syndrome)</a:t>
            </a:r>
          </a:p>
          <a:p>
            <a:pPr lvl="1">
              <a:spcAft>
                <a:spcPts val="1800"/>
              </a:spcAft>
            </a:pPr>
            <a:r>
              <a:rPr lang="en-US" sz="2800" b="1" dirty="0">
                <a:solidFill>
                  <a:srgbClr val="002060"/>
                </a:solidFill>
              </a:rPr>
              <a:t>single-gene mutations, the affected genes encode proteins belonging to several different functional classes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646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D33D6-A8AE-7843-B724-A0E8A22FE7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b="1" dirty="0">
                <a:solidFill>
                  <a:srgbClr val="002060"/>
                </a:solidFill>
              </a:rPr>
              <a:t>Most of the various structural anomalies in CHD can be organized into three major categories according to the major functional abnormalities they cause: </a:t>
            </a:r>
          </a:p>
          <a:p>
            <a:pPr lvl="1">
              <a:spcAft>
                <a:spcPts val="1800"/>
              </a:spcAft>
            </a:pPr>
            <a:r>
              <a:rPr lang="en-US" sz="2800" b="1" dirty="0">
                <a:solidFill>
                  <a:srgbClr val="002060"/>
                </a:solidFill>
              </a:rPr>
              <a:t>Left-to-right shunt </a:t>
            </a:r>
          </a:p>
          <a:p>
            <a:pPr lvl="1">
              <a:spcAft>
                <a:spcPts val="1800"/>
              </a:spcAft>
            </a:pPr>
            <a:r>
              <a:rPr lang="en-US" sz="2800" b="1" dirty="0">
                <a:solidFill>
                  <a:srgbClr val="002060"/>
                </a:solidFill>
              </a:rPr>
              <a:t>Right-to-left shunt </a:t>
            </a:r>
          </a:p>
          <a:p>
            <a:pPr lvl="1">
              <a:spcAft>
                <a:spcPts val="1800"/>
              </a:spcAft>
            </a:pPr>
            <a:r>
              <a:rPr lang="en-US" sz="2800" b="1" dirty="0">
                <a:solidFill>
                  <a:srgbClr val="002060"/>
                </a:solidFill>
              </a:rPr>
              <a:t>Obstruction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CC9F541-1CAB-1270-B4FA-8CE3EAB9C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CONGENITAL HEART DISEASE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673987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4DAF97-E974-DC7E-EB8A-DF56DD8ED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US" b="1" dirty="0">
                <a:solidFill>
                  <a:srgbClr val="002060"/>
                </a:solidFill>
              </a:rPr>
              <a:t>Left-to-right shunts are </a:t>
            </a:r>
          </a:p>
          <a:p>
            <a:pPr lvl="1">
              <a:spcAft>
                <a:spcPts val="1800"/>
              </a:spcAft>
            </a:pPr>
            <a:r>
              <a:rPr lang="en-US" sz="2800" b="1" dirty="0">
                <a:solidFill>
                  <a:srgbClr val="002060"/>
                </a:solidFill>
              </a:rPr>
              <a:t>ASD</a:t>
            </a:r>
          </a:p>
          <a:p>
            <a:pPr lvl="1">
              <a:spcAft>
                <a:spcPts val="1800"/>
              </a:spcAft>
            </a:pPr>
            <a:r>
              <a:rPr lang="en-US" sz="2800" b="1" dirty="0">
                <a:solidFill>
                  <a:srgbClr val="002060"/>
                </a:solidFill>
              </a:rPr>
              <a:t>VSD</a:t>
            </a:r>
          </a:p>
          <a:p>
            <a:pPr lvl="1">
              <a:spcAft>
                <a:spcPts val="1800"/>
              </a:spcAft>
            </a:pPr>
            <a:r>
              <a:rPr lang="en-US" sz="2800" b="1" dirty="0">
                <a:solidFill>
                  <a:srgbClr val="002060"/>
                </a:solidFill>
              </a:rPr>
              <a:t>Patent ductus arteriosus [PDA]</a:t>
            </a:r>
          </a:p>
          <a:p>
            <a:pPr>
              <a:spcAft>
                <a:spcPts val="1800"/>
              </a:spcAft>
            </a:pPr>
            <a:r>
              <a:rPr lang="en-US" b="1" dirty="0">
                <a:solidFill>
                  <a:srgbClr val="002060"/>
                </a:solidFill>
              </a:rPr>
              <a:t>Left-to-right shunts chronically elevate both volume and pressure in the normally low-pressure, low-resistance pulmonary circulation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015180F-D084-6C04-7FF6-8F5DEC3E9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CONGENITAL HEART DISEASE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35243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77B4F-BCFC-6133-FFDD-58BFD91EF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"/>
            <a:ext cx="10515600" cy="1000054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HEART FAILURE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E37AA7-38D3-B1D4-CC23-0A3492D6F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245" y="1392381"/>
            <a:ext cx="11523519" cy="5185063"/>
          </a:xfrm>
        </p:spPr>
        <p:txBody>
          <a:bodyPr>
            <a:normAutofit/>
          </a:bodyPr>
          <a:lstStyle/>
          <a:p>
            <a:pPr>
              <a:spcAft>
                <a:spcPts val="2400"/>
              </a:spcAft>
            </a:pPr>
            <a:r>
              <a:rPr lang="en-US" b="1" dirty="0">
                <a:solidFill>
                  <a:srgbClr val="002060"/>
                </a:solidFill>
              </a:rPr>
              <a:t>Heart failure, often called </a:t>
            </a:r>
            <a:r>
              <a:rPr lang="en-US" b="1" dirty="0">
                <a:solidFill>
                  <a:srgbClr val="0070C0"/>
                </a:solidFill>
              </a:rPr>
              <a:t>congestive heart failure (CHF)</a:t>
            </a:r>
          </a:p>
          <a:p>
            <a:pPr>
              <a:spcAft>
                <a:spcPts val="2400"/>
              </a:spcAft>
            </a:pPr>
            <a:r>
              <a:rPr lang="en-US" b="1" dirty="0">
                <a:solidFill>
                  <a:srgbClr val="002060"/>
                </a:solidFill>
              </a:rPr>
              <a:t>Heart failure is defined as the </a:t>
            </a:r>
            <a:r>
              <a:rPr lang="en-US" b="1" dirty="0">
                <a:solidFill>
                  <a:srgbClr val="0070C0"/>
                </a:solidFill>
              </a:rPr>
              <a:t>condition in which a heart cannot pump blood to adequately meet the metabolic demands of peripheral tissues</a:t>
            </a:r>
          </a:p>
          <a:p>
            <a:pPr>
              <a:spcAft>
                <a:spcPts val="2400"/>
              </a:spcAft>
            </a:pPr>
            <a:r>
              <a:rPr lang="en-US" b="1" dirty="0">
                <a:solidFill>
                  <a:srgbClr val="002060"/>
                </a:solidFill>
              </a:rPr>
              <a:t>Heart failure occurs insidiously from the cumulative effects of </a:t>
            </a:r>
          </a:p>
          <a:p>
            <a:pPr lvl="1">
              <a:spcAft>
                <a:spcPts val="2400"/>
              </a:spcAft>
            </a:pPr>
            <a:r>
              <a:rPr lang="en-US" sz="2800" b="1" dirty="0">
                <a:solidFill>
                  <a:srgbClr val="002060"/>
                </a:solidFill>
              </a:rPr>
              <a:t>Chronic work overload (e.g., in valve disease or hypertension) </a:t>
            </a:r>
          </a:p>
          <a:p>
            <a:pPr lvl="1">
              <a:spcAft>
                <a:spcPts val="2400"/>
              </a:spcAft>
            </a:pPr>
            <a:r>
              <a:rPr lang="en-US" sz="2800" b="1" dirty="0">
                <a:solidFill>
                  <a:srgbClr val="002060"/>
                </a:solidFill>
              </a:rPr>
              <a:t>IHD (e.g., after myocardial infarction [MI] with heart damage)</a:t>
            </a:r>
          </a:p>
          <a:p>
            <a:pPr>
              <a:spcAft>
                <a:spcPts val="1800"/>
              </a:spcAft>
            </a:pP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376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DC819-04C8-2DE2-3499-41FF07049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599" y="1246908"/>
            <a:ext cx="11762509" cy="5424055"/>
          </a:xfrm>
        </p:spPr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US" sz="2400" b="1" dirty="0">
                <a:solidFill>
                  <a:srgbClr val="002060"/>
                </a:solidFill>
              </a:rPr>
              <a:t>Most important causes of right-to-left shunts are </a:t>
            </a:r>
          </a:p>
          <a:p>
            <a:pPr lvl="1">
              <a:spcAft>
                <a:spcPts val="1800"/>
              </a:spcAft>
            </a:pPr>
            <a:r>
              <a:rPr lang="en-US" b="1" dirty="0">
                <a:solidFill>
                  <a:srgbClr val="002060"/>
                </a:solidFill>
              </a:rPr>
              <a:t>Tetralogy of Fallot (TOF)</a:t>
            </a:r>
          </a:p>
          <a:p>
            <a:pPr lvl="1">
              <a:spcAft>
                <a:spcPts val="1800"/>
              </a:spcAft>
            </a:pPr>
            <a:r>
              <a:rPr lang="en-US" b="1" dirty="0">
                <a:solidFill>
                  <a:srgbClr val="002060"/>
                </a:solidFill>
              </a:rPr>
              <a:t>Transposition of the great arteries (TGA)</a:t>
            </a:r>
          </a:p>
          <a:p>
            <a:pPr lvl="1">
              <a:spcAft>
                <a:spcPts val="1800"/>
              </a:spcAft>
            </a:pPr>
            <a:r>
              <a:rPr lang="en-US" b="1" dirty="0">
                <a:solidFill>
                  <a:srgbClr val="002060"/>
                </a:solidFill>
              </a:rPr>
              <a:t>Persistent truncus arteriosus</a:t>
            </a:r>
          </a:p>
          <a:p>
            <a:pPr lvl="1">
              <a:spcAft>
                <a:spcPts val="1800"/>
              </a:spcAft>
            </a:pPr>
            <a:r>
              <a:rPr lang="en-US" b="1" dirty="0">
                <a:solidFill>
                  <a:srgbClr val="002060"/>
                </a:solidFill>
              </a:rPr>
              <a:t>Tricuspid atresia</a:t>
            </a:r>
          </a:p>
          <a:p>
            <a:pPr lvl="1">
              <a:spcAft>
                <a:spcPts val="1800"/>
              </a:spcAft>
            </a:pPr>
            <a:r>
              <a:rPr lang="en-US" b="1" dirty="0">
                <a:solidFill>
                  <a:srgbClr val="002060"/>
                </a:solidFill>
              </a:rPr>
              <a:t>Total anomalous pulmonary venous connection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en-US" sz="2400" b="1" dirty="0">
                <a:solidFill>
                  <a:srgbClr val="002060"/>
                </a:solidFill>
              </a:rPr>
              <a:t>When blood from the right side of the circulation flows directly into the left side (right-to-left shunt), hypoxemia and cyanosis result because the pulmonary circulation is bypassed and poorly oxygenated venous blood shunts directly into the systemic arterial supply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CD6FABB-0296-FBB0-A1CA-0D694FA55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1286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CONGENITAL HEART DISEASE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36249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9AC76-CAA8-9772-C595-E4C392A64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0751"/>
            <a:ext cx="10515600" cy="4005263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b="1" dirty="0">
                <a:solidFill>
                  <a:srgbClr val="002060"/>
                </a:solidFill>
              </a:rPr>
              <a:t>Obstructive lesions include </a:t>
            </a:r>
          </a:p>
          <a:p>
            <a:pPr lvl="1">
              <a:spcAft>
                <a:spcPts val="1800"/>
              </a:spcAft>
            </a:pPr>
            <a:r>
              <a:rPr lang="en-US" sz="2800" b="1" dirty="0">
                <a:solidFill>
                  <a:srgbClr val="002060"/>
                </a:solidFill>
              </a:rPr>
              <a:t>Valve stenoses </a:t>
            </a:r>
          </a:p>
          <a:p>
            <a:pPr lvl="1">
              <a:spcAft>
                <a:spcPts val="1800"/>
              </a:spcAft>
            </a:pPr>
            <a:r>
              <a:rPr lang="en-US" sz="2800" b="1" dirty="0">
                <a:solidFill>
                  <a:srgbClr val="002060"/>
                </a:solidFill>
              </a:rPr>
              <a:t>Aortic coarctation</a:t>
            </a:r>
          </a:p>
          <a:p>
            <a:pPr>
              <a:spcAft>
                <a:spcPts val="1800"/>
              </a:spcAft>
            </a:pPr>
            <a:r>
              <a:rPr lang="en-US" b="1" dirty="0">
                <a:solidFill>
                  <a:srgbClr val="002060"/>
                </a:solidFill>
              </a:rPr>
              <a:t>Clinical severity of the lesion depends on the degree of stenosis and the patency of the ductus arteriosus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39A4FA4-637D-980C-CE48-6DC1E1F93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CONGENITAL HEART DISEASE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62552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CF23C72-8915-5B40-62A7-2F6B8EEBF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369332"/>
          </a:xfrm>
        </p:spPr>
        <p:txBody>
          <a:bodyPr>
            <a:no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HEART FAILURE</a:t>
            </a:r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974646-3BFB-32E6-77C1-B1E1EE8BD1AF}"/>
              </a:ext>
            </a:extLst>
          </p:cNvPr>
          <p:cNvSpPr txBox="1"/>
          <p:nvPr/>
        </p:nvSpPr>
        <p:spPr>
          <a:xfrm>
            <a:off x="2217593" y="450934"/>
            <a:ext cx="7556789" cy="584775"/>
          </a:xfrm>
          <a:prstGeom prst="rect">
            <a:avLst/>
          </a:prstGeom>
          <a:solidFill>
            <a:srgbClr val="FFEBFF"/>
          </a:solidFill>
          <a:effectLst>
            <a:glow rad="63500">
              <a:srgbClr val="FF66FF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7030A0"/>
                </a:solidFill>
              </a:rPr>
              <a:t>Physiologic mechanisms that maintain arterial pressure and organ perfusion when cardiac workload increases or cardiac function is compromised</a:t>
            </a:r>
            <a:endParaRPr lang="en-US" sz="1600" dirty="0">
              <a:solidFill>
                <a:srgbClr val="7030A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369B1E-9150-D996-9031-CDAE3AD50132}"/>
              </a:ext>
            </a:extLst>
          </p:cNvPr>
          <p:cNvSpPr txBox="1"/>
          <p:nvPr/>
        </p:nvSpPr>
        <p:spPr>
          <a:xfrm>
            <a:off x="311726" y="1571028"/>
            <a:ext cx="2919845" cy="369332"/>
          </a:xfrm>
          <a:prstGeom prst="rect">
            <a:avLst/>
          </a:prstGeom>
          <a:solidFill>
            <a:srgbClr val="EBFFEB"/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Frank-Starling mechanism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5D8D77-E8DC-81CA-639B-0A8911C93F96}"/>
              </a:ext>
            </a:extLst>
          </p:cNvPr>
          <p:cNvSpPr txBox="1"/>
          <p:nvPr/>
        </p:nvSpPr>
        <p:spPr>
          <a:xfrm>
            <a:off x="5059505" y="1555701"/>
            <a:ext cx="4565073" cy="369332"/>
          </a:xfrm>
          <a:prstGeom prst="rect">
            <a:avLst/>
          </a:prstGeom>
          <a:solidFill>
            <a:srgbClr val="EBFFEB"/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Activation of neurohumoral systems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B2781B-AD32-D97A-94C4-98813082466E}"/>
              </a:ext>
            </a:extLst>
          </p:cNvPr>
          <p:cNvSpPr txBox="1"/>
          <p:nvPr/>
        </p:nvSpPr>
        <p:spPr>
          <a:xfrm>
            <a:off x="311726" y="2506193"/>
            <a:ext cx="2847107" cy="338554"/>
          </a:xfrm>
          <a:prstGeom prst="rect">
            <a:avLst/>
          </a:prstGeom>
          <a:solidFill>
            <a:srgbClr val="E7FFFF"/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</a:rPr>
              <a:t>Increased filling volumes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0C0ED0-8A06-9153-2E03-BB3278793D92}"/>
              </a:ext>
            </a:extLst>
          </p:cNvPr>
          <p:cNvSpPr txBox="1"/>
          <p:nvPr/>
        </p:nvSpPr>
        <p:spPr>
          <a:xfrm>
            <a:off x="541189" y="3399650"/>
            <a:ext cx="2388180" cy="369332"/>
          </a:xfrm>
          <a:prstGeom prst="rect">
            <a:avLst/>
          </a:prstGeom>
          <a:solidFill>
            <a:srgbClr val="E7FFFF"/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</a:rPr>
              <a:t>Stretches  heart muscle</a:t>
            </a:r>
            <a:r>
              <a:rPr lang="en-US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087DF8-D0E6-8F75-91E3-E88DEB80F370}"/>
              </a:ext>
            </a:extLst>
          </p:cNvPr>
          <p:cNvSpPr txBox="1"/>
          <p:nvPr/>
        </p:nvSpPr>
        <p:spPr>
          <a:xfrm>
            <a:off x="469752" y="4353757"/>
            <a:ext cx="2603791" cy="584775"/>
          </a:xfrm>
          <a:prstGeom prst="rect">
            <a:avLst/>
          </a:prstGeom>
          <a:solidFill>
            <a:srgbClr val="E7FFFF"/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</a:rPr>
              <a:t>Increased Actin-myosin cross bridging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7D5583-C6E6-9099-510F-89240C489CBF}"/>
              </a:ext>
            </a:extLst>
          </p:cNvPr>
          <p:cNvSpPr txBox="1"/>
          <p:nvPr/>
        </p:nvSpPr>
        <p:spPr>
          <a:xfrm>
            <a:off x="431219" y="5538973"/>
            <a:ext cx="2680855" cy="338554"/>
          </a:xfrm>
          <a:prstGeom prst="rect">
            <a:avLst/>
          </a:prstGeom>
          <a:solidFill>
            <a:srgbClr val="E7FFFF"/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</a:rPr>
              <a:t>Enhanced contractility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C31603-521D-56F7-7CC2-F1B36E4267C0}"/>
              </a:ext>
            </a:extLst>
          </p:cNvPr>
          <p:cNvSpPr txBox="1"/>
          <p:nvPr/>
        </p:nvSpPr>
        <p:spPr>
          <a:xfrm>
            <a:off x="371905" y="6308691"/>
            <a:ext cx="2847107" cy="338554"/>
          </a:xfrm>
          <a:prstGeom prst="rect">
            <a:avLst/>
          </a:prstGeom>
          <a:solidFill>
            <a:srgbClr val="FFFFCC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C00000"/>
                </a:solidFill>
              </a:rPr>
              <a:t>Increased stroke volume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B45A78F-E84A-8A8B-F84E-36C9D61DC22C}"/>
              </a:ext>
            </a:extLst>
          </p:cNvPr>
          <p:cNvSpPr txBox="1"/>
          <p:nvPr/>
        </p:nvSpPr>
        <p:spPr>
          <a:xfrm>
            <a:off x="4243386" y="2429248"/>
            <a:ext cx="2388179" cy="830997"/>
          </a:xfrm>
          <a:prstGeom prst="rect">
            <a:avLst/>
          </a:prstGeom>
          <a:solidFill>
            <a:srgbClr val="E7FFFF"/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</a:rPr>
              <a:t>Activation of adrenergic nerves of the autonomic nervous system</a:t>
            </a:r>
            <a:endParaRPr lang="en-US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9E25F8-5F1B-8296-F1EA-50C6AA455461}"/>
              </a:ext>
            </a:extLst>
          </p:cNvPr>
          <p:cNvSpPr txBox="1"/>
          <p:nvPr/>
        </p:nvSpPr>
        <p:spPr>
          <a:xfrm>
            <a:off x="4397950" y="3906454"/>
            <a:ext cx="1923186" cy="584775"/>
          </a:xfrm>
          <a:prstGeom prst="rect">
            <a:avLst/>
          </a:prstGeom>
          <a:solidFill>
            <a:srgbClr val="E7FFFF"/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</a:rPr>
              <a:t>Release of norepinephrine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4F2925-E0BF-4C5E-6CDB-FB171DE74A56}"/>
              </a:ext>
            </a:extLst>
          </p:cNvPr>
          <p:cNvSpPr txBox="1"/>
          <p:nvPr/>
        </p:nvSpPr>
        <p:spPr>
          <a:xfrm>
            <a:off x="4174546" y="5222907"/>
            <a:ext cx="2525857" cy="1323439"/>
          </a:xfrm>
          <a:prstGeom prst="rect">
            <a:avLst/>
          </a:prstGeom>
          <a:solidFill>
            <a:srgbClr val="FFFFCC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C00000"/>
                </a:solidFill>
              </a:rPr>
              <a:t>Elevating heart 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C00000"/>
                </a:solidFill>
              </a:rPr>
              <a:t>Augmenting myocardial contractility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C00000"/>
                </a:solidFill>
              </a:rPr>
              <a:t>Increasing vascular resistance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5FF1501-C935-AE41-AF68-DF95769E28DE}"/>
              </a:ext>
            </a:extLst>
          </p:cNvPr>
          <p:cNvSpPr txBox="1"/>
          <p:nvPr/>
        </p:nvSpPr>
        <p:spPr>
          <a:xfrm>
            <a:off x="7010614" y="2445025"/>
            <a:ext cx="2265218" cy="830997"/>
          </a:xfrm>
          <a:prstGeom prst="rect">
            <a:avLst/>
          </a:prstGeom>
          <a:solidFill>
            <a:srgbClr val="E7FFFF"/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</a:rPr>
              <a:t>Activation of the renin-angiotensin-aldosterone system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E122E09-E29D-8893-B595-4A245C80227A}"/>
              </a:ext>
            </a:extLst>
          </p:cNvPr>
          <p:cNvSpPr txBox="1"/>
          <p:nvPr/>
        </p:nvSpPr>
        <p:spPr>
          <a:xfrm>
            <a:off x="6917524" y="3822332"/>
            <a:ext cx="1565564" cy="584775"/>
          </a:xfrm>
          <a:prstGeom prst="rect">
            <a:avLst/>
          </a:prstGeom>
          <a:solidFill>
            <a:srgbClr val="E7FFFF"/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</a:rPr>
              <a:t>water and salt retention</a:t>
            </a:r>
            <a:endParaRPr lang="en-US" sz="16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040AE52-78F7-AA56-33A4-7645EAF8F835}"/>
              </a:ext>
            </a:extLst>
          </p:cNvPr>
          <p:cNvSpPr txBox="1"/>
          <p:nvPr/>
        </p:nvSpPr>
        <p:spPr>
          <a:xfrm>
            <a:off x="6804312" y="4986526"/>
            <a:ext cx="1970809" cy="584775"/>
          </a:xfrm>
          <a:prstGeom prst="rect">
            <a:avLst/>
          </a:prstGeom>
          <a:solidFill>
            <a:srgbClr val="FFFFCC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C00000"/>
                </a:solidFill>
              </a:rPr>
              <a:t>Increases circulatory volume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4B62A1-50DB-A8A3-1049-733D0E762B86}"/>
              </a:ext>
            </a:extLst>
          </p:cNvPr>
          <p:cNvSpPr txBox="1"/>
          <p:nvPr/>
        </p:nvSpPr>
        <p:spPr>
          <a:xfrm>
            <a:off x="8716015" y="3796014"/>
            <a:ext cx="1231323" cy="830997"/>
          </a:xfrm>
          <a:prstGeom prst="rect">
            <a:avLst/>
          </a:prstGeom>
          <a:solidFill>
            <a:srgbClr val="FFFFCC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C00000"/>
                </a:solidFill>
              </a:rPr>
              <a:t>Increases vascular tone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F4C6BDB-189F-50D9-CFAE-90FA13D35272}"/>
              </a:ext>
            </a:extLst>
          </p:cNvPr>
          <p:cNvSpPr txBox="1"/>
          <p:nvPr/>
        </p:nvSpPr>
        <p:spPr>
          <a:xfrm>
            <a:off x="9628909" y="2423134"/>
            <a:ext cx="1724891" cy="830997"/>
          </a:xfrm>
          <a:prstGeom prst="rect">
            <a:avLst/>
          </a:prstGeom>
          <a:solidFill>
            <a:srgbClr val="E7FFFF"/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</a:rPr>
              <a:t>Release of atrial natriuretic peptide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4E134E8-FBFD-10BA-C77E-E987ACB0F43E}"/>
              </a:ext>
            </a:extLst>
          </p:cNvPr>
          <p:cNvSpPr txBox="1"/>
          <p:nvPr/>
        </p:nvSpPr>
        <p:spPr>
          <a:xfrm>
            <a:off x="10080686" y="5307246"/>
            <a:ext cx="1698918" cy="738664"/>
          </a:xfrm>
          <a:prstGeom prst="rect">
            <a:avLst/>
          </a:prstGeom>
          <a:solidFill>
            <a:srgbClr val="FFFFCC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C00000"/>
                </a:solidFill>
              </a:rPr>
              <a:t>Counter balances Renin-Angiotensin mechanism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23F31F6-C1F0-3A4B-FC57-534D6718CEE1}"/>
              </a:ext>
            </a:extLst>
          </p:cNvPr>
          <p:cNvSpPr txBox="1"/>
          <p:nvPr/>
        </p:nvSpPr>
        <p:spPr>
          <a:xfrm>
            <a:off x="10141303" y="3768982"/>
            <a:ext cx="1638301" cy="954107"/>
          </a:xfrm>
          <a:prstGeom prst="rect">
            <a:avLst/>
          </a:prstGeom>
          <a:solidFill>
            <a:srgbClr val="E7FFFF"/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2060"/>
                </a:solidFill>
              </a:rPr>
              <a:t>Diuresis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2060"/>
                </a:solidFill>
              </a:rPr>
              <a:t>Vascular smooth muscle relaxation</a:t>
            </a:r>
            <a:endParaRPr lang="en-US" sz="1400" dirty="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1E645BB-E17A-A7FA-0CFE-E104F8C3AA8E}"/>
              </a:ext>
            </a:extLst>
          </p:cNvPr>
          <p:cNvCxnSpPr>
            <a:cxnSpLocks/>
          </p:cNvCxnSpPr>
          <p:nvPr/>
        </p:nvCxnSpPr>
        <p:spPr>
          <a:xfrm flipH="1">
            <a:off x="3163595" y="1122438"/>
            <a:ext cx="525178" cy="33319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B3CD61D-9BBA-0A86-EFB3-D15F9833C234}"/>
              </a:ext>
            </a:extLst>
          </p:cNvPr>
          <p:cNvCxnSpPr>
            <a:cxnSpLocks/>
          </p:cNvCxnSpPr>
          <p:nvPr/>
        </p:nvCxnSpPr>
        <p:spPr>
          <a:xfrm>
            <a:off x="6700403" y="1102659"/>
            <a:ext cx="0" cy="3237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C7FCBF8-FA96-C6F1-418E-FFC56EACD5FD}"/>
              </a:ext>
            </a:extLst>
          </p:cNvPr>
          <p:cNvCxnSpPr>
            <a:cxnSpLocks/>
          </p:cNvCxnSpPr>
          <p:nvPr/>
        </p:nvCxnSpPr>
        <p:spPr>
          <a:xfrm flipH="1">
            <a:off x="1771646" y="1971533"/>
            <a:ext cx="3" cy="42265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59E55D5-CD68-5334-1C7F-9FE7DA7FA0F1}"/>
              </a:ext>
            </a:extLst>
          </p:cNvPr>
          <p:cNvCxnSpPr>
            <a:cxnSpLocks/>
          </p:cNvCxnSpPr>
          <p:nvPr/>
        </p:nvCxnSpPr>
        <p:spPr>
          <a:xfrm flipH="1">
            <a:off x="5425783" y="4604773"/>
            <a:ext cx="3" cy="42265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41E7BF9-FCF9-EEDC-F4DE-660F749CDA67}"/>
              </a:ext>
            </a:extLst>
          </p:cNvPr>
          <p:cNvCxnSpPr>
            <a:cxnSpLocks/>
          </p:cNvCxnSpPr>
          <p:nvPr/>
        </p:nvCxnSpPr>
        <p:spPr>
          <a:xfrm flipH="1">
            <a:off x="5402488" y="3314717"/>
            <a:ext cx="3" cy="42265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761AECC-45B1-9CDB-B849-BABF20CCBCD8}"/>
              </a:ext>
            </a:extLst>
          </p:cNvPr>
          <p:cNvCxnSpPr>
            <a:cxnSpLocks/>
          </p:cNvCxnSpPr>
          <p:nvPr/>
        </p:nvCxnSpPr>
        <p:spPr>
          <a:xfrm flipH="1">
            <a:off x="1809304" y="2938584"/>
            <a:ext cx="3" cy="42265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907832E-48FB-5B06-1DFC-140B2B32356D}"/>
              </a:ext>
            </a:extLst>
          </p:cNvPr>
          <p:cNvCxnSpPr>
            <a:cxnSpLocks/>
          </p:cNvCxnSpPr>
          <p:nvPr/>
        </p:nvCxnSpPr>
        <p:spPr>
          <a:xfrm flipH="1">
            <a:off x="1807577" y="3839104"/>
            <a:ext cx="3" cy="42265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B67666E-5C9C-F235-14F0-1A35A3477D77}"/>
              </a:ext>
            </a:extLst>
          </p:cNvPr>
          <p:cNvCxnSpPr>
            <a:cxnSpLocks/>
          </p:cNvCxnSpPr>
          <p:nvPr/>
        </p:nvCxnSpPr>
        <p:spPr>
          <a:xfrm flipH="1">
            <a:off x="1804113" y="5027426"/>
            <a:ext cx="3" cy="42265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2CD36DC-C023-9823-E2FD-C3DB37C16B8E}"/>
              </a:ext>
            </a:extLst>
          </p:cNvPr>
          <p:cNvCxnSpPr>
            <a:cxnSpLocks/>
          </p:cNvCxnSpPr>
          <p:nvPr/>
        </p:nvCxnSpPr>
        <p:spPr>
          <a:xfrm flipH="1">
            <a:off x="1771646" y="5908700"/>
            <a:ext cx="1" cy="3231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81F002B4-6570-EFBF-8AF5-7E24EBA07C93}"/>
              </a:ext>
            </a:extLst>
          </p:cNvPr>
          <p:cNvCxnSpPr>
            <a:cxnSpLocks/>
          </p:cNvCxnSpPr>
          <p:nvPr/>
        </p:nvCxnSpPr>
        <p:spPr>
          <a:xfrm flipH="1">
            <a:off x="10713891" y="4816099"/>
            <a:ext cx="3" cy="42265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3877BCB0-AE26-3377-2E8C-CB72206C1B66}"/>
              </a:ext>
            </a:extLst>
          </p:cNvPr>
          <p:cNvCxnSpPr>
            <a:cxnSpLocks/>
          </p:cNvCxnSpPr>
          <p:nvPr/>
        </p:nvCxnSpPr>
        <p:spPr>
          <a:xfrm flipH="1">
            <a:off x="10647214" y="3303287"/>
            <a:ext cx="3" cy="42265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553A569-5172-263F-2450-30EDBEC712D4}"/>
              </a:ext>
            </a:extLst>
          </p:cNvPr>
          <p:cNvCxnSpPr>
            <a:cxnSpLocks/>
          </p:cNvCxnSpPr>
          <p:nvPr/>
        </p:nvCxnSpPr>
        <p:spPr>
          <a:xfrm flipH="1">
            <a:off x="7682990" y="4457487"/>
            <a:ext cx="3" cy="42265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C95C5C2C-5BE3-BFF5-DCDD-0B2620CF22FA}"/>
              </a:ext>
            </a:extLst>
          </p:cNvPr>
          <p:cNvCxnSpPr>
            <a:cxnSpLocks/>
          </p:cNvCxnSpPr>
          <p:nvPr/>
        </p:nvCxnSpPr>
        <p:spPr>
          <a:xfrm flipH="1">
            <a:off x="5383787" y="2036811"/>
            <a:ext cx="712213" cy="31657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249550F0-C626-AC6F-1422-E7CE322BD962}"/>
              </a:ext>
            </a:extLst>
          </p:cNvPr>
          <p:cNvCxnSpPr/>
          <p:nvPr/>
        </p:nvCxnSpPr>
        <p:spPr>
          <a:xfrm>
            <a:off x="7789716" y="1971945"/>
            <a:ext cx="0" cy="34522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8431EC9F-8DA8-9411-1067-39263AF1C9F9}"/>
              </a:ext>
            </a:extLst>
          </p:cNvPr>
          <p:cNvCxnSpPr>
            <a:cxnSpLocks/>
          </p:cNvCxnSpPr>
          <p:nvPr/>
        </p:nvCxnSpPr>
        <p:spPr>
          <a:xfrm>
            <a:off x="9271719" y="1988956"/>
            <a:ext cx="872837" cy="36001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FEB2C336-B5C7-FFBC-9DEC-D47B8A3FC82E}"/>
              </a:ext>
            </a:extLst>
          </p:cNvPr>
          <p:cNvCxnSpPr>
            <a:cxnSpLocks/>
          </p:cNvCxnSpPr>
          <p:nvPr/>
        </p:nvCxnSpPr>
        <p:spPr>
          <a:xfrm flipH="1">
            <a:off x="7578263" y="3346645"/>
            <a:ext cx="244086" cy="36930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D8D9AC67-CBBD-EB2A-6532-4033D4E23A78}"/>
              </a:ext>
            </a:extLst>
          </p:cNvPr>
          <p:cNvCxnSpPr>
            <a:cxnSpLocks/>
          </p:cNvCxnSpPr>
          <p:nvPr/>
        </p:nvCxnSpPr>
        <p:spPr>
          <a:xfrm>
            <a:off x="8881372" y="3303287"/>
            <a:ext cx="239314" cy="4126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2D746C8F-DE08-0CDA-94C1-93349F8FE601}"/>
              </a:ext>
            </a:extLst>
          </p:cNvPr>
          <p:cNvSpPr txBox="1"/>
          <p:nvPr/>
        </p:nvSpPr>
        <p:spPr>
          <a:xfrm>
            <a:off x="10506939" y="469352"/>
            <a:ext cx="1307301" cy="584775"/>
          </a:xfrm>
          <a:prstGeom prst="rect">
            <a:avLst/>
          </a:prstGeom>
          <a:solidFill>
            <a:srgbClr val="EBFFEB"/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>
                    <a:lumMod val="50000"/>
                  </a:schemeClr>
                </a:solidFill>
              </a:rPr>
              <a:t>Myocardial adaptation</a:t>
            </a:r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DA0F9A7-2B0E-9B83-3458-2EDEED8962A2}"/>
              </a:ext>
            </a:extLst>
          </p:cNvPr>
          <p:cNvSpPr txBox="1"/>
          <p:nvPr/>
        </p:nvSpPr>
        <p:spPr>
          <a:xfrm>
            <a:off x="2217593" y="419761"/>
            <a:ext cx="7556789" cy="584775"/>
          </a:xfrm>
          <a:prstGeom prst="rect">
            <a:avLst/>
          </a:prstGeom>
          <a:solidFill>
            <a:srgbClr val="FFEBFF"/>
          </a:solidFill>
          <a:effectLst>
            <a:glow rad="63500">
              <a:srgbClr val="FF66FF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7030A0"/>
                </a:solidFill>
              </a:rPr>
              <a:t>Physiologic mechanisms that maintain arterial pressure and organ perfusion when cardiac workload increases or cardiac function is compromised</a:t>
            </a:r>
            <a:endParaRPr lang="en-US" sz="1600" dirty="0">
              <a:solidFill>
                <a:srgbClr val="7030A0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6DE6301-8AA3-A575-FC0C-F9AFD8E85581}"/>
              </a:ext>
            </a:extLst>
          </p:cNvPr>
          <p:cNvSpPr txBox="1"/>
          <p:nvPr/>
        </p:nvSpPr>
        <p:spPr>
          <a:xfrm>
            <a:off x="10472303" y="1376674"/>
            <a:ext cx="1307301" cy="523220"/>
          </a:xfrm>
          <a:prstGeom prst="rect">
            <a:avLst/>
          </a:prstGeom>
          <a:solidFill>
            <a:srgbClr val="E7FFFF"/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2060"/>
                </a:solidFill>
              </a:rPr>
              <a:t>Myocardial hypertrophy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0F913E36-FC04-5154-8792-8B2000DBC2FD}"/>
              </a:ext>
            </a:extLst>
          </p:cNvPr>
          <p:cNvCxnSpPr/>
          <p:nvPr/>
        </p:nvCxnSpPr>
        <p:spPr>
          <a:xfrm>
            <a:off x="9826337" y="708570"/>
            <a:ext cx="59574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87D0A89-7D20-E818-A1A7-8ABA518B229D}"/>
              </a:ext>
            </a:extLst>
          </p:cNvPr>
          <p:cNvCxnSpPr>
            <a:cxnSpLocks/>
          </p:cNvCxnSpPr>
          <p:nvPr/>
        </p:nvCxnSpPr>
        <p:spPr>
          <a:xfrm>
            <a:off x="11122263" y="1105334"/>
            <a:ext cx="3690" cy="17833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240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7BE818-8CF0-2D14-8315-EE0F8C914589}"/>
              </a:ext>
            </a:extLst>
          </p:cNvPr>
          <p:cNvSpPr txBox="1"/>
          <p:nvPr/>
        </p:nvSpPr>
        <p:spPr>
          <a:xfrm>
            <a:off x="4516581" y="1009806"/>
            <a:ext cx="3158837" cy="461665"/>
          </a:xfrm>
          <a:prstGeom prst="rect">
            <a:avLst/>
          </a:prstGeom>
          <a:solidFill>
            <a:srgbClr val="FFFFCC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HEART FAILURE</a:t>
            </a:r>
            <a:endParaRPr lang="en-US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C223A1-80C3-4CD4-6BE8-48D9306AD802}"/>
              </a:ext>
            </a:extLst>
          </p:cNvPr>
          <p:cNvSpPr txBox="1"/>
          <p:nvPr/>
        </p:nvSpPr>
        <p:spPr>
          <a:xfrm>
            <a:off x="710048" y="1949696"/>
            <a:ext cx="2982190" cy="369332"/>
          </a:xfrm>
          <a:prstGeom prst="rect">
            <a:avLst/>
          </a:prstGeom>
          <a:solidFill>
            <a:srgbClr val="EBFFEB"/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Systolic dysfunction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62834D-9F5E-E4E7-E824-8A1018ACBB0C}"/>
              </a:ext>
            </a:extLst>
          </p:cNvPr>
          <p:cNvSpPr txBox="1"/>
          <p:nvPr/>
        </p:nvSpPr>
        <p:spPr>
          <a:xfrm>
            <a:off x="8499763" y="1977966"/>
            <a:ext cx="2982190" cy="369332"/>
          </a:xfrm>
          <a:prstGeom prst="rect">
            <a:avLst/>
          </a:prstGeom>
          <a:solidFill>
            <a:srgbClr val="EBFFEB"/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Diastolic dysfunction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3D100C-1AB3-2380-E48E-0D3744832ACD}"/>
              </a:ext>
            </a:extLst>
          </p:cNvPr>
          <p:cNvSpPr txBox="1"/>
          <p:nvPr/>
        </p:nvSpPr>
        <p:spPr>
          <a:xfrm>
            <a:off x="420835" y="2318890"/>
            <a:ext cx="35606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Decreased myocardial contractility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996216-1D15-8E24-6327-9546F8A319A4}"/>
              </a:ext>
            </a:extLst>
          </p:cNvPr>
          <p:cNvSpPr txBox="1"/>
          <p:nvPr/>
        </p:nvSpPr>
        <p:spPr>
          <a:xfrm>
            <a:off x="8375071" y="2365057"/>
            <a:ext cx="3231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Inability of the heart chambers to sufficiently expand during diastole</a:t>
            </a:r>
            <a:endParaRPr 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958820-F9F2-F736-F407-695576C73DB0}"/>
              </a:ext>
            </a:extLst>
          </p:cNvPr>
          <p:cNvSpPr txBox="1"/>
          <p:nvPr/>
        </p:nvSpPr>
        <p:spPr>
          <a:xfrm>
            <a:off x="545525" y="3093072"/>
            <a:ext cx="3560615" cy="2446824"/>
          </a:xfrm>
          <a:prstGeom prst="rect">
            <a:avLst/>
          </a:prstGeom>
          <a:solidFill>
            <a:srgbClr val="FFEBFF"/>
          </a:solidFill>
          <a:effectLst>
            <a:glow rad="63500">
              <a:srgbClr val="FF66FF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7030A0"/>
                </a:solidFill>
              </a:rPr>
              <a:t>Ischemic injury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7030A0"/>
                </a:solidFill>
              </a:rPr>
              <a:t>Inadequate adaptation to pressure or volume overload due to hypertension 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7030A0"/>
                </a:solidFill>
              </a:rPr>
              <a:t>Valvular disease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7030A0"/>
                </a:solidFill>
              </a:rPr>
              <a:t>Ventricular dilation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B4744E-5358-182A-1083-BC534CCD6C6E}"/>
              </a:ext>
            </a:extLst>
          </p:cNvPr>
          <p:cNvSpPr txBox="1"/>
          <p:nvPr/>
        </p:nvSpPr>
        <p:spPr>
          <a:xfrm>
            <a:off x="8420100" y="3219996"/>
            <a:ext cx="3061853" cy="2169825"/>
          </a:xfrm>
          <a:prstGeom prst="rect">
            <a:avLst/>
          </a:prstGeom>
          <a:solidFill>
            <a:srgbClr val="FFEBFF"/>
          </a:solidFill>
          <a:effectLst>
            <a:glow rad="63500">
              <a:srgbClr val="FF66FF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7030A0"/>
                </a:solidFill>
              </a:rPr>
              <a:t>Left ventricular hypertrophy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7030A0"/>
                </a:solidFill>
              </a:rPr>
              <a:t>Myocardial fibrosis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7030A0"/>
                </a:solidFill>
              </a:rPr>
              <a:t>Constrictive pericarditis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7030A0"/>
                </a:solidFill>
              </a:rPr>
              <a:t>Amyloid deposition</a:t>
            </a:r>
            <a:endParaRPr lang="en-US" sz="1400" dirty="0">
              <a:solidFill>
                <a:srgbClr val="7030A0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13BF83B-E76A-0EED-0EC1-C9C95B2CDEF0}"/>
              </a:ext>
            </a:extLst>
          </p:cNvPr>
          <p:cNvCxnSpPr>
            <a:cxnSpLocks/>
          </p:cNvCxnSpPr>
          <p:nvPr/>
        </p:nvCxnSpPr>
        <p:spPr>
          <a:xfrm flipV="1">
            <a:off x="3809132" y="1704109"/>
            <a:ext cx="783650" cy="46274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1766E2E-3FC7-20BB-9AE5-6B09F0BEA7F6}"/>
              </a:ext>
            </a:extLst>
          </p:cNvPr>
          <p:cNvCxnSpPr>
            <a:cxnSpLocks/>
          </p:cNvCxnSpPr>
          <p:nvPr/>
        </p:nvCxnSpPr>
        <p:spPr>
          <a:xfrm flipH="1" flipV="1">
            <a:off x="7419109" y="1787236"/>
            <a:ext cx="749878" cy="34712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8024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3F36D-ABEC-419F-4013-1B2DB5736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52055"/>
          </a:xfrm>
        </p:spPr>
        <p:txBody>
          <a:bodyPr/>
          <a:lstStyle/>
          <a:p>
            <a:pPr algn="ctr"/>
            <a:r>
              <a:rPr lang="en-US" sz="44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HEART FAILURE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7E65C-32E6-5818-8C4A-1B037648C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118" y="852056"/>
            <a:ext cx="11575473" cy="5798126"/>
          </a:xfrm>
        </p:spPr>
        <p:txBody>
          <a:bodyPr>
            <a:normAutofit fontScale="92500" lnSpcReduction="10000"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US" sz="2400" b="1" dirty="0">
                <a:solidFill>
                  <a:srgbClr val="00B050"/>
                </a:solidFill>
              </a:rPr>
              <a:t>Cardiac Hypertrophy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Pathophysiology and Progression to Heart Failure</a:t>
            </a:r>
          </a:p>
          <a:p>
            <a:pPr>
              <a:spcAft>
                <a:spcPts val="1800"/>
              </a:spcAft>
            </a:pPr>
            <a:r>
              <a:rPr lang="en-US" sz="2400" b="1" dirty="0">
                <a:solidFill>
                  <a:srgbClr val="002060"/>
                </a:solidFill>
              </a:rPr>
              <a:t>Myocytes  increase in size (cellular hypertrophy) due to </a:t>
            </a:r>
          </a:p>
          <a:p>
            <a:pPr lvl="1">
              <a:spcAft>
                <a:spcPts val="1800"/>
              </a:spcAft>
            </a:pPr>
            <a:r>
              <a:rPr lang="en-US" b="1" dirty="0">
                <a:solidFill>
                  <a:srgbClr val="002060"/>
                </a:solidFill>
              </a:rPr>
              <a:t>Sustained increase in mechanical work of either ventricle due to </a:t>
            </a:r>
          </a:p>
          <a:p>
            <a:pPr lvl="2">
              <a:spcAft>
                <a:spcPts val="1800"/>
              </a:spcAft>
            </a:pPr>
            <a:r>
              <a:rPr lang="en-US" sz="2400" b="1" dirty="0">
                <a:solidFill>
                  <a:srgbClr val="002060"/>
                </a:solidFill>
              </a:rPr>
              <a:t>Pressure overload</a:t>
            </a:r>
          </a:p>
          <a:p>
            <a:pPr lvl="2">
              <a:spcAft>
                <a:spcPts val="1800"/>
              </a:spcAft>
            </a:pPr>
            <a:r>
              <a:rPr lang="en-US" sz="2400" b="1" dirty="0">
                <a:solidFill>
                  <a:srgbClr val="002060"/>
                </a:solidFill>
              </a:rPr>
              <a:t>Volume overload </a:t>
            </a:r>
          </a:p>
          <a:p>
            <a:pPr lvl="2">
              <a:spcAft>
                <a:spcPts val="1800"/>
              </a:spcAft>
            </a:pPr>
            <a:r>
              <a:rPr lang="en-US" sz="2400" b="1" dirty="0">
                <a:solidFill>
                  <a:srgbClr val="002060"/>
                </a:solidFill>
              </a:rPr>
              <a:t>Trophic signals (e.g., those mediated through the activation of β-adrenergic receptors) </a:t>
            </a:r>
          </a:p>
          <a:p>
            <a:pPr>
              <a:spcAft>
                <a:spcPts val="1800"/>
              </a:spcAft>
            </a:pPr>
            <a:r>
              <a:rPr lang="en-US" sz="2400" b="1" dirty="0">
                <a:solidFill>
                  <a:srgbClr val="002060"/>
                </a:solidFill>
              </a:rPr>
              <a:t>Hypertrophy requires increased protein synthesis to form additional sarcomeres, as well as increasing the numbers of mitochondria</a:t>
            </a:r>
          </a:p>
          <a:p>
            <a:pPr>
              <a:spcAft>
                <a:spcPts val="1800"/>
              </a:spcAft>
            </a:pPr>
            <a:r>
              <a:rPr lang="en-US" sz="2400" b="1" dirty="0">
                <a:solidFill>
                  <a:srgbClr val="002060"/>
                </a:solidFill>
              </a:rPr>
              <a:t>Hypertrophic myocytes - have multiple or enlarged nuclei, attributable to increased DNA ploidy resulting from DNA replication in the absence of cell division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677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D430D-58FD-7A0B-B71D-8393A698011F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103909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HEART FAILURE</a:t>
            </a:r>
            <a:endParaRPr lang="en-US" sz="36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algn="ctr"/>
            <a:r>
              <a:rPr lang="en-US" sz="2800" b="1" dirty="0">
                <a:solidFill>
                  <a:srgbClr val="00B050"/>
                </a:solidFill>
                <a:latin typeface="+mn-lt"/>
              </a:rPr>
              <a:t>Cardiac Hypertrophy</a:t>
            </a:r>
            <a:endParaRPr lang="en-US" sz="3200" b="1" dirty="0">
              <a:solidFill>
                <a:srgbClr val="002060"/>
              </a:solidFill>
              <a:latin typeface="+mn-lt"/>
            </a:endParaRPr>
          </a:p>
          <a:p>
            <a:pPr algn="ctr"/>
            <a:endParaRPr lang="en-US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ACC199-4D89-152C-EF30-2FD42A8B5392}"/>
              </a:ext>
            </a:extLst>
          </p:cNvPr>
          <p:cNvSpPr txBox="1"/>
          <p:nvPr/>
        </p:nvSpPr>
        <p:spPr>
          <a:xfrm>
            <a:off x="290946" y="3244334"/>
            <a:ext cx="2483427" cy="369332"/>
          </a:xfrm>
          <a:prstGeom prst="rect">
            <a:avLst/>
          </a:prstGeom>
          <a:solidFill>
            <a:srgbClr val="FFEBFF"/>
          </a:solidFill>
          <a:effectLst>
            <a:glow rad="63500">
              <a:srgbClr val="FF66FF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Pattern of hypertrophy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99F10C-84A6-44CA-84E9-042CDD638CBA}"/>
              </a:ext>
            </a:extLst>
          </p:cNvPr>
          <p:cNvSpPr txBox="1"/>
          <p:nvPr/>
        </p:nvSpPr>
        <p:spPr>
          <a:xfrm>
            <a:off x="3777093" y="1772380"/>
            <a:ext cx="3387439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Pressure-overload hypertrophy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299500-6B9F-C239-C0B5-96CF08226D1A}"/>
              </a:ext>
            </a:extLst>
          </p:cNvPr>
          <p:cNvSpPr txBox="1"/>
          <p:nvPr/>
        </p:nvSpPr>
        <p:spPr>
          <a:xfrm>
            <a:off x="3688770" y="4600744"/>
            <a:ext cx="3221182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Volume-overload hypertrophy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BE3A96-6559-90FE-714D-C0A1497D7E92}"/>
              </a:ext>
            </a:extLst>
          </p:cNvPr>
          <p:cNvSpPr txBox="1"/>
          <p:nvPr/>
        </p:nvSpPr>
        <p:spPr>
          <a:xfrm>
            <a:off x="3831646" y="2141712"/>
            <a:ext cx="3044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Due to hypertension or aortic stenosis</a:t>
            </a:r>
            <a:endParaRPr lang="en-US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B28B97-6389-F2D0-1201-8BE7460368D3}"/>
              </a:ext>
            </a:extLst>
          </p:cNvPr>
          <p:cNvSpPr txBox="1"/>
          <p:nvPr/>
        </p:nvSpPr>
        <p:spPr>
          <a:xfrm>
            <a:off x="3831646" y="5040196"/>
            <a:ext cx="29354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Due to valvular regurgitation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BAC47D-2CD7-C2A6-5C9F-A8735CD9EAEE}"/>
              </a:ext>
            </a:extLst>
          </p:cNvPr>
          <p:cNvSpPr txBox="1"/>
          <p:nvPr/>
        </p:nvSpPr>
        <p:spPr>
          <a:xfrm>
            <a:off x="7675417" y="1536564"/>
            <a:ext cx="4315692" cy="830997"/>
          </a:xfrm>
          <a:prstGeom prst="rect">
            <a:avLst/>
          </a:prstGeom>
          <a:solidFill>
            <a:srgbClr val="E7FFFF"/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</a:rPr>
              <a:t>new sarcomeres are assembled  parallel to the long axes of cells, expanding the cross-sectional area of myocytes in ventricles</a:t>
            </a:r>
            <a:endParaRPr lang="en-US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623DE3-2826-1699-4C08-D4271C1B408A}"/>
              </a:ext>
            </a:extLst>
          </p:cNvPr>
          <p:cNvSpPr txBox="1"/>
          <p:nvPr/>
        </p:nvSpPr>
        <p:spPr>
          <a:xfrm>
            <a:off x="7675416" y="4529606"/>
            <a:ext cx="4315691" cy="830997"/>
          </a:xfrm>
          <a:prstGeom prst="rect">
            <a:avLst/>
          </a:prstGeom>
          <a:solidFill>
            <a:srgbClr val="E7FFFF"/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</a:rPr>
              <a:t>Characterized by new sarcomeres being assembled in series within existing sarcomeres, leading primarily to ventricular dilation</a:t>
            </a:r>
            <a:endParaRPr lang="en-US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27477A-2755-31B6-2CAE-E1FCBB3EA527}"/>
              </a:ext>
            </a:extLst>
          </p:cNvPr>
          <p:cNvSpPr txBox="1"/>
          <p:nvPr/>
        </p:nvSpPr>
        <p:spPr>
          <a:xfrm>
            <a:off x="8376804" y="5745845"/>
            <a:ext cx="3418609" cy="830997"/>
          </a:xfrm>
          <a:prstGeom prst="rect">
            <a:avLst/>
          </a:prstGeom>
          <a:solidFill>
            <a:srgbClr val="FFFFCC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C00000"/>
                </a:solidFill>
              </a:rPr>
              <a:t>Heart thickness may increase or normal but weight of the heart increases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8F75E0-2078-1C0E-DBFC-90FF49ECE7E2}"/>
              </a:ext>
            </a:extLst>
          </p:cNvPr>
          <p:cNvSpPr txBox="1"/>
          <p:nvPr/>
        </p:nvSpPr>
        <p:spPr>
          <a:xfrm>
            <a:off x="8667749" y="2752803"/>
            <a:ext cx="2836718" cy="584775"/>
          </a:xfrm>
          <a:prstGeom prst="rect">
            <a:avLst/>
          </a:prstGeom>
          <a:solidFill>
            <a:srgbClr val="FFFFCC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C00000"/>
                </a:solidFill>
              </a:rPr>
              <a:t>Concentric increase in wall thickness</a:t>
            </a:r>
            <a:endParaRPr lang="en-US" sz="1600" dirty="0">
              <a:solidFill>
                <a:srgbClr val="C00000"/>
              </a:solidFill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A935945-AA8D-F05E-F32E-F72C57BCA8F2}"/>
              </a:ext>
            </a:extLst>
          </p:cNvPr>
          <p:cNvCxnSpPr/>
          <p:nvPr/>
        </p:nvCxnSpPr>
        <p:spPr>
          <a:xfrm flipV="1">
            <a:off x="2774373" y="2295600"/>
            <a:ext cx="914397" cy="8605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7306895-DBE8-C5DB-A17F-00B98CC02C31}"/>
              </a:ext>
            </a:extLst>
          </p:cNvPr>
          <p:cNvCxnSpPr/>
          <p:nvPr/>
        </p:nvCxnSpPr>
        <p:spPr>
          <a:xfrm>
            <a:off x="2774373" y="3719945"/>
            <a:ext cx="914397" cy="8096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9423CF0-F8D3-312D-0850-8544AEC8190E}"/>
              </a:ext>
            </a:extLst>
          </p:cNvPr>
          <p:cNvCxnSpPr/>
          <p:nvPr/>
        </p:nvCxnSpPr>
        <p:spPr>
          <a:xfrm>
            <a:off x="7242464" y="1952062"/>
            <a:ext cx="32211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D8DCAA3-435A-918E-E64F-B88FDE6AC5B1}"/>
              </a:ext>
            </a:extLst>
          </p:cNvPr>
          <p:cNvCxnSpPr>
            <a:cxnSpLocks/>
          </p:cNvCxnSpPr>
          <p:nvPr/>
        </p:nvCxnSpPr>
        <p:spPr>
          <a:xfrm>
            <a:off x="7015596" y="4785410"/>
            <a:ext cx="54898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85190F0-4633-23DC-8CCA-3D9FC27CC9D3}"/>
              </a:ext>
            </a:extLst>
          </p:cNvPr>
          <p:cNvCxnSpPr/>
          <p:nvPr/>
        </p:nvCxnSpPr>
        <p:spPr>
          <a:xfrm>
            <a:off x="10086108" y="2367561"/>
            <a:ext cx="0" cy="27173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541F443-1BA5-D452-2FD4-C4467D7A2FC5}"/>
              </a:ext>
            </a:extLst>
          </p:cNvPr>
          <p:cNvCxnSpPr/>
          <p:nvPr/>
        </p:nvCxnSpPr>
        <p:spPr>
          <a:xfrm>
            <a:off x="10086108" y="5434445"/>
            <a:ext cx="0" cy="20781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90514039-E1F4-E6B6-4D91-C20E366FD139}"/>
              </a:ext>
            </a:extLst>
          </p:cNvPr>
          <p:cNvSpPr txBox="1"/>
          <p:nvPr/>
        </p:nvSpPr>
        <p:spPr>
          <a:xfrm>
            <a:off x="171450" y="3699953"/>
            <a:ext cx="27224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Reflects the nature of the stimulus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307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BDBBD-EDBB-03FB-13AA-E6828F21C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HEART FAILURE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80F99D-8480-2D8C-EBF2-AA0E3B6BAE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30" y="1690688"/>
            <a:ext cx="12105631" cy="490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864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B6FAA-342B-01B9-3E5F-ED5547516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HEART FAILURE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01CD54-34BA-AB9E-DAEE-358D5444BA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639" y="1630523"/>
            <a:ext cx="11752559" cy="486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0358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6797</TotalTime>
  <Words>2034</Words>
  <Application>Microsoft Office PowerPoint</Application>
  <PresentationFormat>Widescreen</PresentationFormat>
  <Paragraphs>215</Paragraphs>
  <Slides>31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 Theme</vt:lpstr>
      <vt:lpstr>HEART FAILURE </vt:lpstr>
      <vt:lpstr>NORMAL HEART</vt:lpstr>
      <vt:lpstr>HEART FAILURE</vt:lpstr>
      <vt:lpstr>HEART FAILURE</vt:lpstr>
      <vt:lpstr>PowerPoint Presentation</vt:lpstr>
      <vt:lpstr>HEART FAILURE</vt:lpstr>
      <vt:lpstr>PowerPoint Presentation</vt:lpstr>
      <vt:lpstr>HEART FAILURE</vt:lpstr>
      <vt:lpstr>HEART FAILURE</vt:lpstr>
      <vt:lpstr>HEART FAILURE</vt:lpstr>
      <vt:lpstr>PowerPoint Presentation</vt:lpstr>
      <vt:lpstr>HEART FAILURE</vt:lpstr>
      <vt:lpstr>HEART FAILURE</vt:lpstr>
      <vt:lpstr>LEFT-SIDED HEART FAILURE</vt:lpstr>
      <vt:lpstr>LEFT-SIDED HEART FAILURE</vt:lpstr>
      <vt:lpstr>LEFT-SIDED HEART FAILURE</vt:lpstr>
      <vt:lpstr>LEFT-SIDED HEART FAILURE</vt:lpstr>
      <vt:lpstr>LEFT-SIDED HEART FAILURE</vt:lpstr>
      <vt:lpstr>LEFT-SIDED HEART FAILURE</vt:lpstr>
      <vt:lpstr>LEFT-SIDED HEART FAILURE</vt:lpstr>
      <vt:lpstr>RIGHT-SIDED HEART FAILURE</vt:lpstr>
      <vt:lpstr>RIGHT-SIDED HEART FAILURE</vt:lpstr>
      <vt:lpstr>RIGHT-SIDED HEART FAILURE</vt:lpstr>
      <vt:lpstr>RIGHT-SIDED HEART FAILURE</vt:lpstr>
      <vt:lpstr>RIGHT-SIDED HEART FAILURE</vt:lpstr>
      <vt:lpstr>CONGENITAL HEART DISEASE</vt:lpstr>
      <vt:lpstr>CONGENITAL HEART DISEASE</vt:lpstr>
      <vt:lpstr>CONGENITAL HEART DISEASE</vt:lpstr>
      <vt:lpstr>CONGENITAL HEART DISEASE</vt:lpstr>
      <vt:lpstr>CONGENITAL HEART DISEASE</vt:lpstr>
      <vt:lpstr>CONGENITAL HEART DISEASE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Heart </dc:title>
  <dc:creator>Rupesh Vissa</dc:creator>
  <cp:lastModifiedBy>Rupesh Vissa</cp:lastModifiedBy>
  <cp:revision>39</cp:revision>
  <dcterms:created xsi:type="dcterms:W3CDTF">2023-06-21T10:30:24Z</dcterms:created>
  <dcterms:modified xsi:type="dcterms:W3CDTF">2023-09-07T01:35:55Z</dcterms:modified>
</cp:coreProperties>
</file>