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6" r:id="rId4"/>
    <p:sldId id="267" r:id="rId5"/>
    <p:sldId id="268" r:id="rId6"/>
    <p:sldId id="265" r:id="rId7"/>
    <p:sldId id="258" r:id="rId8"/>
    <p:sldId id="259" r:id="rId9"/>
    <p:sldId id="260" r:id="rId10"/>
    <p:sldId id="261" r:id="rId11"/>
    <p:sldId id="269" r:id="rId12"/>
    <p:sldId id="262" r:id="rId13"/>
    <p:sldId id="263" r:id="rId14"/>
    <p:sldId id="264" r:id="rId15"/>
    <p:sldId id="294" r:id="rId16"/>
    <p:sldId id="295" r:id="rId17"/>
    <p:sldId id="296" r:id="rId18"/>
    <p:sldId id="297" r:id="rId19"/>
    <p:sldId id="270" r:id="rId20"/>
    <p:sldId id="271" r:id="rId21"/>
    <p:sldId id="272" r:id="rId22"/>
    <p:sldId id="284" r:id="rId23"/>
    <p:sldId id="298" r:id="rId24"/>
    <p:sldId id="299" r:id="rId25"/>
    <p:sldId id="283" r:id="rId26"/>
    <p:sldId id="300" r:id="rId27"/>
    <p:sldId id="285" r:id="rId28"/>
    <p:sldId id="273" r:id="rId29"/>
    <p:sldId id="274" r:id="rId30"/>
    <p:sldId id="275" r:id="rId31"/>
    <p:sldId id="276" r:id="rId32"/>
    <p:sldId id="277" r:id="rId33"/>
    <p:sldId id="301" r:id="rId34"/>
    <p:sldId id="302" r:id="rId35"/>
    <p:sldId id="303" r:id="rId36"/>
    <p:sldId id="310" r:id="rId37"/>
    <p:sldId id="286" r:id="rId38"/>
    <p:sldId id="278" r:id="rId39"/>
    <p:sldId id="279" r:id="rId40"/>
    <p:sldId id="311" r:id="rId41"/>
    <p:sldId id="290" r:id="rId42"/>
    <p:sldId id="280" r:id="rId43"/>
    <p:sldId id="281" r:id="rId44"/>
    <p:sldId id="282" r:id="rId45"/>
    <p:sldId id="305" r:id="rId46"/>
    <p:sldId id="287" r:id="rId47"/>
    <p:sldId id="288" r:id="rId48"/>
    <p:sldId id="289" r:id="rId49"/>
    <p:sldId id="306" r:id="rId50"/>
    <p:sldId id="291" r:id="rId51"/>
    <p:sldId id="292" r:id="rId52"/>
    <p:sldId id="293" r:id="rId53"/>
    <p:sldId id="307" r:id="rId54"/>
    <p:sldId id="308" r:id="rId55"/>
    <p:sldId id="309"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F7EA"/>
    <a:srgbClr val="E5FFFF"/>
    <a:srgbClr val="CCFFFF"/>
    <a:srgbClr val="FFE5FF"/>
    <a:srgbClr val="F3F6EA"/>
    <a:srgbClr val="F7F6CA"/>
    <a:srgbClr val="EB5F43"/>
    <a:srgbClr val="FF6600"/>
    <a:srgbClr val="FFCCFF"/>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C781CE-701C-4D04-9282-D45F004B0F8E}" v="1" dt="2023-09-13T16:43:08.3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pesh Vissa" userId="71bc4cc26d778a98" providerId="LiveId" clId="{2FC781CE-701C-4D04-9282-D45F004B0F8E}"/>
    <pc:docChg chg="custSel delSld modSld">
      <pc:chgData name="Rupesh Vissa" userId="71bc4cc26d778a98" providerId="LiveId" clId="{2FC781CE-701C-4D04-9282-D45F004B0F8E}" dt="2023-09-13T16:43:20.080" v="14" actId="1076"/>
      <pc:docMkLst>
        <pc:docMk/>
      </pc:docMkLst>
      <pc:sldChg chg="addSp delSp modSp mod">
        <pc:chgData name="Rupesh Vissa" userId="71bc4cc26d778a98" providerId="LiveId" clId="{2FC781CE-701C-4D04-9282-D45F004B0F8E}" dt="2023-09-13T16:43:20.080" v="14" actId="1076"/>
        <pc:sldMkLst>
          <pc:docMk/>
          <pc:sldMk cId="3958931365" sldId="256"/>
        </pc:sldMkLst>
        <pc:spChg chg="del">
          <ac:chgData name="Rupesh Vissa" userId="71bc4cc26d778a98" providerId="LiveId" clId="{2FC781CE-701C-4D04-9282-D45F004B0F8E}" dt="2023-09-13T16:43:11.972" v="12" actId="478"/>
          <ac:spMkLst>
            <pc:docMk/>
            <pc:sldMk cId="3958931365" sldId="256"/>
            <ac:spMk id="3" creationId="{00000000-0000-0000-0000-000000000000}"/>
          </ac:spMkLst>
        </pc:spChg>
        <pc:spChg chg="add mod">
          <ac:chgData name="Rupesh Vissa" userId="71bc4cc26d778a98" providerId="LiveId" clId="{2FC781CE-701C-4D04-9282-D45F004B0F8E}" dt="2023-09-13T16:43:20.080" v="14" actId="1076"/>
          <ac:spMkLst>
            <pc:docMk/>
            <pc:sldMk cId="3958931365" sldId="256"/>
            <ac:spMk id="4" creationId="{B2259738-FE47-93D5-FABF-6CB53734D9C8}"/>
          </ac:spMkLst>
        </pc:spChg>
        <pc:spChg chg="add del mod">
          <ac:chgData name="Rupesh Vissa" userId="71bc4cc26d778a98" providerId="LiveId" clId="{2FC781CE-701C-4D04-9282-D45F004B0F8E}" dt="2023-09-13T16:43:14.817" v="13" actId="478"/>
          <ac:spMkLst>
            <pc:docMk/>
            <pc:sldMk cId="3958931365" sldId="256"/>
            <ac:spMk id="6" creationId="{454A075F-D5B5-6BFC-DD9F-FE9E5F17306A}"/>
          </ac:spMkLst>
        </pc:spChg>
      </pc:sldChg>
      <pc:sldChg chg="modSp mod">
        <pc:chgData name="Rupesh Vissa" userId="71bc4cc26d778a98" providerId="LiveId" clId="{2FC781CE-701C-4D04-9282-D45F004B0F8E}" dt="2023-09-10T17:44:00.455" v="5" actId="207"/>
        <pc:sldMkLst>
          <pc:docMk/>
          <pc:sldMk cId="508649002" sldId="275"/>
        </pc:sldMkLst>
        <pc:spChg chg="mod">
          <ac:chgData name="Rupesh Vissa" userId="71bc4cc26d778a98" providerId="LiveId" clId="{2FC781CE-701C-4D04-9282-D45F004B0F8E}" dt="2023-09-10T17:44:00.455" v="5" actId="207"/>
          <ac:spMkLst>
            <pc:docMk/>
            <pc:sldMk cId="508649002" sldId="275"/>
            <ac:spMk id="3" creationId="{00000000-0000-0000-0000-000000000000}"/>
          </ac:spMkLst>
        </pc:spChg>
      </pc:sldChg>
      <pc:sldChg chg="modSp mod">
        <pc:chgData name="Rupesh Vissa" userId="71bc4cc26d778a98" providerId="LiveId" clId="{2FC781CE-701C-4D04-9282-D45F004B0F8E}" dt="2023-09-11T01:27:24.938" v="9" actId="207"/>
        <pc:sldMkLst>
          <pc:docMk/>
          <pc:sldMk cId="2234784468" sldId="279"/>
        </pc:sldMkLst>
        <pc:spChg chg="mod">
          <ac:chgData name="Rupesh Vissa" userId="71bc4cc26d778a98" providerId="LiveId" clId="{2FC781CE-701C-4D04-9282-D45F004B0F8E}" dt="2023-09-11T01:27:24.938" v="9" actId="207"/>
          <ac:spMkLst>
            <pc:docMk/>
            <pc:sldMk cId="2234784468" sldId="279"/>
            <ac:spMk id="3" creationId="{00000000-0000-0000-0000-000000000000}"/>
          </ac:spMkLst>
        </pc:spChg>
      </pc:sldChg>
      <pc:sldChg chg="modSp mod">
        <pc:chgData name="Rupesh Vissa" userId="71bc4cc26d778a98" providerId="LiveId" clId="{2FC781CE-701C-4D04-9282-D45F004B0F8E}" dt="2023-09-08T11:52:24.757" v="2" actId="14100"/>
        <pc:sldMkLst>
          <pc:docMk/>
          <pc:sldMk cId="3627802655" sldId="291"/>
        </pc:sldMkLst>
        <pc:graphicFrameChg chg="mod modGraphic">
          <ac:chgData name="Rupesh Vissa" userId="71bc4cc26d778a98" providerId="LiveId" clId="{2FC781CE-701C-4D04-9282-D45F004B0F8E}" dt="2023-09-08T11:52:24.757" v="2" actId="14100"/>
          <ac:graphicFrameMkLst>
            <pc:docMk/>
            <pc:sldMk cId="3627802655" sldId="291"/>
            <ac:graphicFrameMk id="3" creationId="{00000000-0000-0000-0000-000000000000}"/>
          </ac:graphicFrameMkLst>
        </pc:graphicFrameChg>
      </pc:sldChg>
      <pc:sldChg chg="modSp mod">
        <pc:chgData name="Rupesh Vissa" userId="71bc4cc26d778a98" providerId="LiveId" clId="{2FC781CE-701C-4D04-9282-D45F004B0F8E}" dt="2023-09-08T11:52:03.835" v="0" actId="14100"/>
        <pc:sldMkLst>
          <pc:docMk/>
          <pc:sldMk cId="2530055951" sldId="292"/>
        </pc:sldMkLst>
        <pc:graphicFrameChg chg="mod modGraphic">
          <ac:chgData name="Rupesh Vissa" userId="71bc4cc26d778a98" providerId="LiveId" clId="{2FC781CE-701C-4D04-9282-D45F004B0F8E}" dt="2023-09-08T11:52:03.835" v="0" actId="14100"/>
          <ac:graphicFrameMkLst>
            <pc:docMk/>
            <pc:sldMk cId="2530055951" sldId="292"/>
            <ac:graphicFrameMk id="3" creationId="{00000000-0000-0000-0000-000000000000}"/>
          </ac:graphicFrameMkLst>
        </pc:graphicFrameChg>
      </pc:sldChg>
      <pc:sldChg chg="del">
        <pc:chgData name="Rupesh Vissa" userId="71bc4cc26d778a98" providerId="LiveId" clId="{2FC781CE-701C-4D04-9282-D45F004B0F8E}" dt="2023-09-11T01:28:01.174" v="10" actId="47"/>
        <pc:sldMkLst>
          <pc:docMk/>
          <pc:sldMk cId="1289141719" sldId="30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9/13/2023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5.jpg"/></Relationships>
</file>

<file path=ppt/slides/_rels/slide5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97031" y="1371600"/>
            <a:ext cx="8915399" cy="1092072"/>
          </a:xfrm>
        </p:spPr>
        <p:txBody>
          <a:bodyPr/>
          <a:lstStyle/>
          <a:p>
            <a:pPr algn="ctr"/>
            <a:r>
              <a:rPr lang="en-US" b="1" dirty="0">
                <a:solidFill>
                  <a:srgbClr val="D60093"/>
                </a:solidFill>
              </a:rPr>
              <a:t>INFECTIVE ENDOCARDITIS </a:t>
            </a:r>
          </a:p>
        </p:txBody>
      </p:sp>
      <p:sp>
        <p:nvSpPr>
          <p:cNvPr id="4" name="Subtitle 2">
            <a:extLst>
              <a:ext uri="{FF2B5EF4-FFF2-40B4-BE49-F238E27FC236}">
                <a16:creationId xmlns:a16="http://schemas.microsoft.com/office/drawing/2014/main" id="{B2259738-FE47-93D5-FABF-6CB53734D9C8}"/>
              </a:ext>
            </a:extLst>
          </p:cNvPr>
          <p:cNvSpPr>
            <a:spLocks noGrp="1"/>
          </p:cNvSpPr>
          <p:nvPr/>
        </p:nvSpPr>
        <p:spPr>
          <a:xfrm>
            <a:off x="1707126" y="4134220"/>
            <a:ext cx="8915399" cy="1126283"/>
          </a:xfrm>
          <a:prstGeom prst="rect">
            <a:avLst/>
          </a:prstGeom>
        </p:spPr>
        <p:txBody>
          <a:bodyPr vert="horz" lIns="91440" tIns="45720" rIns="91440" bIns="45720" rtlCol="0" anchor="t">
            <a:normAutofit fontScale="70000" lnSpcReduction="20000"/>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b="1" dirty="0" err="1">
                <a:solidFill>
                  <a:srgbClr val="0070C0"/>
                </a:solidFill>
              </a:rPr>
              <a:t>Dr.V.Shanthi</a:t>
            </a:r>
            <a:r>
              <a:rPr lang="en-US" b="1" dirty="0">
                <a:solidFill>
                  <a:srgbClr val="0070C0"/>
                </a:solidFill>
              </a:rPr>
              <a:t>,</a:t>
            </a:r>
          </a:p>
          <a:p>
            <a:pPr algn="ctr"/>
            <a:r>
              <a:rPr lang="en-US" b="1" dirty="0">
                <a:solidFill>
                  <a:srgbClr val="0070C0"/>
                </a:solidFill>
              </a:rPr>
              <a:t>Associate Professor,  Pathology</a:t>
            </a:r>
          </a:p>
          <a:p>
            <a:pPr algn="ctr"/>
            <a:r>
              <a:rPr lang="en-US" b="1" dirty="0">
                <a:solidFill>
                  <a:srgbClr val="0070C0"/>
                </a:solidFill>
              </a:rPr>
              <a:t>Sri Venkateswara Institute of Medical Sciences</a:t>
            </a:r>
          </a:p>
          <a:p>
            <a:pPr algn="ctr"/>
            <a:r>
              <a:rPr lang="en-US" b="1" dirty="0" err="1">
                <a:solidFill>
                  <a:srgbClr val="0070C0"/>
                </a:solidFill>
              </a:rPr>
              <a:t>Trupathi</a:t>
            </a:r>
            <a:endParaRPr lang="en-US" b="1" dirty="0">
              <a:solidFill>
                <a:srgbClr val="0070C0"/>
              </a:solidFill>
            </a:endParaRPr>
          </a:p>
          <a:p>
            <a:pPr algn="ctr"/>
            <a:endParaRPr lang="en-US" b="1" dirty="0">
              <a:solidFill>
                <a:srgbClr val="0070C0"/>
              </a:solidFill>
            </a:endParaRPr>
          </a:p>
        </p:txBody>
      </p:sp>
    </p:spTree>
    <p:extLst>
      <p:ext uri="{BB962C8B-B14F-4D97-AF65-F5344CB8AC3E}">
        <p14:creationId xmlns:p14="http://schemas.microsoft.com/office/powerpoint/2010/main" val="3958931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lumMod val="75000"/>
                  </a:schemeClr>
                </a:solidFill>
              </a:rPr>
              <a:t>INFECTIVE ENDOCARDITIS</a:t>
            </a:r>
          </a:p>
        </p:txBody>
      </p:sp>
      <p:sp>
        <p:nvSpPr>
          <p:cNvPr id="3" name="Content Placeholder 2"/>
          <p:cNvSpPr>
            <a:spLocks noGrp="1"/>
          </p:cNvSpPr>
          <p:nvPr>
            <p:ph idx="1"/>
          </p:nvPr>
        </p:nvSpPr>
        <p:spPr>
          <a:xfrm>
            <a:off x="1981200" y="1288473"/>
            <a:ext cx="10113818" cy="5278581"/>
          </a:xfrm>
        </p:spPr>
        <p:txBody>
          <a:bodyPr>
            <a:normAutofit lnSpcReduction="10000"/>
          </a:bodyPr>
          <a:lstStyle/>
          <a:p>
            <a:pPr marL="0" indent="0">
              <a:buNone/>
            </a:pPr>
            <a:r>
              <a:rPr lang="en-US" sz="3200" b="1" dirty="0">
                <a:solidFill>
                  <a:srgbClr val="D60093"/>
                </a:solidFill>
                <a:latin typeface="Calibri" panose="020F0502020204030204" pitchFamily="34" charset="0"/>
                <a:cs typeface="Calibri" panose="020F0502020204030204" pitchFamily="34" charset="0"/>
              </a:rPr>
              <a:t>Pathogenesis</a:t>
            </a:r>
          </a:p>
          <a:p>
            <a:r>
              <a:rPr lang="en-US" sz="3200" b="1" dirty="0">
                <a:solidFill>
                  <a:srgbClr val="002060"/>
                </a:solidFill>
                <a:latin typeface="Calibri" panose="020F0502020204030204" pitchFamily="34" charset="0"/>
                <a:cs typeface="Calibri" panose="020F0502020204030204" pitchFamily="34" charset="0"/>
              </a:rPr>
              <a:t>Other agents causing endocarditis include – Gram negative bacilli and fungi</a:t>
            </a:r>
          </a:p>
          <a:p>
            <a:r>
              <a:rPr lang="en-US" sz="3200" b="1" dirty="0">
                <a:solidFill>
                  <a:srgbClr val="002060"/>
                </a:solidFill>
                <a:latin typeface="Calibri" panose="020F0502020204030204" pitchFamily="34" charset="0"/>
                <a:cs typeface="Calibri" panose="020F0502020204030204" pitchFamily="34" charset="0"/>
              </a:rPr>
              <a:t>In 10% of cases – no organism is identified </a:t>
            </a:r>
            <a:r>
              <a:rPr lang="en-US" sz="3200" b="1" dirty="0">
                <a:solidFill>
                  <a:srgbClr val="0070C0"/>
                </a:solidFill>
                <a:latin typeface="Calibri" panose="020F0502020204030204" pitchFamily="34" charset="0"/>
                <a:cs typeface="Calibri" panose="020F0502020204030204" pitchFamily="34" charset="0"/>
              </a:rPr>
              <a:t>(“Culture negative” endocarditis)</a:t>
            </a:r>
          </a:p>
          <a:p>
            <a:r>
              <a:rPr lang="en-US" sz="3200" b="1" dirty="0">
                <a:solidFill>
                  <a:srgbClr val="002060"/>
                </a:solidFill>
                <a:latin typeface="Calibri" panose="020F0502020204030204" pitchFamily="34" charset="0"/>
                <a:cs typeface="Calibri" panose="020F0502020204030204" pitchFamily="34" charset="0"/>
              </a:rPr>
              <a:t>Causes for the culture negative endocarditis are </a:t>
            </a:r>
          </a:p>
          <a:p>
            <a:pPr lvl="1"/>
            <a:r>
              <a:rPr lang="en-US" sz="2800" b="1" dirty="0">
                <a:solidFill>
                  <a:srgbClr val="002060"/>
                </a:solidFill>
                <a:latin typeface="Calibri" panose="020F0502020204030204" pitchFamily="34" charset="0"/>
                <a:cs typeface="Calibri" panose="020F0502020204030204" pitchFamily="34" charset="0"/>
              </a:rPr>
              <a:t>Prior antibiotic therapy</a:t>
            </a:r>
          </a:p>
          <a:p>
            <a:pPr lvl="1"/>
            <a:r>
              <a:rPr lang="en-US" sz="2800" b="1" dirty="0">
                <a:solidFill>
                  <a:srgbClr val="002060"/>
                </a:solidFill>
                <a:latin typeface="Calibri" panose="020F0502020204030204" pitchFamily="34" charset="0"/>
                <a:cs typeface="Calibri" panose="020F0502020204030204" pitchFamily="34" charset="0"/>
              </a:rPr>
              <a:t>Difficulty in isolating the offending agent</a:t>
            </a:r>
          </a:p>
          <a:p>
            <a:pPr lvl="1"/>
            <a:r>
              <a:rPr lang="en-US" sz="2800" b="1" dirty="0">
                <a:solidFill>
                  <a:srgbClr val="002060"/>
                </a:solidFill>
                <a:latin typeface="Calibri" panose="020F0502020204030204" pitchFamily="34" charset="0"/>
                <a:cs typeface="Calibri" panose="020F0502020204030204" pitchFamily="34" charset="0"/>
              </a:rPr>
              <a:t>Organism is deeply embedded in enlarged vegetation that it cannot be released into blood </a:t>
            </a:r>
          </a:p>
          <a:p>
            <a:endParaRPr lang="en-US" sz="2800" dirty="0">
              <a:solidFill>
                <a:srgbClr val="002060"/>
              </a:solidFill>
            </a:endParaRPr>
          </a:p>
        </p:txBody>
      </p:sp>
    </p:spTree>
    <p:extLst>
      <p:ext uri="{BB962C8B-B14F-4D97-AF65-F5344CB8AC3E}">
        <p14:creationId xmlns:p14="http://schemas.microsoft.com/office/powerpoint/2010/main" val="3615623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6902" y="374071"/>
            <a:ext cx="8911687" cy="803564"/>
          </a:xfrm>
        </p:spPr>
        <p:txBody>
          <a:bodyPr/>
          <a:lstStyle/>
          <a:p>
            <a:pPr algn="ctr"/>
            <a:r>
              <a:rPr lang="en-US" b="1" dirty="0">
                <a:solidFill>
                  <a:schemeClr val="accent1">
                    <a:lumMod val="75000"/>
                  </a:schemeClr>
                </a:solidFill>
              </a:rPr>
              <a:t>INFECTIVE ENDOCARDITIS</a:t>
            </a:r>
            <a:endParaRPr lang="en-US" dirty="0"/>
          </a:p>
        </p:txBody>
      </p:sp>
      <p:sp>
        <p:nvSpPr>
          <p:cNvPr id="3" name="Content Placeholder 2"/>
          <p:cNvSpPr>
            <a:spLocks noGrp="1"/>
          </p:cNvSpPr>
          <p:nvPr>
            <p:ph idx="1"/>
          </p:nvPr>
        </p:nvSpPr>
        <p:spPr>
          <a:xfrm>
            <a:off x="2119746" y="1177635"/>
            <a:ext cx="9906000" cy="5514109"/>
          </a:xfrm>
        </p:spPr>
        <p:txBody>
          <a:bodyPr/>
          <a:lstStyle/>
          <a:p>
            <a:pPr marL="0" indent="0">
              <a:buNone/>
            </a:pPr>
            <a:r>
              <a:rPr lang="en-US" sz="3200" b="1" dirty="0">
                <a:solidFill>
                  <a:srgbClr val="D60093"/>
                </a:solidFill>
                <a:latin typeface="Calibri" panose="020F0502020204030204" pitchFamily="34" charset="0"/>
                <a:cs typeface="Calibri" panose="020F0502020204030204" pitchFamily="34" charset="0"/>
              </a:rPr>
              <a:t>Pathogenesis</a:t>
            </a:r>
          </a:p>
          <a:p>
            <a:pPr marL="0" indent="0">
              <a:buNone/>
            </a:pPr>
            <a:r>
              <a:rPr lang="en-US" sz="3200" b="1" dirty="0">
                <a:solidFill>
                  <a:srgbClr val="11572D"/>
                </a:solidFill>
                <a:latin typeface="Calibri" panose="020F0502020204030204" pitchFamily="34" charset="0"/>
                <a:cs typeface="Calibri" panose="020F0502020204030204" pitchFamily="34" charset="0"/>
              </a:rPr>
              <a:t>Predisposing causes </a:t>
            </a:r>
          </a:p>
          <a:p>
            <a:r>
              <a:rPr lang="en-US" sz="3200" b="1" dirty="0">
                <a:solidFill>
                  <a:srgbClr val="002060"/>
                </a:solidFill>
                <a:latin typeface="Calibri" panose="020F0502020204030204" pitchFamily="34" charset="0"/>
                <a:cs typeface="Calibri" panose="020F0502020204030204" pitchFamily="34" charset="0"/>
              </a:rPr>
              <a:t>3 main types of predisposing factors leading to bacterial endocarditis are </a:t>
            </a:r>
          </a:p>
          <a:p>
            <a:pPr lvl="1"/>
            <a:r>
              <a:rPr lang="en-US" sz="3200" b="1" dirty="0">
                <a:solidFill>
                  <a:srgbClr val="002060"/>
                </a:solidFill>
                <a:latin typeface="Calibri" panose="020F0502020204030204" pitchFamily="34" charset="0"/>
                <a:cs typeface="Calibri" panose="020F0502020204030204" pitchFamily="34" charset="0"/>
              </a:rPr>
              <a:t>Conditions  that causes seeding of microorganisms into the blood </a:t>
            </a:r>
            <a:r>
              <a:rPr lang="en-US" sz="3200" b="1" dirty="0">
                <a:solidFill>
                  <a:srgbClr val="0070C0"/>
                </a:solidFill>
                <a:latin typeface="Calibri" panose="020F0502020204030204" pitchFamily="34" charset="0"/>
                <a:cs typeface="Calibri" panose="020F0502020204030204" pitchFamily="34" charset="0"/>
              </a:rPr>
              <a:t>(Bacteremia or </a:t>
            </a:r>
            <a:r>
              <a:rPr lang="en-US" sz="3200" b="1" dirty="0" err="1">
                <a:solidFill>
                  <a:srgbClr val="0070C0"/>
                </a:solidFill>
                <a:latin typeface="Calibri" panose="020F0502020204030204" pitchFamily="34" charset="0"/>
                <a:cs typeface="Calibri" panose="020F0502020204030204" pitchFamily="34" charset="0"/>
              </a:rPr>
              <a:t>Fungemia</a:t>
            </a:r>
            <a:r>
              <a:rPr lang="en-US" sz="3200" b="1" dirty="0">
                <a:solidFill>
                  <a:srgbClr val="0070C0"/>
                </a:solidFill>
                <a:latin typeface="Calibri" panose="020F0502020204030204" pitchFamily="34" charset="0"/>
                <a:cs typeface="Calibri" panose="020F0502020204030204" pitchFamily="34" charset="0"/>
              </a:rPr>
              <a:t>)</a:t>
            </a:r>
          </a:p>
          <a:p>
            <a:pPr lvl="1"/>
            <a:r>
              <a:rPr lang="en-US" sz="3200" b="1" dirty="0">
                <a:solidFill>
                  <a:srgbClr val="002060"/>
                </a:solidFill>
                <a:latin typeface="Calibri" panose="020F0502020204030204" pitchFamily="34" charset="0"/>
                <a:cs typeface="Calibri" panose="020F0502020204030204" pitchFamily="34" charset="0"/>
              </a:rPr>
              <a:t>Underlying heart disease</a:t>
            </a:r>
          </a:p>
          <a:p>
            <a:pPr lvl="1"/>
            <a:r>
              <a:rPr lang="en-US" sz="3200" b="1" dirty="0">
                <a:solidFill>
                  <a:srgbClr val="002060"/>
                </a:solidFill>
                <a:latin typeface="Calibri" panose="020F0502020204030204" pitchFamily="34" charset="0"/>
                <a:cs typeface="Calibri" panose="020F0502020204030204" pitchFamily="34" charset="0"/>
              </a:rPr>
              <a:t>Impaired host defenses</a:t>
            </a:r>
          </a:p>
          <a:p>
            <a:pPr lvl="1"/>
            <a:endParaRPr lang="en-US" dirty="0">
              <a:solidFill>
                <a:srgbClr val="002060"/>
              </a:solidFill>
            </a:endParaRPr>
          </a:p>
        </p:txBody>
      </p:sp>
    </p:spTree>
    <p:extLst>
      <p:ext uri="{BB962C8B-B14F-4D97-AF65-F5344CB8AC3E}">
        <p14:creationId xmlns:p14="http://schemas.microsoft.com/office/powerpoint/2010/main" val="2537318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374" y="0"/>
            <a:ext cx="8911687" cy="1280890"/>
          </a:xfrm>
        </p:spPr>
        <p:txBody>
          <a:bodyPr/>
          <a:lstStyle/>
          <a:p>
            <a:pPr algn="ctr"/>
            <a:r>
              <a:rPr lang="en-US" b="1" dirty="0">
                <a:solidFill>
                  <a:schemeClr val="accent1">
                    <a:lumMod val="75000"/>
                  </a:schemeClr>
                </a:solidFill>
              </a:rPr>
              <a:t>INFECTIVE ENDOCARDITIS</a:t>
            </a:r>
          </a:p>
        </p:txBody>
      </p:sp>
      <p:sp>
        <p:nvSpPr>
          <p:cNvPr id="3" name="Content Placeholder 2"/>
          <p:cNvSpPr>
            <a:spLocks noGrp="1"/>
          </p:cNvSpPr>
          <p:nvPr>
            <p:ph idx="1"/>
          </p:nvPr>
        </p:nvSpPr>
        <p:spPr>
          <a:xfrm>
            <a:off x="1648690" y="640444"/>
            <a:ext cx="10377054" cy="6217555"/>
          </a:xfrm>
        </p:spPr>
        <p:txBody>
          <a:bodyPr>
            <a:noAutofit/>
          </a:bodyPr>
          <a:lstStyle/>
          <a:p>
            <a:pPr marL="0" indent="0">
              <a:buNone/>
            </a:pPr>
            <a:r>
              <a:rPr lang="en-US" sz="3200" b="1" dirty="0">
                <a:solidFill>
                  <a:srgbClr val="11572D"/>
                </a:solidFill>
                <a:latin typeface="Calibri" panose="020F0502020204030204" pitchFamily="34" charset="0"/>
                <a:cs typeface="Calibri" panose="020F0502020204030204" pitchFamily="34" charset="0"/>
              </a:rPr>
              <a:t>Predisposing causes</a:t>
            </a:r>
          </a:p>
          <a:p>
            <a:r>
              <a:rPr lang="en-US" sz="3200" b="1" dirty="0">
                <a:solidFill>
                  <a:srgbClr val="7D2296"/>
                </a:solidFill>
                <a:latin typeface="Calibri" panose="020F0502020204030204" pitchFamily="34" charset="0"/>
                <a:cs typeface="Calibri" panose="020F0502020204030204" pitchFamily="34" charset="0"/>
              </a:rPr>
              <a:t>Source of infection may be </a:t>
            </a:r>
          </a:p>
          <a:p>
            <a:pPr lvl="1"/>
            <a:r>
              <a:rPr lang="en-US" sz="2800" b="1" dirty="0">
                <a:solidFill>
                  <a:srgbClr val="0070C0"/>
                </a:solidFill>
                <a:latin typeface="Calibri" panose="020F0502020204030204" pitchFamily="34" charset="0"/>
                <a:cs typeface="Calibri" panose="020F0502020204030204" pitchFamily="34" charset="0"/>
              </a:rPr>
              <a:t>Periodontal infections </a:t>
            </a:r>
            <a:r>
              <a:rPr lang="en-US" sz="2800" b="1" dirty="0">
                <a:solidFill>
                  <a:srgbClr val="002060"/>
                </a:solidFill>
                <a:latin typeface="Calibri" panose="020F0502020204030204" pitchFamily="34" charset="0"/>
                <a:cs typeface="Calibri" panose="020F0502020204030204" pitchFamily="34" charset="0"/>
              </a:rPr>
              <a:t>and dental procedures</a:t>
            </a:r>
          </a:p>
          <a:p>
            <a:pPr lvl="1"/>
            <a:r>
              <a:rPr lang="en-US" sz="2800" b="1" dirty="0">
                <a:solidFill>
                  <a:srgbClr val="002060"/>
                </a:solidFill>
                <a:latin typeface="Calibri" panose="020F0502020204030204" pitchFamily="34" charset="0"/>
                <a:cs typeface="Calibri" panose="020F0502020204030204" pitchFamily="34" charset="0"/>
              </a:rPr>
              <a:t>Contaminated needle shared by </a:t>
            </a:r>
            <a:r>
              <a:rPr lang="en-US" sz="2800" b="1" dirty="0">
                <a:solidFill>
                  <a:srgbClr val="0070C0"/>
                </a:solidFill>
                <a:latin typeface="Calibri" panose="020F0502020204030204" pitchFamily="34" charset="0"/>
                <a:cs typeface="Calibri" panose="020F0502020204030204" pitchFamily="34" charset="0"/>
              </a:rPr>
              <a:t>IV drug abusers</a:t>
            </a:r>
          </a:p>
          <a:p>
            <a:pPr lvl="1"/>
            <a:r>
              <a:rPr lang="en-US" sz="2800" b="1" dirty="0">
                <a:solidFill>
                  <a:srgbClr val="0070C0"/>
                </a:solidFill>
                <a:latin typeface="Calibri" panose="020F0502020204030204" pitchFamily="34" charset="0"/>
                <a:cs typeface="Calibri" panose="020F0502020204030204" pitchFamily="34" charset="0"/>
              </a:rPr>
              <a:t>Infections of genitourinary tract </a:t>
            </a:r>
            <a:r>
              <a:rPr lang="en-US" sz="2800" b="1" dirty="0">
                <a:solidFill>
                  <a:srgbClr val="002060"/>
                </a:solidFill>
                <a:latin typeface="Calibri" panose="020F0502020204030204" pitchFamily="34" charset="0"/>
                <a:cs typeface="Calibri" panose="020F0502020204030204" pitchFamily="34" charset="0"/>
              </a:rPr>
              <a:t>during procedures like catheterization, cystoscopy, and obstetrical procedures during normal delivery or abortions </a:t>
            </a:r>
          </a:p>
          <a:p>
            <a:pPr lvl="1"/>
            <a:r>
              <a:rPr lang="en-US" sz="2800" b="1" dirty="0">
                <a:solidFill>
                  <a:srgbClr val="0070C0"/>
                </a:solidFill>
                <a:latin typeface="Calibri" panose="020F0502020204030204" pitchFamily="34" charset="0"/>
                <a:cs typeface="Calibri" panose="020F0502020204030204" pitchFamily="34" charset="0"/>
              </a:rPr>
              <a:t>Infections and surgeries of bowel and biliary tract</a:t>
            </a:r>
          </a:p>
          <a:p>
            <a:pPr lvl="1"/>
            <a:r>
              <a:rPr lang="en-US" sz="2800" b="1" dirty="0">
                <a:solidFill>
                  <a:srgbClr val="0070C0"/>
                </a:solidFill>
                <a:latin typeface="Calibri" panose="020F0502020204030204" pitchFamily="34" charset="0"/>
                <a:cs typeface="Calibri" panose="020F0502020204030204" pitchFamily="34" charset="0"/>
              </a:rPr>
              <a:t>Skin infections </a:t>
            </a:r>
            <a:r>
              <a:rPr lang="en-US" sz="2800" b="1" dirty="0">
                <a:solidFill>
                  <a:srgbClr val="002060"/>
                </a:solidFill>
                <a:latin typeface="Calibri" panose="020F0502020204030204" pitchFamily="34" charset="0"/>
                <a:cs typeface="Calibri" panose="020F0502020204030204" pitchFamily="34" charset="0"/>
              </a:rPr>
              <a:t>like boils, carbuncles and abscesses</a:t>
            </a:r>
          </a:p>
          <a:p>
            <a:pPr lvl="1"/>
            <a:r>
              <a:rPr lang="en-US" sz="2800" b="1" dirty="0">
                <a:solidFill>
                  <a:srgbClr val="0070C0"/>
                </a:solidFill>
                <a:latin typeface="Calibri" panose="020F0502020204030204" pitchFamily="34" charset="0"/>
                <a:cs typeface="Calibri" panose="020F0502020204030204" pitchFamily="34" charset="0"/>
              </a:rPr>
              <a:t>Respiratory tract infections</a:t>
            </a:r>
          </a:p>
          <a:p>
            <a:pPr lvl="1"/>
            <a:r>
              <a:rPr lang="en-US" sz="2800" b="1" dirty="0">
                <a:solidFill>
                  <a:srgbClr val="002060"/>
                </a:solidFill>
                <a:latin typeface="Calibri" panose="020F0502020204030204" pitchFamily="34" charset="0"/>
                <a:cs typeface="Calibri" panose="020F0502020204030204" pitchFamily="34" charset="0"/>
              </a:rPr>
              <a:t>Cardiac catheterization and surgery for valve replacement</a:t>
            </a:r>
            <a:endParaRPr lang="en-US" sz="32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378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lumMod val="75000"/>
                  </a:schemeClr>
                </a:solidFill>
              </a:rPr>
              <a:t>INFECTIVE ENDOCARDITIS</a:t>
            </a:r>
          </a:p>
        </p:txBody>
      </p:sp>
      <p:sp>
        <p:nvSpPr>
          <p:cNvPr id="3" name="Content Placeholder 2"/>
          <p:cNvSpPr>
            <a:spLocks noGrp="1"/>
          </p:cNvSpPr>
          <p:nvPr>
            <p:ph idx="1"/>
          </p:nvPr>
        </p:nvSpPr>
        <p:spPr>
          <a:xfrm>
            <a:off x="1814945" y="1371601"/>
            <a:ext cx="10002982" cy="5223164"/>
          </a:xfrm>
        </p:spPr>
        <p:txBody>
          <a:bodyPr>
            <a:normAutofit fontScale="92500"/>
          </a:bodyPr>
          <a:lstStyle/>
          <a:p>
            <a:pPr marL="0" indent="0">
              <a:buNone/>
            </a:pPr>
            <a:r>
              <a:rPr lang="en-US" sz="3500" b="1" dirty="0">
                <a:solidFill>
                  <a:srgbClr val="11572D"/>
                </a:solidFill>
                <a:latin typeface="Calibri" panose="020F0502020204030204" pitchFamily="34" charset="0"/>
                <a:cs typeface="Calibri" panose="020F0502020204030204" pitchFamily="34" charset="0"/>
              </a:rPr>
              <a:t>Predisposing causes</a:t>
            </a:r>
          </a:p>
          <a:p>
            <a:pPr marL="0" indent="0">
              <a:buNone/>
            </a:pPr>
            <a:r>
              <a:rPr lang="en-US" sz="3500" b="1" dirty="0">
                <a:solidFill>
                  <a:srgbClr val="7D2296"/>
                </a:solidFill>
                <a:latin typeface="Calibri" panose="020F0502020204030204" pitchFamily="34" charset="0"/>
                <a:cs typeface="Calibri" panose="020F0502020204030204" pitchFamily="34" charset="0"/>
              </a:rPr>
              <a:t>Commonly associated underlying heart diseases are </a:t>
            </a:r>
          </a:p>
          <a:p>
            <a:r>
              <a:rPr lang="en-US" sz="3500" b="1" dirty="0">
                <a:solidFill>
                  <a:srgbClr val="0070C0"/>
                </a:solidFill>
                <a:latin typeface="Calibri" panose="020F0502020204030204" pitchFamily="34" charset="0"/>
                <a:cs typeface="Calibri" panose="020F0502020204030204" pitchFamily="34" charset="0"/>
              </a:rPr>
              <a:t>Chronic rheumatic </a:t>
            </a:r>
            <a:r>
              <a:rPr lang="en-US" sz="3500" b="1" dirty="0" err="1">
                <a:solidFill>
                  <a:srgbClr val="0070C0"/>
                </a:solidFill>
                <a:latin typeface="Calibri" panose="020F0502020204030204" pitchFamily="34" charset="0"/>
                <a:cs typeface="Calibri" panose="020F0502020204030204" pitchFamily="34" charset="0"/>
              </a:rPr>
              <a:t>valvular</a:t>
            </a:r>
            <a:r>
              <a:rPr lang="en-US" sz="3500" b="1" dirty="0">
                <a:solidFill>
                  <a:srgbClr val="002060"/>
                </a:solidFill>
                <a:latin typeface="Calibri" panose="020F0502020204030204" pitchFamily="34" charset="0"/>
                <a:cs typeface="Calibri" panose="020F0502020204030204" pitchFamily="34" charset="0"/>
              </a:rPr>
              <a:t> disease (50% of cases)</a:t>
            </a:r>
          </a:p>
          <a:p>
            <a:r>
              <a:rPr lang="en-US" sz="3500" b="1" dirty="0">
                <a:solidFill>
                  <a:srgbClr val="0070C0"/>
                </a:solidFill>
                <a:latin typeface="Calibri" panose="020F0502020204030204" pitchFamily="34" charset="0"/>
                <a:cs typeface="Calibri" panose="020F0502020204030204" pitchFamily="34" charset="0"/>
              </a:rPr>
              <a:t>Congenital heart diseases</a:t>
            </a:r>
            <a:r>
              <a:rPr lang="en-US" sz="3500" b="1" dirty="0">
                <a:solidFill>
                  <a:srgbClr val="002060"/>
                </a:solidFill>
                <a:latin typeface="Calibri" panose="020F0502020204030204" pitchFamily="34" charset="0"/>
                <a:cs typeface="Calibri" panose="020F0502020204030204" pitchFamily="34" charset="0"/>
              </a:rPr>
              <a:t> (20% of cases) like</a:t>
            </a:r>
          </a:p>
          <a:p>
            <a:pPr lvl="1"/>
            <a:r>
              <a:rPr lang="en-US" sz="3500" b="1" dirty="0">
                <a:solidFill>
                  <a:srgbClr val="002060"/>
                </a:solidFill>
                <a:latin typeface="Calibri" panose="020F0502020204030204" pitchFamily="34" charset="0"/>
                <a:cs typeface="Calibri" panose="020F0502020204030204" pitchFamily="34" charset="0"/>
              </a:rPr>
              <a:t>VSD, PDA, Sub aortic stenosis, pulmonary stenosis, bicuspid aortic valve and </a:t>
            </a:r>
            <a:r>
              <a:rPr lang="en-US" sz="3500" b="1" dirty="0" err="1">
                <a:solidFill>
                  <a:srgbClr val="002060"/>
                </a:solidFill>
                <a:latin typeface="Calibri" panose="020F0502020204030204" pitchFamily="34" charset="0"/>
                <a:cs typeface="Calibri" panose="020F0502020204030204" pitchFamily="34" charset="0"/>
              </a:rPr>
              <a:t>coarctation</a:t>
            </a:r>
            <a:r>
              <a:rPr lang="en-US" sz="3500" b="1" dirty="0">
                <a:solidFill>
                  <a:srgbClr val="002060"/>
                </a:solidFill>
                <a:latin typeface="Calibri" panose="020F0502020204030204" pitchFamily="34" charset="0"/>
                <a:cs typeface="Calibri" panose="020F0502020204030204" pitchFamily="34" charset="0"/>
              </a:rPr>
              <a:t> of aorta</a:t>
            </a:r>
            <a:endParaRPr lang="en-US" sz="3000" b="1" dirty="0">
              <a:solidFill>
                <a:srgbClr val="002060"/>
              </a:solidFill>
              <a:latin typeface="Calibri" panose="020F0502020204030204" pitchFamily="34" charset="0"/>
              <a:cs typeface="Calibri" panose="020F0502020204030204" pitchFamily="34" charset="0"/>
            </a:endParaRPr>
          </a:p>
          <a:p>
            <a:r>
              <a:rPr lang="en-US" sz="3500" b="1" dirty="0">
                <a:solidFill>
                  <a:srgbClr val="0070C0"/>
                </a:solidFill>
                <a:latin typeface="Calibri" panose="020F0502020204030204" pitchFamily="34" charset="0"/>
                <a:cs typeface="Calibri" panose="020F0502020204030204" pitchFamily="34" charset="0"/>
              </a:rPr>
              <a:t>Other causes are </a:t>
            </a:r>
          </a:p>
          <a:p>
            <a:pPr lvl="1"/>
            <a:r>
              <a:rPr lang="en-US" sz="3200" b="1" dirty="0">
                <a:solidFill>
                  <a:srgbClr val="002060"/>
                </a:solidFill>
                <a:latin typeface="Calibri" panose="020F0502020204030204" pitchFamily="34" charset="0"/>
                <a:cs typeface="Calibri" panose="020F0502020204030204" pitchFamily="34" charset="0"/>
              </a:rPr>
              <a:t>Syphilitic </a:t>
            </a:r>
            <a:r>
              <a:rPr lang="en-US" sz="3200" b="1" dirty="0" err="1">
                <a:solidFill>
                  <a:srgbClr val="002060"/>
                </a:solidFill>
                <a:latin typeface="Calibri" panose="020F0502020204030204" pitchFamily="34" charset="0"/>
                <a:cs typeface="Calibri" panose="020F0502020204030204" pitchFamily="34" charset="0"/>
              </a:rPr>
              <a:t>valvular</a:t>
            </a:r>
            <a:r>
              <a:rPr lang="en-US" sz="3200" b="1" dirty="0">
                <a:solidFill>
                  <a:srgbClr val="002060"/>
                </a:solidFill>
                <a:latin typeface="Calibri" panose="020F0502020204030204" pitchFamily="34" charset="0"/>
                <a:cs typeface="Calibri" panose="020F0502020204030204" pitchFamily="34" charset="0"/>
              </a:rPr>
              <a:t> disease, atherosclerotic </a:t>
            </a:r>
            <a:r>
              <a:rPr lang="en-US" sz="3200" b="1" dirty="0" err="1">
                <a:solidFill>
                  <a:srgbClr val="002060"/>
                </a:solidFill>
                <a:latin typeface="Calibri" panose="020F0502020204030204" pitchFamily="34" charset="0"/>
                <a:cs typeface="Calibri" panose="020F0502020204030204" pitchFamily="34" charset="0"/>
              </a:rPr>
              <a:t>valvular</a:t>
            </a:r>
            <a:r>
              <a:rPr lang="en-US" sz="3200" b="1" dirty="0">
                <a:solidFill>
                  <a:srgbClr val="002060"/>
                </a:solidFill>
                <a:latin typeface="Calibri" panose="020F0502020204030204" pitchFamily="34" charset="0"/>
                <a:cs typeface="Calibri" panose="020F0502020204030204" pitchFamily="34" charset="0"/>
              </a:rPr>
              <a:t> disease, floppy mitral valve, prosthetic heart valves</a:t>
            </a:r>
          </a:p>
          <a:p>
            <a:endParaRPr lang="en-US" b="1" dirty="0">
              <a:solidFill>
                <a:srgbClr val="11572D"/>
              </a:solidFill>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168777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lumMod val="75000"/>
                  </a:schemeClr>
                </a:solidFill>
              </a:rPr>
              <a:t>INFECTIVE ENDOCARDITIS</a:t>
            </a:r>
          </a:p>
        </p:txBody>
      </p:sp>
      <p:sp>
        <p:nvSpPr>
          <p:cNvPr id="3" name="Content Placeholder 2"/>
          <p:cNvSpPr>
            <a:spLocks noGrp="1"/>
          </p:cNvSpPr>
          <p:nvPr>
            <p:ph idx="1"/>
          </p:nvPr>
        </p:nvSpPr>
        <p:spPr>
          <a:xfrm>
            <a:off x="2327996" y="1644731"/>
            <a:ext cx="9441543" cy="4825341"/>
          </a:xfrm>
        </p:spPr>
        <p:txBody>
          <a:bodyPr>
            <a:noAutofit/>
          </a:bodyPr>
          <a:lstStyle/>
          <a:p>
            <a:pPr marL="0" indent="0">
              <a:buNone/>
            </a:pPr>
            <a:r>
              <a:rPr lang="en-US" sz="3200" b="1" dirty="0">
                <a:solidFill>
                  <a:srgbClr val="11572D"/>
                </a:solidFill>
                <a:latin typeface="Calibri" panose="020F0502020204030204" pitchFamily="34" charset="0"/>
                <a:cs typeface="Calibri" panose="020F0502020204030204" pitchFamily="34" charset="0"/>
              </a:rPr>
              <a:t>Predisposing causes</a:t>
            </a:r>
          </a:p>
          <a:p>
            <a:pPr marL="0" indent="0">
              <a:buNone/>
            </a:pPr>
            <a:r>
              <a:rPr lang="en-US" sz="3200" b="1" dirty="0">
                <a:solidFill>
                  <a:srgbClr val="7030A0"/>
                </a:solidFill>
                <a:latin typeface="Calibri" panose="020F0502020204030204" pitchFamily="34" charset="0"/>
                <a:cs typeface="Calibri" panose="020F0502020204030204" pitchFamily="34" charset="0"/>
              </a:rPr>
              <a:t>Impaired host defenses</a:t>
            </a:r>
          </a:p>
          <a:p>
            <a:r>
              <a:rPr lang="en-US" sz="3200" b="1" dirty="0">
                <a:solidFill>
                  <a:srgbClr val="002060"/>
                </a:solidFill>
                <a:latin typeface="Calibri" panose="020F0502020204030204" pitchFamily="34" charset="0"/>
                <a:cs typeface="Calibri" panose="020F0502020204030204" pitchFamily="34" charset="0"/>
              </a:rPr>
              <a:t>Impaired specific immunity in lymphomas</a:t>
            </a:r>
          </a:p>
          <a:p>
            <a:r>
              <a:rPr lang="en-US" sz="3200" b="1" dirty="0" err="1">
                <a:solidFill>
                  <a:srgbClr val="002060"/>
                </a:solidFill>
                <a:latin typeface="Calibri" panose="020F0502020204030204" pitchFamily="34" charset="0"/>
                <a:cs typeface="Calibri" panose="020F0502020204030204" pitchFamily="34" charset="0"/>
              </a:rPr>
              <a:t>Leukemias</a:t>
            </a:r>
            <a:endParaRPr lang="en-US" sz="3200" b="1" dirty="0">
              <a:solidFill>
                <a:srgbClr val="002060"/>
              </a:solidFill>
              <a:latin typeface="Calibri" panose="020F0502020204030204" pitchFamily="34" charset="0"/>
              <a:cs typeface="Calibri" panose="020F0502020204030204" pitchFamily="34" charset="0"/>
            </a:endParaRPr>
          </a:p>
          <a:p>
            <a:r>
              <a:rPr lang="en-US" sz="3200" b="1" dirty="0">
                <a:solidFill>
                  <a:srgbClr val="002060"/>
                </a:solidFill>
                <a:latin typeface="Calibri" panose="020F0502020204030204" pitchFamily="34" charset="0"/>
                <a:cs typeface="Calibri" panose="020F0502020204030204" pitchFamily="34" charset="0"/>
              </a:rPr>
              <a:t>Cytotoxic therapy for cancer patients and transplant patients</a:t>
            </a:r>
          </a:p>
          <a:p>
            <a:r>
              <a:rPr lang="en-US" sz="3200" b="1" dirty="0">
                <a:solidFill>
                  <a:srgbClr val="002060"/>
                </a:solidFill>
                <a:latin typeface="Calibri" panose="020F0502020204030204" pitchFamily="34" charset="0"/>
                <a:cs typeface="Calibri" panose="020F0502020204030204" pitchFamily="34" charset="0"/>
              </a:rPr>
              <a:t>Deficient functions of neutrophils and macrophages</a:t>
            </a:r>
          </a:p>
        </p:txBody>
      </p:sp>
    </p:spTree>
    <p:extLst>
      <p:ext uri="{BB962C8B-B14F-4D97-AF65-F5344CB8AC3E}">
        <p14:creationId xmlns:p14="http://schemas.microsoft.com/office/powerpoint/2010/main" val="1788892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333164"/>
            <a:ext cx="8911687" cy="1280890"/>
          </a:xfrm>
        </p:spPr>
        <p:txBody>
          <a:bodyPr/>
          <a:lstStyle/>
          <a:p>
            <a:pPr algn="ctr"/>
            <a:r>
              <a:rPr lang="en-US" b="1" dirty="0">
                <a:solidFill>
                  <a:schemeClr val="accent1">
                    <a:lumMod val="75000"/>
                  </a:schemeClr>
                </a:solidFill>
              </a:rPr>
              <a:t>INFECTIVE ENDOCARDITIS</a:t>
            </a:r>
            <a:endParaRPr lang="en-US" dirty="0"/>
          </a:p>
        </p:txBody>
      </p:sp>
      <p:sp>
        <p:nvSpPr>
          <p:cNvPr id="3" name="Content Placeholder 2"/>
          <p:cNvSpPr>
            <a:spLocks noGrp="1"/>
          </p:cNvSpPr>
          <p:nvPr>
            <p:ph idx="1"/>
          </p:nvPr>
        </p:nvSpPr>
        <p:spPr>
          <a:xfrm>
            <a:off x="1634836" y="886691"/>
            <a:ext cx="10557164" cy="5971309"/>
          </a:xfrm>
        </p:spPr>
        <p:txBody>
          <a:bodyPr>
            <a:noAutofit/>
          </a:bodyPr>
          <a:lstStyle/>
          <a:p>
            <a:pPr marL="0" indent="0">
              <a:buNone/>
            </a:pPr>
            <a:r>
              <a:rPr lang="en-US" sz="2800" b="1" dirty="0">
                <a:solidFill>
                  <a:srgbClr val="D60093"/>
                </a:solidFill>
                <a:latin typeface="Calibri" panose="020F0502020204030204" pitchFamily="34" charset="0"/>
                <a:cs typeface="Calibri" panose="020F0502020204030204" pitchFamily="34" charset="0"/>
              </a:rPr>
              <a:t>Pathogenesis</a:t>
            </a:r>
          </a:p>
          <a:p>
            <a:r>
              <a:rPr lang="en-US" sz="2800" b="1" dirty="0">
                <a:solidFill>
                  <a:srgbClr val="002060"/>
                </a:solidFill>
                <a:latin typeface="Calibri" panose="020F0502020204030204" pitchFamily="34" charset="0"/>
                <a:cs typeface="Calibri" panose="020F0502020204030204" pitchFamily="34" charset="0"/>
              </a:rPr>
              <a:t>Bacteria from blood stream in any of the above mentioned routes are implanted on the cardiac valves or mural endocardium as they have surface adhesion molecules which mediate their adherence to endocardium</a:t>
            </a:r>
          </a:p>
          <a:p>
            <a:pPr marL="0" indent="0">
              <a:buNone/>
            </a:pPr>
            <a:r>
              <a:rPr lang="en-US" sz="2800" b="1" dirty="0">
                <a:solidFill>
                  <a:srgbClr val="7030A0"/>
                </a:solidFill>
                <a:latin typeface="Calibri" panose="020F0502020204030204" pitchFamily="34" charset="0"/>
                <a:cs typeface="Calibri" panose="020F0502020204030204" pitchFamily="34" charset="0"/>
              </a:rPr>
              <a:t>Conditions predispose to implantation are </a:t>
            </a:r>
            <a:r>
              <a:rPr lang="en-US" sz="2800" b="1" dirty="0">
                <a:solidFill>
                  <a:srgbClr val="002060"/>
                </a:solidFill>
                <a:latin typeface="Calibri" panose="020F0502020204030204" pitchFamily="34" charset="0"/>
                <a:cs typeface="Calibri" panose="020F0502020204030204" pitchFamily="34" charset="0"/>
              </a:rPr>
              <a:t>– </a:t>
            </a:r>
          </a:p>
          <a:p>
            <a:pPr lvl="1"/>
            <a:r>
              <a:rPr lang="en-US" sz="2600" b="1" dirty="0">
                <a:solidFill>
                  <a:srgbClr val="002060"/>
                </a:solidFill>
                <a:latin typeface="Calibri" panose="020F0502020204030204" pitchFamily="34" charset="0"/>
                <a:cs typeface="Calibri" panose="020F0502020204030204" pitchFamily="34" charset="0"/>
              </a:rPr>
              <a:t>Previously damaged valves from diseases like RHD, congenital heart disease and prosthetic valves</a:t>
            </a:r>
          </a:p>
          <a:p>
            <a:pPr lvl="1"/>
            <a:r>
              <a:rPr lang="en-US" sz="2600" b="1" dirty="0">
                <a:solidFill>
                  <a:srgbClr val="002060"/>
                </a:solidFill>
                <a:latin typeface="Calibri" panose="020F0502020204030204" pitchFamily="34" charset="0"/>
                <a:cs typeface="Calibri" panose="020F0502020204030204" pitchFamily="34" charset="0"/>
              </a:rPr>
              <a:t>Hemodynamic stress </a:t>
            </a:r>
          </a:p>
          <a:p>
            <a:r>
              <a:rPr lang="en-US" sz="2800" b="1" dirty="0">
                <a:solidFill>
                  <a:srgbClr val="002060"/>
                </a:solidFill>
                <a:latin typeface="Calibri" panose="020F0502020204030204" pitchFamily="34" charset="0"/>
                <a:cs typeface="Calibri" panose="020F0502020204030204" pitchFamily="34" charset="0"/>
              </a:rPr>
              <a:t>causes damage to endothelium on valves, favoring the formation of platelet-fibrin thrombi which get infected from circulating bacteria where they proliferate</a:t>
            </a:r>
          </a:p>
        </p:txBody>
      </p:sp>
    </p:spTree>
    <p:extLst>
      <p:ext uri="{BB962C8B-B14F-4D97-AF65-F5344CB8AC3E}">
        <p14:creationId xmlns:p14="http://schemas.microsoft.com/office/powerpoint/2010/main" val="4044753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98" r="47720"/>
          <a:stretch/>
        </p:blipFill>
        <p:spPr>
          <a:xfrm>
            <a:off x="221672" y="0"/>
            <a:ext cx="4655128" cy="6699313"/>
          </a:xfrm>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54008" t="631" r="-148" b="53988"/>
          <a:stretch/>
        </p:blipFill>
        <p:spPr>
          <a:xfrm>
            <a:off x="5112337" y="634255"/>
            <a:ext cx="6567056" cy="6362290"/>
          </a:xfrm>
          <a:prstGeom prst="rect">
            <a:avLst/>
          </a:prstGeom>
        </p:spPr>
      </p:pic>
      <p:sp>
        <p:nvSpPr>
          <p:cNvPr id="2" name="TextBox 1"/>
          <p:cNvSpPr txBox="1"/>
          <p:nvPr/>
        </p:nvSpPr>
        <p:spPr>
          <a:xfrm>
            <a:off x="4724404" y="0"/>
            <a:ext cx="7384472" cy="461665"/>
          </a:xfrm>
          <a:prstGeom prst="rect">
            <a:avLst/>
          </a:prstGeom>
          <a:noFill/>
        </p:spPr>
        <p:txBody>
          <a:bodyPr wrap="square" rtlCol="0">
            <a:spAutoFit/>
          </a:bodyPr>
          <a:lstStyle/>
          <a:p>
            <a:pPr algn="ctr"/>
            <a:r>
              <a:rPr lang="en-US" sz="2400" b="1" dirty="0">
                <a:solidFill>
                  <a:srgbClr val="C00000"/>
                </a:solidFill>
              </a:rPr>
              <a:t>PATHOGENESIS OF INFECTIVE ENDOCARDITIS</a:t>
            </a:r>
            <a:endParaRPr lang="en-US" b="1" dirty="0">
              <a:solidFill>
                <a:srgbClr val="C00000"/>
              </a:solidFill>
            </a:endParaRPr>
          </a:p>
        </p:txBody>
      </p:sp>
    </p:spTree>
    <p:extLst>
      <p:ext uri="{BB962C8B-B14F-4D97-AF65-F5344CB8AC3E}">
        <p14:creationId xmlns:p14="http://schemas.microsoft.com/office/powerpoint/2010/main" val="1269016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53860" t="44768" r="701" b="10267"/>
          <a:stretch/>
        </p:blipFill>
        <p:spPr>
          <a:xfrm>
            <a:off x="3089563" y="669591"/>
            <a:ext cx="7218219" cy="6047697"/>
          </a:xfrm>
          <a:prstGeom prst="rect">
            <a:avLst/>
          </a:prstGeom>
        </p:spPr>
      </p:pic>
      <p:sp>
        <p:nvSpPr>
          <p:cNvPr id="4" name="Title 3"/>
          <p:cNvSpPr txBox="1">
            <a:spLocks noGrp="1"/>
          </p:cNvSpPr>
          <p:nvPr>
            <p:ph type="title"/>
          </p:nvPr>
        </p:nvSpPr>
        <p:spPr>
          <a:xfrm>
            <a:off x="2242828" y="55414"/>
            <a:ext cx="8911687" cy="1280890"/>
          </a:xfrm>
          <a:prstGeom prst="rect">
            <a:avLst/>
          </a:prstGeom>
          <a:noFill/>
        </p:spPr>
        <p:txBody>
          <a:bodyPr wrap="square" rtlCol="0">
            <a:spAutoFit/>
          </a:bodyPr>
          <a:lstStyle/>
          <a:p>
            <a:pPr algn="ctr"/>
            <a:r>
              <a:rPr lang="en-US" sz="2400" b="1" dirty="0">
                <a:solidFill>
                  <a:srgbClr val="C00000"/>
                </a:solidFill>
              </a:rPr>
              <a:t>PATHOGENESIS OF INFECTIVE ENDOCARDITIS</a:t>
            </a:r>
            <a:endParaRPr lang="en-US" b="1" dirty="0">
              <a:solidFill>
                <a:srgbClr val="C00000"/>
              </a:solidFill>
            </a:endParaRPr>
          </a:p>
        </p:txBody>
      </p:sp>
    </p:spTree>
    <p:extLst>
      <p:ext uri="{BB962C8B-B14F-4D97-AF65-F5344CB8AC3E}">
        <p14:creationId xmlns:p14="http://schemas.microsoft.com/office/powerpoint/2010/main" val="3752173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6181" y="836474"/>
            <a:ext cx="2978728" cy="923330"/>
          </a:xfrm>
          <a:prstGeom prst="rect">
            <a:avLst/>
          </a:prstGeom>
          <a:solidFill>
            <a:srgbClr val="FFE5FF"/>
          </a:solidFill>
          <a:effectLst>
            <a:outerShdw blurRad="50800" dist="38100" dir="5400000" algn="t"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b="1" dirty="0">
                <a:solidFill>
                  <a:srgbClr val="002060"/>
                </a:solidFill>
              </a:rPr>
              <a:t>Valve abnormality</a:t>
            </a:r>
          </a:p>
          <a:p>
            <a:pPr marL="285750" indent="-285750">
              <a:buFont typeface="Arial" panose="020B0604020202020204" pitchFamily="34" charset="0"/>
              <a:buChar char="•"/>
            </a:pPr>
            <a:r>
              <a:rPr lang="en-US" b="1" dirty="0">
                <a:solidFill>
                  <a:srgbClr val="002060"/>
                </a:solidFill>
              </a:rPr>
              <a:t>Prosthetic valves </a:t>
            </a:r>
          </a:p>
          <a:p>
            <a:pPr marL="285750" indent="-285750">
              <a:buFont typeface="Arial" panose="020B0604020202020204" pitchFamily="34" charset="0"/>
              <a:buChar char="•"/>
            </a:pPr>
            <a:r>
              <a:rPr lang="en-US" b="1" dirty="0">
                <a:solidFill>
                  <a:srgbClr val="002060"/>
                </a:solidFill>
              </a:rPr>
              <a:t>Native valve damage</a:t>
            </a:r>
          </a:p>
        </p:txBody>
      </p:sp>
      <p:sp>
        <p:nvSpPr>
          <p:cNvPr id="3" name="TextBox 2"/>
          <p:cNvSpPr txBox="1"/>
          <p:nvPr/>
        </p:nvSpPr>
        <p:spPr>
          <a:xfrm>
            <a:off x="9019310" y="573194"/>
            <a:ext cx="2867891" cy="2031325"/>
          </a:xfrm>
          <a:prstGeom prst="rect">
            <a:avLst/>
          </a:prstGeom>
          <a:solidFill>
            <a:srgbClr val="FFE5FF"/>
          </a:solidFill>
          <a:effectLst>
            <a:outerShdw blurRad="50800" dist="38100" dir="5400000" algn="t" rotWithShape="0">
              <a:prstClr val="black">
                <a:alpha val="40000"/>
              </a:prstClr>
            </a:outerShdw>
          </a:effectLst>
        </p:spPr>
        <p:txBody>
          <a:bodyPr wrap="square" rtlCol="0">
            <a:spAutoFit/>
          </a:bodyPr>
          <a:lstStyle/>
          <a:p>
            <a:r>
              <a:rPr lang="en-US" b="1" dirty="0">
                <a:solidFill>
                  <a:srgbClr val="002060"/>
                </a:solidFill>
              </a:rPr>
              <a:t>Source of bacteria </a:t>
            </a:r>
          </a:p>
          <a:p>
            <a:pPr marL="285750" indent="-285750">
              <a:buFont typeface="Arial" panose="020B0604020202020204" pitchFamily="34" charset="0"/>
              <a:buChar char="•"/>
            </a:pPr>
            <a:r>
              <a:rPr lang="en-US" b="1" dirty="0">
                <a:solidFill>
                  <a:srgbClr val="002060"/>
                </a:solidFill>
              </a:rPr>
              <a:t>IV drug abusers</a:t>
            </a:r>
          </a:p>
          <a:p>
            <a:pPr marL="285750" indent="-285750">
              <a:buFont typeface="Arial" panose="020B0604020202020204" pitchFamily="34" charset="0"/>
              <a:buChar char="•"/>
            </a:pPr>
            <a:r>
              <a:rPr lang="en-US" b="1" dirty="0">
                <a:solidFill>
                  <a:srgbClr val="002060"/>
                </a:solidFill>
              </a:rPr>
              <a:t>Dental procedures</a:t>
            </a:r>
          </a:p>
          <a:p>
            <a:pPr marL="285750" indent="-285750">
              <a:buFont typeface="Arial" panose="020B0604020202020204" pitchFamily="34" charset="0"/>
              <a:buChar char="•"/>
            </a:pPr>
            <a:r>
              <a:rPr lang="en-US" b="1" dirty="0">
                <a:solidFill>
                  <a:srgbClr val="002060"/>
                </a:solidFill>
              </a:rPr>
              <a:t>Skin infections</a:t>
            </a:r>
          </a:p>
          <a:p>
            <a:pPr marL="285750" indent="-285750">
              <a:buFont typeface="Arial" panose="020B0604020202020204" pitchFamily="34" charset="0"/>
              <a:buChar char="•"/>
            </a:pPr>
            <a:r>
              <a:rPr lang="en-US" b="1" dirty="0">
                <a:solidFill>
                  <a:srgbClr val="002060"/>
                </a:solidFill>
              </a:rPr>
              <a:t>Open wounds</a:t>
            </a:r>
          </a:p>
          <a:p>
            <a:pPr marL="285750" indent="-285750">
              <a:buFont typeface="Arial" panose="020B0604020202020204" pitchFamily="34" charset="0"/>
              <a:buChar char="•"/>
            </a:pPr>
            <a:r>
              <a:rPr lang="en-US" b="1" dirty="0">
                <a:solidFill>
                  <a:srgbClr val="002060"/>
                </a:solidFill>
              </a:rPr>
              <a:t>Surgical procedures</a:t>
            </a:r>
            <a:endParaRPr lang="en-US" dirty="0"/>
          </a:p>
          <a:p>
            <a:pPr marL="285750" indent="-285750">
              <a:buFont typeface="Arial" panose="020B0604020202020204" pitchFamily="34" charset="0"/>
              <a:buChar char="•"/>
            </a:pPr>
            <a:endParaRPr lang="en-US" dirty="0"/>
          </a:p>
        </p:txBody>
      </p:sp>
      <p:sp>
        <p:nvSpPr>
          <p:cNvPr id="4" name="TextBox 3"/>
          <p:cNvSpPr txBox="1"/>
          <p:nvPr/>
        </p:nvSpPr>
        <p:spPr>
          <a:xfrm flipH="1">
            <a:off x="9246757" y="3216373"/>
            <a:ext cx="2239814" cy="646331"/>
          </a:xfrm>
          <a:prstGeom prst="rect">
            <a:avLst/>
          </a:prstGeom>
          <a:solidFill>
            <a:schemeClr val="accent2">
              <a:lumMod val="20000"/>
              <a:lumOff val="80000"/>
            </a:schemeClr>
          </a:solidFill>
          <a:effectLst>
            <a:outerShdw blurRad="63500" sx="102000" sy="102000" algn="ctr" rotWithShape="0">
              <a:prstClr val="black">
                <a:alpha val="40000"/>
              </a:prstClr>
            </a:outerShdw>
          </a:effectLst>
        </p:spPr>
        <p:txBody>
          <a:bodyPr wrap="square" rtlCol="0">
            <a:spAutoFit/>
          </a:bodyPr>
          <a:lstStyle/>
          <a:p>
            <a:pPr algn="ctr"/>
            <a:r>
              <a:rPr lang="en-US" b="1" dirty="0">
                <a:solidFill>
                  <a:srgbClr val="7030A0"/>
                </a:solidFill>
              </a:rPr>
              <a:t>Bacteria in blood stream </a:t>
            </a:r>
          </a:p>
        </p:txBody>
      </p:sp>
      <p:sp>
        <p:nvSpPr>
          <p:cNvPr id="5" name="TextBox 4"/>
          <p:cNvSpPr txBox="1"/>
          <p:nvPr/>
        </p:nvSpPr>
        <p:spPr>
          <a:xfrm>
            <a:off x="1316181" y="2590800"/>
            <a:ext cx="3325091" cy="646331"/>
          </a:xfrm>
          <a:prstGeom prst="rect">
            <a:avLst/>
          </a:prstGeom>
          <a:solidFill>
            <a:schemeClr val="accent2">
              <a:lumMod val="20000"/>
              <a:lumOff val="80000"/>
            </a:schemeClr>
          </a:solidFill>
          <a:effectLst>
            <a:outerShdw blurRad="63500" sx="102000" sy="102000" algn="ctr" rotWithShape="0">
              <a:prstClr val="black">
                <a:alpha val="40000"/>
              </a:prstClr>
            </a:outerShdw>
          </a:effectLst>
        </p:spPr>
        <p:txBody>
          <a:bodyPr wrap="square" rtlCol="0">
            <a:spAutoFit/>
          </a:bodyPr>
          <a:lstStyle/>
          <a:p>
            <a:pPr algn="ctr"/>
            <a:r>
              <a:rPr lang="en-US" b="1" dirty="0">
                <a:solidFill>
                  <a:srgbClr val="7030A0"/>
                </a:solidFill>
              </a:rPr>
              <a:t>Thrombi with fibrin and platelets</a:t>
            </a:r>
          </a:p>
        </p:txBody>
      </p:sp>
      <p:sp>
        <p:nvSpPr>
          <p:cNvPr id="6" name="TextBox 5"/>
          <p:cNvSpPr txBox="1"/>
          <p:nvPr/>
        </p:nvSpPr>
        <p:spPr>
          <a:xfrm>
            <a:off x="3844637" y="4474558"/>
            <a:ext cx="5389418" cy="369332"/>
          </a:xfrm>
          <a:prstGeom prst="rect">
            <a:avLst/>
          </a:prstGeom>
          <a:solidFill>
            <a:srgbClr val="CCFFFF"/>
          </a:solidFill>
          <a:effectLst>
            <a:outerShdw blurRad="63500" sx="102000" sy="102000" algn="ctr" rotWithShape="0">
              <a:prstClr val="black">
                <a:alpha val="40000"/>
              </a:prstClr>
            </a:outerShdw>
          </a:effectLst>
        </p:spPr>
        <p:txBody>
          <a:bodyPr wrap="square" rtlCol="0">
            <a:spAutoFit/>
          </a:bodyPr>
          <a:lstStyle/>
          <a:p>
            <a:pPr algn="ctr"/>
            <a:r>
              <a:rPr lang="en-US" b="1" dirty="0">
                <a:solidFill>
                  <a:srgbClr val="002060"/>
                </a:solidFill>
              </a:rPr>
              <a:t>Bacteria adhere to thrombi and proliferate</a:t>
            </a:r>
          </a:p>
        </p:txBody>
      </p:sp>
      <p:sp>
        <p:nvSpPr>
          <p:cNvPr id="7" name="TextBox 6"/>
          <p:cNvSpPr txBox="1"/>
          <p:nvPr/>
        </p:nvSpPr>
        <p:spPr>
          <a:xfrm>
            <a:off x="4641272" y="5310709"/>
            <a:ext cx="4031672" cy="369332"/>
          </a:xfrm>
          <a:prstGeom prst="rect">
            <a:avLst/>
          </a:prstGeom>
          <a:solidFill>
            <a:srgbClr val="CCFFFF"/>
          </a:solidFill>
          <a:effectLst>
            <a:outerShdw blurRad="63500" sx="102000" sy="102000" algn="ctr" rotWithShape="0">
              <a:prstClr val="black">
                <a:alpha val="40000"/>
              </a:prstClr>
            </a:outerShdw>
          </a:effectLst>
        </p:spPr>
        <p:txBody>
          <a:bodyPr wrap="square" rtlCol="0">
            <a:spAutoFit/>
          </a:bodyPr>
          <a:lstStyle/>
          <a:p>
            <a:pPr algn="ctr"/>
            <a:r>
              <a:rPr lang="en-US" b="1" dirty="0">
                <a:solidFill>
                  <a:srgbClr val="002060"/>
                </a:solidFill>
              </a:rPr>
              <a:t>Endocarditis (usually on valves)</a:t>
            </a:r>
          </a:p>
        </p:txBody>
      </p:sp>
      <p:sp>
        <p:nvSpPr>
          <p:cNvPr id="8" name="TextBox 7"/>
          <p:cNvSpPr txBox="1"/>
          <p:nvPr/>
        </p:nvSpPr>
        <p:spPr>
          <a:xfrm>
            <a:off x="5389419" y="6119152"/>
            <a:ext cx="2299854" cy="369332"/>
          </a:xfrm>
          <a:prstGeom prst="rect">
            <a:avLst/>
          </a:prstGeom>
          <a:solidFill>
            <a:srgbClr val="F7F6CA"/>
          </a:solidFill>
          <a:effectLst>
            <a:outerShdw blurRad="63500" sx="102000" sy="102000" algn="ctr" rotWithShape="0">
              <a:prstClr val="black">
                <a:alpha val="40000"/>
              </a:prstClr>
            </a:outerShdw>
          </a:effectLst>
        </p:spPr>
        <p:txBody>
          <a:bodyPr wrap="square" rtlCol="0">
            <a:spAutoFit/>
          </a:bodyPr>
          <a:lstStyle/>
          <a:p>
            <a:pPr algn="ctr"/>
            <a:r>
              <a:rPr lang="en-US" b="1" dirty="0" err="1">
                <a:solidFill>
                  <a:srgbClr val="FF0000"/>
                </a:solidFill>
              </a:rPr>
              <a:t>Vegetations</a:t>
            </a:r>
            <a:r>
              <a:rPr lang="en-US" dirty="0"/>
              <a:t> </a:t>
            </a:r>
          </a:p>
        </p:txBody>
      </p:sp>
      <p:sp>
        <p:nvSpPr>
          <p:cNvPr id="9" name="TextBox 8"/>
          <p:cNvSpPr txBox="1"/>
          <p:nvPr/>
        </p:nvSpPr>
        <p:spPr>
          <a:xfrm>
            <a:off x="4641273" y="157695"/>
            <a:ext cx="4031671" cy="830997"/>
          </a:xfrm>
          <a:prstGeom prst="rect">
            <a:avLst/>
          </a:prstGeom>
          <a:noFill/>
        </p:spPr>
        <p:txBody>
          <a:bodyPr wrap="square" rtlCol="0">
            <a:spAutoFit/>
          </a:bodyPr>
          <a:lstStyle/>
          <a:p>
            <a:pPr algn="ctr"/>
            <a:r>
              <a:rPr lang="en-US" sz="2400" b="1" dirty="0">
                <a:solidFill>
                  <a:schemeClr val="accent1">
                    <a:lumMod val="50000"/>
                  </a:schemeClr>
                </a:solidFill>
                <a:latin typeface="Calibri" panose="020F0502020204030204" pitchFamily="34" charset="0"/>
                <a:cs typeface="Calibri" panose="020F0502020204030204" pitchFamily="34" charset="0"/>
              </a:rPr>
              <a:t>PATHOGENESIS OF </a:t>
            </a:r>
          </a:p>
          <a:p>
            <a:pPr algn="ctr"/>
            <a:r>
              <a:rPr lang="en-US" sz="2400" b="1" dirty="0">
                <a:solidFill>
                  <a:schemeClr val="accent1">
                    <a:lumMod val="50000"/>
                  </a:schemeClr>
                </a:solidFill>
                <a:latin typeface="Calibri" panose="020F0502020204030204" pitchFamily="34" charset="0"/>
                <a:cs typeface="Calibri" panose="020F0502020204030204" pitchFamily="34" charset="0"/>
              </a:rPr>
              <a:t>INFECTIVE ENDOCARDITIS</a:t>
            </a:r>
            <a:endParaRPr lang="en-US" b="1" dirty="0">
              <a:solidFill>
                <a:schemeClr val="accent1">
                  <a:lumMod val="50000"/>
                </a:schemeClr>
              </a:solidFill>
              <a:latin typeface="Calibri" panose="020F0502020204030204" pitchFamily="34" charset="0"/>
              <a:cs typeface="Calibri" panose="020F0502020204030204" pitchFamily="34" charset="0"/>
            </a:endParaRPr>
          </a:p>
        </p:txBody>
      </p:sp>
      <p:sp>
        <p:nvSpPr>
          <p:cNvPr id="10" name="Down Arrow 9"/>
          <p:cNvSpPr/>
          <p:nvPr/>
        </p:nvSpPr>
        <p:spPr>
          <a:xfrm>
            <a:off x="2632364" y="1939636"/>
            <a:ext cx="173181" cy="484909"/>
          </a:xfrm>
          <a:prstGeom prst="down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10366664" y="2604655"/>
            <a:ext cx="173181" cy="484909"/>
          </a:xfrm>
          <a:prstGeom prst="down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2978726" y="3539538"/>
            <a:ext cx="1316183" cy="79693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H="1">
            <a:off x="9462655" y="4007739"/>
            <a:ext cx="990599" cy="46681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Down Arrow 16"/>
          <p:cNvSpPr/>
          <p:nvPr/>
        </p:nvSpPr>
        <p:spPr>
          <a:xfrm>
            <a:off x="6359238" y="4912700"/>
            <a:ext cx="124690" cy="301026"/>
          </a:xfrm>
          <a:prstGeom prst="down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6359238" y="5749083"/>
            <a:ext cx="124690" cy="301026"/>
          </a:xfrm>
          <a:prstGeom prst="down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3680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153056"/>
            <a:ext cx="8911687" cy="1280890"/>
          </a:xfrm>
        </p:spPr>
        <p:txBody>
          <a:bodyPr/>
          <a:lstStyle/>
          <a:p>
            <a:pPr algn="ctr"/>
            <a:r>
              <a:rPr lang="en-US" b="1" dirty="0">
                <a:solidFill>
                  <a:schemeClr val="accent1">
                    <a:lumMod val="75000"/>
                  </a:schemeClr>
                </a:solidFill>
              </a:rPr>
              <a:t>INFECTIVE ENDOCARDITIS</a:t>
            </a:r>
            <a:endParaRPr lang="en-US" dirty="0"/>
          </a:p>
        </p:txBody>
      </p:sp>
      <p:sp>
        <p:nvSpPr>
          <p:cNvPr id="3" name="Content Placeholder 2"/>
          <p:cNvSpPr>
            <a:spLocks noGrp="1"/>
          </p:cNvSpPr>
          <p:nvPr>
            <p:ph idx="1"/>
          </p:nvPr>
        </p:nvSpPr>
        <p:spPr>
          <a:xfrm>
            <a:off x="2043564" y="1108363"/>
            <a:ext cx="10002982" cy="5749637"/>
          </a:xfrm>
        </p:spPr>
        <p:txBody>
          <a:bodyPr>
            <a:noAutofit/>
          </a:bodyPr>
          <a:lstStyle/>
          <a:p>
            <a:pPr marL="0" indent="0">
              <a:buNone/>
            </a:pPr>
            <a:r>
              <a:rPr lang="en-US" sz="2800" b="1" dirty="0">
                <a:solidFill>
                  <a:srgbClr val="D60093"/>
                </a:solidFill>
              </a:rPr>
              <a:t>Morphology</a:t>
            </a:r>
          </a:p>
          <a:p>
            <a:r>
              <a:rPr lang="en-US" sz="2800" b="1" dirty="0">
                <a:solidFill>
                  <a:srgbClr val="002060"/>
                </a:solidFill>
              </a:rPr>
              <a:t>Classic hall mark of Infective endocarditis is </a:t>
            </a:r>
            <a:r>
              <a:rPr lang="en-US" sz="2800" b="1" dirty="0" err="1">
                <a:solidFill>
                  <a:srgbClr val="0070C0"/>
                </a:solidFill>
              </a:rPr>
              <a:t>vegetations</a:t>
            </a:r>
            <a:r>
              <a:rPr lang="en-US" sz="2800" b="1" dirty="0">
                <a:solidFill>
                  <a:srgbClr val="0070C0"/>
                </a:solidFill>
              </a:rPr>
              <a:t> on heart valves</a:t>
            </a:r>
          </a:p>
          <a:p>
            <a:r>
              <a:rPr lang="en-US" sz="2800" b="1" dirty="0">
                <a:solidFill>
                  <a:srgbClr val="0070C0"/>
                </a:solidFill>
              </a:rPr>
              <a:t>Common sites of </a:t>
            </a:r>
            <a:r>
              <a:rPr lang="en-US" sz="2800" b="1" dirty="0" err="1">
                <a:solidFill>
                  <a:srgbClr val="0070C0"/>
                </a:solidFill>
              </a:rPr>
              <a:t>vegetations</a:t>
            </a:r>
            <a:r>
              <a:rPr lang="en-US" sz="2800" b="1" dirty="0">
                <a:solidFill>
                  <a:srgbClr val="0070C0"/>
                </a:solidFill>
              </a:rPr>
              <a:t> are </a:t>
            </a:r>
          </a:p>
          <a:p>
            <a:pPr lvl="1"/>
            <a:r>
              <a:rPr lang="en-US" sz="2400" b="1" dirty="0">
                <a:solidFill>
                  <a:srgbClr val="002060"/>
                </a:solidFill>
              </a:rPr>
              <a:t>Aortic  and mitral valves </a:t>
            </a:r>
          </a:p>
          <a:p>
            <a:pPr lvl="1"/>
            <a:r>
              <a:rPr lang="en-US" sz="2400" b="1" dirty="0">
                <a:solidFill>
                  <a:srgbClr val="002060"/>
                </a:solidFill>
              </a:rPr>
              <a:t>Valves of right heart are involved in intravenous drug abusers</a:t>
            </a:r>
          </a:p>
          <a:p>
            <a:r>
              <a:rPr lang="en-US" sz="2800" b="1" dirty="0">
                <a:solidFill>
                  <a:srgbClr val="002060"/>
                </a:solidFill>
              </a:rPr>
              <a:t>They can be single or multiple and may involve more than one valve</a:t>
            </a:r>
          </a:p>
          <a:p>
            <a:r>
              <a:rPr lang="en-US" sz="2800" b="1" dirty="0">
                <a:solidFill>
                  <a:srgbClr val="002060"/>
                </a:solidFill>
              </a:rPr>
              <a:t>Occasionally they can erode into underlying myocardium and produce an abscess </a:t>
            </a:r>
            <a:r>
              <a:rPr lang="en-US" sz="2800" b="1" dirty="0">
                <a:solidFill>
                  <a:srgbClr val="0070C0"/>
                </a:solidFill>
              </a:rPr>
              <a:t>(ring abscess)</a:t>
            </a:r>
          </a:p>
        </p:txBody>
      </p:sp>
    </p:spTree>
    <p:extLst>
      <p:ext uri="{BB962C8B-B14F-4D97-AF65-F5344CB8AC3E}">
        <p14:creationId xmlns:p14="http://schemas.microsoft.com/office/powerpoint/2010/main" val="437153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lumMod val="75000"/>
                  </a:schemeClr>
                </a:solidFill>
              </a:rPr>
              <a:t>INFECTIVE ENDOCARDITIS</a:t>
            </a:r>
          </a:p>
        </p:txBody>
      </p:sp>
      <p:sp>
        <p:nvSpPr>
          <p:cNvPr id="3" name="Content Placeholder 2"/>
          <p:cNvSpPr>
            <a:spLocks noGrp="1"/>
          </p:cNvSpPr>
          <p:nvPr>
            <p:ph idx="1"/>
          </p:nvPr>
        </p:nvSpPr>
        <p:spPr>
          <a:xfrm>
            <a:off x="2438399" y="1724885"/>
            <a:ext cx="9587346" cy="4606636"/>
          </a:xfrm>
        </p:spPr>
        <p:txBody>
          <a:bodyPr>
            <a:normAutofit fontScale="92500" lnSpcReduction="20000"/>
          </a:bodyPr>
          <a:lstStyle/>
          <a:p>
            <a:pPr marL="0" indent="0">
              <a:lnSpc>
                <a:spcPct val="150000"/>
              </a:lnSpc>
              <a:buNone/>
            </a:pPr>
            <a:r>
              <a:rPr lang="en-US" sz="3200" b="1" dirty="0">
                <a:solidFill>
                  <a:srgbClr val="D60093"/>
                </a:solidFill>
              </a:rPr>
              <a:t>Definition</a:t>
            </a:r>
          </a:p>
          <a:p>
            <a:pPr>
              <a:lnSpc>
                <a:spcPct val="150000"/>
              </a:lnSpc>
            </a:pPr>
            <a:r>
              <a:rPr lang="en-US" sz="3200" b="1" dirty="0">
                <a:solidFill>
                  <a:srgbClr val="002060"/>
                </a:solidFill>
              </a:rPr>
              <a:t>Infective endocarditis is a microbial infection of the heart valves or mural endocardium that leads to the formation of </a:t>
            </a:r>
            <a:r>
              <a:rPr lang="en-US" sz="3200" b="1" dirty="0" err="1">
                <a:solidFill>
                  <a:srgbClr val="002060"/>
                </a:solidFill>
              </a:rPr>
              <a:t>vegetations</a:t>
            </a:r>
            <a:r>
              <a:rPr lang="en-US" sz="3200" b="1" dirty="0">
                <a:solidFill>
                  <a:srgbClr val="002060"/>
                </a:solidFill>
              </a:rPr>
              <a:t> composed of thrombotic debris and organisms, often associated with destruction of the underlying cardiac tissue</a:t>
            </a:r>
          </a:p>
        </p:txBody>
      </p:sp>
    </p:spTree>
    <p:extLst>
      <p:ext uri="{BB962C8B-B14F-4D97-AF65-F5344CB8AC3E}">
        <p14:creationId xmlns:p14="http://schemas.microsoft.com/office/powerpoint/2010/main" val="520123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lumMod val="75000"/>
                  </a:schemeClr>
                </a:solidFill>
              </a:rPr>
              <a:t>INFECTIVE ENDOCARDITIS</a:t>
            </a:r>
            <a:endParaRPr lang="en-US" dirty="0"/>
          </a:p>
        </p:txBody>
      </p:sp>
      <p:sp>
        <p:nvSpPr>
          <p:cNvPr id="3" name="Content Placeholder 2"/>
          <p:cNvSpPr>
            <a:spLocks noGrp="1"/>
          </p:cNvSpPr>
          <p:nvPr>
            <p:ph idx="1"/>
          </p:nvPr>
        </p:nvSpPr>
        <p:spPr>
          <a:xfrm>
            <a:off x="2341418" y="1662545"/>
            <a:ext cx="9448800" cy="4738255"/>
          </a:xfrm>
        </p:spPr>
        <p:txBody>
          <a:bodyPr>
            <a:normAutofit/>
          </a:bodyPr>
          <a:lstStyle/>
          <a:p>
            <a:pPr marL="0" indent="0">
              <a:buNone/>
            </a:pPr>
            <a:r>
              <a:rPr lang="en-US" sz="3200" b="1" dirty="0">
                <a:solidFill>
                  <a:srgbClr val="7D2296"/>
                </a:solidFill>
                <a:latin typeface="Calibri" panose="020F0502020204030204" pitchFamily="34" charset="0"/>
                <a:cs typeface="Calibri" panose="020F0502020204030204" pitchFamily="34" charset="0"/>
              </a:rPr>
              <a:t>Consequences  of </a:t>
            </a:r>
            <a:r>
              <a:rPr lang="en-US" sz="3200" b="1" dirty="0" err="1">
                <a:solidFill>
                  <a:srgbClr val="7D2296"/>
                </a:solidFill>
                <a:latin typeface="Calibri" panose="020F0502020204030204" pitchFamily="34" charset="0"/>
                <a:cs typeface="Calibri" panose="020F0502020204030204" pitchFamily="34" charset="0"/>
              </a:rPr>
              <a:t>vegetations</a:t>
            </a:r>
            <a:endParaRPr lang="en-US" sz="3200" b="1" dirty="0">
              <a:solidFill>
                <a:srgbClr val="7D2296"/>
              </a:solidFill>
              <a:latin typeface="Calibri" panose="020F0502020204030204" pitchFamily="34" charset="0"/>
              <a:cs typeface="Calibri" panose="020F0502020204030204" pitchFamily="34" charset="0"/>
            </a:endParaRPr>
          </a:p>
          <a:p>
            <a:r>
              <a:rPr lang="en-US" sz="3200" b="1" dirty="0" err="1">
                <a:solidFill>
                  <a:srgbClr val="002060"/>
                </a:solidFill>
                <a:latin typeface="Calibri" panose="020F0502020204030204" pitchFamily="34" charset="0"/>
                <a:cs typeface="Calibri" panose="020F0502020204030204" pitchFamily="34" charset="0"/>
              </a:rPr>
              <a:t>Vegetations</a:t>
            </a:r>
            <a:r>
              <a:rPr lang="en-US" sz="3200" b="1" dirty="0">
                <a:solidFill>
                  <a:srgbClr val="002060"/>
                </a:solidFill>
                <a:latin typeface="Calibri" panose="020F0502020204030204" pitchFamily="34" charset="0"/>
                <a:cs typeface="Calibri" panose="020F0502020204030204" pitchFamily="34" charset="0"/>
              </a:rPr>
              <a:t> can </a:t>
            </a:r>
            <a:r>
              <a:rPr lang="en-US" sz="3200" b="1" dirty="0" err="1">
                <a:solidFill>
                  <a:srgbClr val="0070C0"/>
                </a:solidFill>
                <a:latin typeface="Calibri" panose="020F0502020204030204" pitchFamily="34" charset="0"/>
                <a:cs typeface="Calibri" panose="020F0502020204030204" pitchFamily="34" charset="0"/>
              </a:rPr>
              <a:t>embolize</a:t>
            </a:r>
            <a:r>
              <a:rPr lang="en-US" sz="3200" b="1" dirty="0">
                <a:solidFill>
                  <a:srgbClr val="0070C0"/>
                </a:solidFill>
                <a:latin typeface="Calibri" panose="020F0502020204030204" pitchFamily="34" charset="0"/>
                <a:cs typeface="Calibri" panose="020F0502020204030204" pitchFamily="34" charset="0"/>
              </a:rPr>
              <a:t> </a:t>
            </a:r>
            <a:r>
              <a:rPr lang="en-US" sz="3200" b="1" dirty="0">
                <a:solidFill>
                  <a:srgbClr val="002060"/>
                </a:solidFill>
                <a:latin typeface="Calibri" panose="020F0502020204030204" pitchFamily="34" charset="0"/>
                <a:cs typeface="Calibri" panose="020F0502020204030204" pitchFamily="34" charset="0"/>
              </a:rPr>
              <a:t>and as their embolic fragments contain virulent organisms, </a:t>
            </a:r>
            <a:r>
              <a:rPr lang="en-US" sz="3200" b="1" dirty="0">
                <a:solidFill>
                  <a:srgbClr val="0070C0"/>
                </a:solidFill>
                <a:latin typeface="Calibri" panose="020F0502020204030204" pitchFamily="34" charset="0"/>
                <a:cs typeface="Calibri" panose="020F0502020204030204" pitchFamily="34" charset="0"/>
              </a:rPr>
              <a:t>abscesses develop </a:t>
            </a:r>
            <a:r>
              <a:rPr lang="en-US" sz="3200" b="1" dirty="0">
                <a:solidFill>
                  <a:srgbClr val="002060"/>
                </a:solidFill>
                <a:latin typeface="Calibri" panose="020F0502020204030204" pitchFamily="34" charset="0"/>
                <a:cs typeface="Calibri" panose="020F0502020204030204" pitchFamily="34" charset="0"/>
              </a:rPr>
              <a:t>where they lodge, leading to sequelae such as septic infarcts or mycotic aneurysms</a:t>
            </a:r>
          </a:p>
          <a:p>
            <a:r>
              <a:rPr lang="en-US" sz="3200" b="1" dirty="0" err="1">
                <a:solidFill>
                  <a:srgbClr val="002060"/>
                </a:solidFill>
                <a:latin typeface="Calibri" panose="020F0502020204030204" pitchFamily="34" charset="0"/>
                <a:cs typeface="Calibri" panose="020F0502020204030204" pitchFamily="34" charset="0"/>
              </a:rPr>
              <a:t>Vegetations</a:t>
            </a:r>
            <a:r>
              <a:rPr lang="en-US" sz="3200" b="1" dirty="0">
                <a:solidFill>
                  <a:srgbClr val="002060"/>
                </a:solidFill>
                <a:latin typeface="Calibri" panose="020F0502020204030204" pitchFamily="34" charset="0"/>
                <a:cs typeface="Calibri" panose="020F0502020204030204" pitchFamily="34" charset="0"/>
              </a:rPr>
              <a:t> of </a:t>
            </a:r>
            <a:r>
              <a:rPr lang="en-US" sz="3200" b="1" dirty="0">
                <a:solidFill>
                  <a:srgbClr val="0070C0"/>
                </a:solidFill>
                <a:latin typeface="Calibri" panose="020F0502020204030204" pitchFamily="34" charset="0"/>
                <a:cs typeface="Calibri" panose="020F0502020204030204" pitchFamily="34" charset="0"/>
              </a:rPr>
              <a:t>subacute endocarditis </a:t>
            </a:r>
            <a:r>
              <a:rPr lang="en-US" sz="3200" b="1" dirty="0">
                <a:solidFill>
                  <a:srgbClr val="002060"/>
                </a:solidFill>
                <a:latin typeface="Calibri" panose="020F0502020204030204" pitchFamily="34" charset="0"/>
                <a:cs typeface="Calibri" panose="020F0502020204030204" pitchFamily="34" charset="0"/>
              </a:rPr>
              <a:t>are associated with </a:t>
            </a:r>
            <a:r>
              <a:rPr lang="en-US" sz="3200" b="1" dirty="0">
                <a:solidFill>
                  <a:srgbClr val="0070C0"/>
                </a:solidFill>
                <a:latin typeface="Calibri" panose="020F0502020204030204" pitchFamily="34" charset="0"/>
                <a:cs typeface="Calibri" panose="020F0502020204030204" pitchFamily="34" charset="0"/>
              </a:rPr>
              <a:t>less </a:t>
            </a:r>
            <a:r>
              <a:rPr lang="en-US" sz="3200" b="1" dirty="0" err="1">
                <a:solidFill>
                  <a:srgbClr val="0070C0"/>
                </a:solidFill>
                <a:latin typeface="Calibri" panose="020F0502020204030204" pitchFamily="34" charset="0"/>
                <a:cs typeface="Calibri" panose="020F0502020204030204" pitchFamily="34" charset="0"/>
              </a:rPr>
              <a:t>valvular</a:t>
            </a:r>
            <a:r>
              <a:rPr lang="en-US" sz="3200" b="1" dirty="0">
                <a:solidFill>
                  <a:srgbClr val="0070C0"/>
                </a:solidFill>
                <a:latin typeface="Calibri" panose="020F0502020204030204" pitchFamily="34" charset="0"/>
                <a:cs typeface="Calibri" panose="020F0502020204030204" pitchFamily="34" charset="0"/>
              </a:rPr>
              <a:t> destruction </a:t>
            </a:r>
            <a:r>
              <a:rPr lang="en-US" sz="3200" b="1" dirty="0">
                <a:solidFill>
                  <a:srgbClr val="002060"/>
                </a:solidFill>
                <a:latin typeface="Calibri" panose="020F0502020204030204" pitchFamily="34" charset="0"/>
                <a:cs typeface="Calibri" panose="020F0502020204030204" pitchFamily="34" charset="0"/>
              </a:rPr>
              <a:t>than acute endocarditis</a:t>
            </a:r>
          </a:p>
          <a:p>
            <a:endParaRPr lang="en-US"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9224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lumMod val="75000"/>
                  </a:schemeClr>
                </a:solidFill>
              </a:rPr>
              <a:t>INFECTIVE ENDOCARDITIS</a:t>
            </a:r>
            <a:endParaRPr lang="en-US" dirty="0"/>
          </a:p>
        </p:txBody>
      </p:sp>
      <p:sp>
        <p:nvSpPr>
          <p:cNvPr id="3" name="Content Placeholder 2"/>
          <p:cNvSpPr>
            <a:spLocks noGrp="1"/>
          </p:cNvSpPr>
          <p:nvPr>
            <p:ph idx="1"/>
          </p:nvPr>
        </p:nvSpPr>
        <p:spPr>
          <a:xfrm>
            <a:off x="692727" y="1316182"/>
            <a:ext cx="11499273" cy="5541818"/>
          </a:xfrm>
          <a:solidFill>
            <a:srgbClr val="F3F6EA"/>
          </a:solidFill>
        </p:spPr>
        <p:txBody>
          <a:bodyPr>
            <a:normAutofit lnSpcReduction="10000"/>
          </a:bodyPr>
          <a:lstStyle/>
          <a:p>
            <a:pPr marL="0" indent="0">
              <a:buNone/>
            </a:pPr>
            <a:r>
              <a:rPr lang="en-US" sz="3200" b="1" dirty="0" err="1">
                <a:solidFill>
                  <a:srgbClr val="D60093"/>
                </a:solidFill>
                <a:latin typeface="Calibri" panose="020F0502020204030204" pitchFamily="34" charset="0"/>
                <a:cs typeface="Calibri" panose="020F0502020204030204" pitchFamily="34" charset="0"/>
              </a:rPr>
              <a:t>Vegetations</a:t>
            </a:r>
            <a:r>
              <a:rPr lang="en-US" sz="3200" b="1" dirty="0">
                <a:solidFill>
                  <a:srgbClr val="D60093"/>
                </a:solidFill>
                <a:latin typeface="Calibri" panose="020F0502020204030204" pitchFamily="34" charset="0"/>
                <a:cs typeface="Calibri" panose="020F0502020204030204" pitchFamily="34" charset="0"/>
              </a:rPr>
              <a:t> </a:t>
            </a:r>
          </a:p>
          <a:p>
            <a:pPr marL="0" indent="0">
              <a:buNone/>
            </a:pPr>
            <a:r>
              <a:rPr lang="en-US" sz="3200" b="1" dirty="0">
                <a:solidFill>
                  <a:srgbClr val="7D2296"/>
                </a:solidFill>
                <a:latin typeface="Calibri" panose="020F0502020204030204" pitchFamily="34" charset="0"/>
                <a:cs typeface="Calibri" panose="020F0502020204030204" pitchFamily="34" charset="0"/>
              </a:rPr>
              <a:t>Gross</a:t>
            </a:r>
          </a:p>
          <a:p>
            <a:r>
              <a:rPr lang="en-US" sz="3200" b="1" dirty="0">
                <a:solidFill>
                  <a:srgbClr val="0070C0"/>
                </a:solidFill>
                <a:latin typeface="Calibri" panose="020F0502020204030204" pitchFamily="34" charset="0"/>
                <a:cs typeface="Calibri" panose="020F0502020204030204" pitchFamily="34" charset="0"/>
              </a:rPr>
              <a:t>Common sites</a:t>
            </a:r>
            <a:r>
              <a:rPr lang="en-US" sz="3200" b="1" dirty="0">
                <a:solidFill>
                  <a:srgbClr val="002060"/>
                </a:solidFill>
                <a:latin typeface="Calibri" panose="020F0502020204030204" pitchFamily="34" charset="0"/>
                <a:cs typeface="Calibri" panose="020F0502020204030204" pitchFamily="34" charset="0"/>
              </a:rPr>
              <a:t> – valves of left heart</a:t>
            </a:r>
          </a:p>
          <a:p>
            <a:r>
              <a:rPr lang="en-US" sz="3200" b="1" dirty="0">
                <a:solidFill>
                  <a:srgbClr val="002060"/>
                </a:solidFill>
                <a:latin typeface="Calibri" panose="020F0502020204030204" pitchFamily="34" charset="0"/>
                <a:cs typeface="Calibri" panose="020F0502020204030204" pitchFamily="34" charset="0"/>
              </a:rPr>
              <a:t>Most frequently on the </a:t>
            </a:r>
            <a:r>
              <a:rPr lang="en-US" sz="3200" b="1" dirty="0">
                <a:solidFill>
                  <a:srgbClr val="0070C0"/>
                </a:solidFill>
                <a:latin typeface="Calibri" panose="020F0502020204030204" pitchFamily="34" charset="0"/>
                <a:cs typeface="Calibri" panose="020F0502020204030204" pitchFamily="34" charset="0"/>
              </a:rPr>
              <a:t>mitral followed by aortic</a:t>
            </a:r>
            <a:r>
              <a:rPr lang="en-US" sz="3200" b="1" dirty="0">
                <a:solidFill>
                  <a:srgbClr val="002060"/>
                </a:solidFill>
                <a:latin typeface="Calibri" panose="020F0502020204030204" pitchFamily="34" charset="0"/>
                <a:cs typeface="Calibri" panose="020F0502020204030204" pitchFamily="34" charset="0"/>
              </a:rPr>
              <a:t>, simultaneous involvement of both mitral and aortic and rarely on the valves of right heart </a:t>
            </a:r>
          </a:p>
          <a:p>
            <a:r>
              <a:rPr lang="en-US" sz="3200" b="1" dirty="0">
                <a:solidFill>
                  <a:srgbClr val="002060"/>
                </a:solidFill>
                <a:latin typeface="Calibri" panose="020F0502020204030204" pitchFamily="34" charset="0"/>
                <a:cs typeface="Calibri" panose="020F0502020204030204" pitchFamily="34" charset="0"/>
              </a:rPr>
              <a:t>In </a:t>
            </a:r>
            <a:r>
              <a:rPr lang="en-US" sz="3200" b="1" dirty="0">
                <a:solidFill>
                  <a:srgbClr val="0070C0"/>
                </a:solidFill>
                <a:latin typeface="Calibri" panose="020F0502020204030204" pitchFamily="34" charset="0"/>
                <a:cs typeface="Calibri" panose="020F0502020204030204" pitchFamily="34" charset="0"/>
              </a:rPr>
              <a:t>SABE</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vegetations</a:t>
            </a:r>
            <a:r>
              <a:rPr lang="en-US" sz="3200" b="1" dirty="0">
                <a:solidFill>
                  <a:srgbClr val="002060"/>
                </a:solidFill>
                <a:latin typeface="Calibri" panose="020F0502020204030204" pitchFamily="34" charset="0"/>
                <a:cs typeface="Calibri" panose="020F0502020204030204" pitchFamily="34" charset="0"/>
              </a:rPr>
              <a:t> are found on </a:t>
            </a:r>
            <a:r>
              <a:rPr lang="en-US" sz="3200" b="1" dirty="0">
                <a:solidFill>
                  <a:srgbClr val="0070C0"/>
                </a:solidFill>
                <a:latin typeface="Calibri" panose="020F0502020204030204" pitchFamily="34" charset="0"/>
                <a:cs typeface="Calibri" panose="020F0502020204030204" pitchFamily="34" charset="0"/>
              </a:rPr>
              <a:t>diseased valves </a:t>
            </a:r>
            <a:r>
              <a:rPr lang="en-US" sz="3200" b="1" dirty="0">
                <a:solidFill>
                  <a:srgbClr val="002060"/>
                </a:solidFill>
                <a:latin typeface="Calibri" panose="020F0502020204030204" pitchFamily="34" charset="0"/>
                <a:cs typeface="Calibri" panose="020F0502020204030204" pitchFamily="34" charset="0"/>
              </a:rPr>
              <a:t>and in </a:t>
            </a:r>
            <a:r>
              <a:rPr lang="en-US" sz="3200" b="1" dirty="0">
                <a:solidFill>
                  <a:srgbClr val="0070C0"/>
                </a:solidFill>
                <a:latin typeface="Calibri" panose="020F0502020204030204" pitchFamily="34" charset="0"/>
                <a:cs typeface="Calibri" panose="020F0502020204030204" pitchFamily="34" charset="0"/>
              </a:rPr>
              <a:t>ABE</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vegetations</a:t>
            </a:r>
            <a:r>
              <a:rPr lang="en-US" sz="3200" b="1" dirty="0">
                <a:solidFill>
                  <a:srgbClr val="002060"/>
                </a:solidFill>
                <a:latin typeface="Calibri" panose="020F0502020204030204" pitchFamily="34" charset="0"/>
                <a:cs typeface="Calibri" panose="020F0502020204030204" pitchFamily="34" charset="0"/>
              </a:rPr>
              <a:t> are found on </a:t>
            </a:r>
            <a:r>
              <a:rPr lang="en-US" sz="3200" b="1" dirty="0">
                <a:solidFill>
                  <a:srgbClr val="0070C0"/>
                </a:solidFill>
                <a:latin typeface="Calibri" panose="020F0502020204030204" pitchFamily="34" charset="0"/>
                <a:cs typeface="Calibri" panose="020F0502020204030204" pitchFamily="34" charset="0"/>
              </a:rPr>
              <a:t>previously normal valves</a:t>
            </a:r>
          </a:p>
          <a:p>
            <a:r>
              <a:rPr lang="en-US" sz="3200" b="1" dirty="0">
                <a:solidFill>
                  <a:srgbClr val="0070C0"/>
                </a:solidFill>
                <a:latin typeface="Calibri" panose="020F0502020204030204" pitchFamily="34" charset="0"/>
                <a:cs typeface="Calibri" panose="020F0502020204030204" pitchFamily="34" charset="0"/>
              </a:rPr>
              <a:t>Location </a:t>
            </a:r>
            <a:r>
              <a:rPr lang="en-US" sz="3200" b="1" dirty="0">
                <a:solidFill>
                  <a:srgbClr val="002060"/>
                </a:solidFill>
                <a:latin typeface="Calibri" panose="020F0502020204030204" pitchFamily="34" charset="0"/>
                <a:cs typeface="Calibri" panose="020F0502020204030204" pitchFamily="34" charset="0"/>
              </a:rPr>
              <a:t>– on the atrial surface of atrioventricular valve and ventricular surface of semilunar valves</a:t>
            </a:r>
          </a:p>
          <a:p>
            <a:endParaRPr lang="en-US" sz="3200" b="1" dirty="0">
              <a:solidFill>
                <a:srgbClr val="002060"/>
              </a:solidFill>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947734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lumMod val="75000"/>
                  </a:schemeClr>
                </a:solidFill>
              </a:rPr>
              <a:t>INFECTIVE ENDOCARDITIS</a:t>
            </a:r>
            <a:endParaRPr lang="en-US" dirty="0"/>
          </a:p>
        </p:txBody>
      </p:sp>
      <p:sp>
        <p:nvSpPr>
          <p:cNvPr id="3" name="Content Placeholder 2"/>
          <p:cNvSpPr>
            <a:spLocks noGrp="1"/>
          </p:cNvSpPr>
          <p:nvPr>
            <p:ph idx="1"/>
          </p:nvPr>
        </p:nvSpPr>
        <p:spPr>
          <a:xfrm>
            <a:off x="304801" y="1343890"/>
            <a:ext cx="11887200" cy="5514109"/>
          </a:xfrm>
          <a:solidFill>
            <a:srgbClr val="F3F6EA"/>
          </a:solidFill>
        </p:spPr>
        <p:txBody>
          <a:bodyPr>
            <a:normAutofit/>
          </a:bodyPr>
          <a:lstStyle/>
          <a:p>
            <a:pPr marL="0" indent="0">
              <a:buNone/>
            </a:pPr>
            <a:r>
              <a:rPr lang="en-US" sz="3200" b="1" dirty="0" err="1">
                <a:solidFill>
                  <a:srgbClr val="D60093"/>
                </a:solidFill>
                <a:latin typeface="Calibri" panose="020F0502020204030204" pitchFamily="34" charset="0"/>
                <a:cs typeface="Calibri" panose="020F0502020204030204" pitchFamily="34" charset="0"/>
              </a:rPr>
              <a:t>Vegetations</a:t>
            </a:r>
            <a:r>
              <a:rPr lang="en-US" sz="3200" b="1" dirty="0">
                <a:solidFill>
                  <a:srgbClr val="D60093"/>
                </a:solidFill>
                <a:latin typeface="Calibri" panose="020F0502020204030204" pitchFamily="34" charset="0"/>
                <a:cs typeface="Calibri" panose="020F0502020204030204" pitchFamily="34" charset="0"/>
              </a:rPr>
              <a:t> </a:t>
            </a:r>
          </a:p>
          <a:p>
            <a:pPr marL="0" indent="0">
              <a:buNone/>
            </a:pPr>
            <a:r>
              <a:rPr lang="en-US" sz="3200" b="1" dirty="0">
                <a:solidFill>
                  <a:srgbClr val="7D2296"/>
                </a:solidFill>
                <a:latin typeface="Calibri" panose="020F0502020204030204" pitchFamily="34" charset="0"/>
                <a:cs typeface="Calibri" panose="020F0502020204030204" pitchFamily="34" charset="0"/>
              </a:rPr>
              <a:t>Gross</a:t>
            </a:r>
          </a:p>
          <a:p>
            <a:r>
              <a:rPr lang="en-US" sz="3200" b="1" dirty="0">
                <a:solidFill>
                  <a:srgbClr val="0070C0"/>
                </a:solidFill>
                <a:latin typeface="Calibri" panose="020F0502020204030204" pitchFamily="34" charset="0"/>
                <a:cs typeface="Calibri" panose="020F0502020204030204" pitchFamily="34" charset="0"/>
              </a:rPr>
              <a:t>Size </a:t>
            </a:r>
            <a:r>
              <a:rPr lang="en-US" sz="3200" b="1" dirty="0">
                <a:solidFill>
                  <a:srgbClr val="002060"/>
                </a:solidFill>
                <a:latin typeface="Calibri" panose="020F0502020204030204" pitchFamily="34" charset="0"/>
                <a:cs typeface="Calibri" panose="020F0502020204030204" pitchFamily="34" charset="0"/>
              </a:rPr>
              <a:t>– from few mm to several </a:t>
            </a:r>
            <a:r>
              <a:rPr lang="en-US" sz="3200" b="1" dirty="0" err="1">
                <a:solidFill>
                  <a:srgbClr val="002060"/>
                </a:solidFill>
                <a:latin typeface="Calibri" panose="020F0502020204030204" pitchFamily="34" charset="0"/>
                <a:cs typeface="Calibri" panose="020F0502020204030204" pitchFamily="34" charset="0"/>
              </a:rPr>
              <a:t>centimetres</a:t>
            </a:r>
            <a:endParaRPr lang="en-US" sz="3200" b="1" dirty="0">
              <a:solidFill>
                <a:srgbClr val="002060"/>
              </a:solidFill>
              <a:latin typeface="Calibri" panose="020F0502020204030204" pitchFamily="34" charset="0"/>
              <a:cs typeface="Calibri" panose="020F0502020204030204" pitchFamily="34" charset="0"/>
            </a:endParaRPr>
          </a:p>
          <a:p>
            <a:r>
              <a:rPr lang="en-US" sz="3200" b="1" dirty="0">
                <a:solidFill>
                  <a:srgbClr val="0070C0"/>
                </a:solidFill>
                <a:latin typeface="Calibri" panose="020F0502020204030204" pitchFamily="34" charset="0"/>
                <a:cs typeface="Calibri" panose="020F0502020204030204" pitchFamily="34" charset="0"/>
              </a:rPr>
              <a:t>Appearance</a:t>
            </a:r>
            <a:r>
              <a:rPr lang="en-US" sz="3200" b="1" dirty="0">
                <a:solidFill>
                  <a:srgbClr val="002060"/>
                </a:solidFill>
                <a:latin typeface="Calibri" panose="020F0502020204030204" pitchFamily="34" charset="0"/>
                <a:cs typeface="Calibri" panose="020F0502020204030204" pitchFamily="34" charset="0"/>
              </a:rPr>
              <a:t> – Flat, filiform, </a:t>
            </a:r>
            <a:r>
              <a:rPr lang="en-US" sz="3200" b="1" dirty="0" err="1">
                <a:solidFill>
                  <a:srgbClr val="002060"/>
                </a:solidFill>
                <a:latin typeface="Calibri" panose="020F0502020204030204" pitchFamily="34" charset="0"/>
                <a:cs typeface="Calibri" panose="020F0502020204030204" pitchFamily="34" charset="0"/>
              </a:rPr>
              <a:t>fungating</a:t>
            </a:r>
            <a:r>
              <a:rPr lang="en-US" sz="3200" b="1" dirty="0">
                <a:solidFill>
                  <a:srgbClr val="002060"/>
                </a:solidFill>
                <a:latin typeface="Calibri" panose="020F0502020204030204" pitchFamily="34" charset="0"/>
                <a:cs typeface="Calibri" panose="020F0502020204030204" pitchFamily="34" charset="0"/>
              </a:rPr>
              <a:t> or polypoidal</a:t>
            </a:r>
          </a:p>
          <a:p>
            <a:r>
              <a:rPr lang="en-US" sz="3200" b="1" dirty="0">
                <a:solidFill>
                  <a:srgbClr val="002060"/>
                </a:solidFill>
                <a:latin typeface="Calibri" panose="020F0502020204030204" pitchFamily="34" charset="0"/>
                <a:cs typeface="Calibri" panose="020F0502020204030204" pitchFamily="34" charset="0"/>
              </a:rPr>
              <a:t>Grey-tawny to greenish, irregular, single or multiple and typically friable present along the closure of cusps</a:t>
            </a:r>
          </a:p>
          <a:p>
            <a:r>
              <a:rPr lang="en-US" sz="3200" b="1" dirty="0" err="1">
                <a:solidFill>
                  <a:srgbClr val="0070C0"/>
                </a:solidFill>
                <a:latin typeface="Calibri" panose="020F0502020204030204" pitchFamily="34" charset="0"/>
                <a:cs typeface="Calibri" panose="020F0502020204030204" pitchFamily="34" charset="0"/>
              </a:rPr>
              <a:t>Vegetations</a:t>
            </a:r>
            <a:r>
              <a:rPr lang="en-US" sz="3200" b="1" dirty="0">
                <a:solidFill>
                  <a:srgbClr val="0070C0"/>
                </a:solidFill>
                <a:latin typeface="Calibri" panose="020F0502020204030204" pitchFamily="34" charset="0"/>
                <a:cs typeface="Calibri" panose="020F0502020204030204" pitchFamily="34" charset="0"/>
              </a:rPr>
              <a:t> in ABE</a:t>
            </a:r>
            <a:r>
              <a:rPr lang="en-US" sz="3200" b="1" dirty="0">
                <a:solidFill>
                  <a:srgbClr val="002060"/>
                </a:solidFill>
                <a:latin typeface="Calibri" panose="020F0502020204030204" pitchFamily="34" charset="0"/>
                <a:cs typeface="Calibri" panose="020F0502020204030204" pitchFamily="34" charset="0"/>
              </a:rPr>
              <a:t> are </a:t>
            </a:r>
            <a:r>
              <a:rPr lang="en-US" sz="3200" b="1" dirty="0">
                <a:solidFill>
                  <a:srgbClr val="0070C0"/>
                </a:solidFill>
                <a:latin typeface="Calibri" panose="020F0502020204030204" pitchFamily="34" charset="0"/>
                <a:cs typeface="Calibri" panose="020F0502020204030204" pitchFamily="34" charset="0"/>
              </a:rPr>
              <a:t>bulkier and globular </a:t>
            </a:r>
            <a:r>
              <a:rPr lang="en-US" sz="3200" b="1" dirty="0">
                <a:solidFill>
                  <a:srgbClr val="002060"/>
                </a:solidFill>
                <a:latin typeface="Calibri" panose="020F0502020204030204" pitchFamily="34" charset="0"/>
                <a:cs typeface="Calibri" panose="020F0502020204030204" pitchFamily="34" charset="0"/>
              </a:rPr>
              <a:t>than those of SABE.</a:t>
            </a:r>
          </a:p>
          <a:p>
            <a:r>
              <a:rPr lang="en-US" sz="3200" b="1" dirty="0" err="1">
                <a:solidFill>
                  <a:srgbClr val="002060"/>
                </a:solidFill>
                <a:latin typeface="Calibri" panose="020F0502020204030204" pitchFamily="34" charset="0"/>
                <a:cs typeface="Calibri" panose="020F0502020204030204" pitchFamily="34" charset="0"/>
              </a:rPr>
              <a:t>Vegetations</a:t>
            </a:r>
            <a:r>
              <a:rPr lang="en-US" sz="3200" b="1" dirty="0">
                <a:solidFill>
                  <a:srgbClr val="002060"/>
                </a:solidFill>
                <a:latin typeface="Calibri" panose="020F0502020204030204" pitchFamily="34" charset="0"/>
                <a:cs typeface="Calibri" panose="020F0502020204030204" pitchFamily="34" charset="0"/>
              </a:rPr>
              <a:t> in ABE may cause </a:t>
            </a:r>
            <a:r>
              <a:rPr lang="en-US" sz="3200" b="1" dirty="0">
                <a:solidFill>
                  <a:srgbClr val="0070C0"/>
                </a:solidFill>
                <a:latin typeface="Calibri" panose="020F0502020204030204" pitchFamily="34" charset="0"/>
                <a:cs typeface="Calibri" panose="020F0502020204030204" pitchFamily="34" charset="0"/>
              </a:rPr>
              <a:t>ulceration or perforation </a:t>
            </a:r>
            <a:r>
              <a:rPr lang="en-US" sz="3200" b="1" dirty="0">
                <a:solidFill>
                  <a:srgbClr val="002060"/>
                </a:solidFill>
                <a:latin typeface="Calibri" panose="020F0502020204030204" pitchFamily="34" charset="0"/>
                <a:cs typeface="Calibri" panose="020F0502020204030204" pitchFamily="34" charset="0"/>
              </a:rPr>
              <a:t>of the underlying valve leaflet or may produce </a:t>
            </a:r>
            <a:r>
              <a:rPr lang="en-US" sz="3200" b="1" dirty="0">
                <a:solidFill>
                  <a:srgbClr val="0070C0"/>
                </a:solidFill>
                <a:latin typeface="Calibri" panose="020F0502020204030204" pitchFamily="34" charset="0"/>
                <a:cs typeface="Calibri" panose="020F0502020204030204" pitchFamily="34" charset="0"/>
              </a:rPr>
              <a:t>myocardial abscess</a:t>
            </a:r>
          </a:p>
          <a:p>
            <a:endParaRPr lang="en-US" dirty="0"/>
          </a:p>
        </p:txBody>
      </p:sp>
    </p:spTree>
    <p:extLst>
      <p:ext uri="{BB962C8B-B14F-4D97-AF65-F5344CB8AC3E}">
        <p14:creationId xmlns:p14="http://schemas.microsoft.com/office/powerpoint/2010/main" val="2915291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636" y="125347"/>
            <a:ext cx="10058400" cy="1280890"/>
          </a:xfrm>
        </p:spPr>
        <p:txBody>
          <a:bodyPr/>
          <a:lstStyle/>
          <a:p>
            <a:r>
              <a:rPr lang="en-US" b="1" dirty="0">
                <a:solidFill>
                  <a:schemeClr val="accent1">
                    <a:lumMod val="50000"/>
                  </a:schemeClr>
                </a:solidFill>
              </a:rPr>
              <a:t>VEGETATIONS IN INFECTIVE ENDOCARDITIS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497" t="8282" r="3330" b="3242"/>
          <a:stretch/>
        </p:blipFill>
        <p:spPr>
          <a:xfrm>
            <a:off x="64919" y="1291936"/>
            <a:ext cx="5659972" cy="5011881"/>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230" b="10015"/>
          <a:stretch/>
        </p:blipFill>
        <p:spPr>
          <a:xfrm>
            <a:off x="5876231" y="1278080"/>
            <a:ext cx="6273145" cy="5025737"/>
          </a:xfrm>
          <a:prstGeom prst="rect">
            <a:avLst/>
          </a:prstGeom>
        </p:spPr>
      </p:pic>
    </p:spTree>
    <p:extLst>
      <p:ext uri="{BB962C8B-B14F-4D97-AF65-F5344CB8AC3E}">
        <p14:creationId xmlns:p14="http://schemas.microsoft.com/office/powerpoint/2010/main" val="3540583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637" y="304800"/>
            <a:ext cx="9684326" cy="1101437"/>
          </a:xfrm>
        </p:spPr>
        <p:txBody>
          <a:bodyPr/>
          <a:lstStyle/>
          <a:p>
            <a:r>
              <a:rPr lang="en-US" b="1" dirty="0">
                <a:solidFill>
                  <a:schemeClr val="accent1">
                    <a:lumMod val="50000"/>
                  </a:schemeClr>
                </a:solidFill>
              </a:rPr>
              <a:t>VEGETATIONS IN INFECTIVE ENDOCARDITIS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742" y="1406235"/>
            <a:ext cx="5695143" cy="4856019"/>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9700"/>
          <a:stretch/>
        </p:blipFill>
        <p:spPr>
          <a:xfrm>
            <a:off x="5909885" y="1406235"/>
            <a:ext cx="6162569" cy="4856019"/>
          </a:xfrm>
          <a:prstGeom prst="rect">
            <a:avLst/>
          </a:prstGeom>
        </p:spPr>
      </p:pic>
    </p:spTree>
    <p:extLst>
      <p:ext uri="{BB962C8B-B14F-4D97-AF65-F5344CB8AC3E}">
        <p14:creationId xmlns:p14="http://schemas.microsoft.com/office/powerpoint/2010/main" val="1835012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lumMod val="75000"/>
                  </a:schemeClr>
                </a:solidFill>
              </a:rPr>
              <a:t>INFECTIVE ENDOCARDITIS</a:t>
            </a:r>
            <a:endParaRPr lang="en-US" dirty="0"/>
          </a:p>
        </p:txBody>
      </p:sp>
      <p:sp>
        <p:nvSpPr>
          <p:cNvPr id="3" name="Content Placeholder 2"/>
          <p:cNvSpPr>
            <a:spLocks noGrp="1"/>
          </p:cNvSpPr>
          <p:nvPr>
            <p:ph idx="1"/>
          </p:nvPr>
        </p:nvSpPr>
        <p:spPr>
          <a:xfrm>
            <a:off x="554182" y="1246909"/>
            <a:ext cx="11637817" cy="5611091"/>
          </a:xfrm>
          <a:solidFill>
            <a:srgbClr val="F4F7ED"/>
          </a:solidFill>
        </p:spPr>
        <p:txBody>
          <a:bodyPr/>
          <a:lstStyle/>
          <a:p>
            <a:pPr marL="0" indent="0">
              <a:buNone/>
            </a:pPr>
            <a:r>
              <a:rPr lang="en-US" sz="3200" b="1" dirty="0" err="1">
                <a:solidFill>
                  <a:srgbClr val="D60093"/>
                </a:solidFill>
                <a:latin typeface="Calibri" panose="020F0502020204030204" pitchFamily="34" charset="0"/>
                <a:cs typeface="Calibri" panose="020F0502020204030204" pitchFamily="34" charset="0"/>
              </a:rPr>
              <a:t>Vegetations</a:t>
            </a:r>
            <a:r>
              <a:rPr lang="en-US" sz="3200" b="1" dirty="0">
                <a:solidFill>
                  <a:srgbClr val="D60093"/>
                </a:solidFill>
                <a:latin typeface="Calibri" panose="020F0502020204030204" pitchFamily="34" charset="0"/>
                <a:cs typeface="Calibri" panose="020F0502020204030204" pitchFamily="34" charset="0"/>
              </a:rPr>
              <a:t> </a:t>
            </a:r>
          </a:p>
          <a:p>
            <a:pPr marL="0" indent="0">
              <a:buNone/>
            </a:pPr>
            <a:r>
              <a:rPr lang="en-US" sz="3200" b="1" dirty="0">
                <a:solidFill>
                  <a:srgbClr val="7D2296"/>
                </a:solidFill>
                <a:latin typeface="Calibri" panose="020F0502020204030204" pitchFamily="34" charset="0"/>
                <a:cs typeface="Calibri" panose="020F0502020204030204" pitchFamily="34" charset="0"/>
              </a:rPr>
              <a:t>Microscopy</a:t>
            </a:r>
          </a:p>
          <a:p>
            <a:r>
              <a:rPr lang="en-US" sz="3200" b="1" dirty="0" err="1">
                <a:solidFill>
                  <a:srgbClr val="002060"/>
                </a:solidFill>
                <a:latin typeface="Calibri" panose="020F0502020204030204" pitchFamily="34" charset="0"/>
                <a:cs typeface="Calibri" panose="020F0502020204030204" pitchFamily="34" charset="0"/>
              </a:rPr>
              <a:t>Vegetations</a:t>
            </a:r>
            <a:r>
              <a:rPr lang="en-US" sz="3200" b="1" dirty="0">
                <a:solidFill>
                  <a:srgbClr val="002060"/>
                </a:solidFill>
                <a:latin typeface="Calibri" panose="020F0502020204030204" pitchFamily="34" charset="0"/>
                <a:cs typeface="Calibri" panose="020F0502020204030204" pitchFamily="34" charset="0"/>
              </a:rPr>
              <a:t> consists of 3 zones</a:t>
            </a:r>
          </a:p>
          <a:p>
            <a:r>
              <a:rPr lang="en-US" sz="3200" b="1" dirty="0">
                <a:solidFill>
                  <a:srgbClr val="0070C0"/>
                </a:solidFill>
                <a:latin typeface="Calibri" panose="020F0502020204030204" pitchFamily="34" charset="0"/>
                <a:cs typeface="Calibri" panose="020F0502020204030204" pitchFamily="34" charset="0"/>
              </a:rPr>
              <a:t>Outer layer or cap</a:t>
            </a:r>
            <a:r>
              <a:rPr lang="en-US" sz="3200" b="1" dirty="0">
                <a:solidFill>
                  <a:srgbClr val="002060"/>
                </a:solidFill>
                <a:latin typeface="Calibri" panose="020F0502020204030204" pitchFamily="34" charset="0"/>
                <a:cs typeface="Calibri" panose="020F0502020204030204" pitchFamily="34" charset="0"/>
              </a:rPr>
              <a:t> – consists of eosinophilic material composed of fibrin and platelets</a:t>
            </a:r>
          </a:p>
          <a:p>
            <a:r>
              <a:rPr lang="en-US" sz="3200" b="1" dirty="0">
                <a:solidFill>
                  <a:srgbClr val="002060"/>
                </a:solidFill>
                <a:latin typeface="Calibri" panose="020F0502020204030204" pitchFamily="34" charset="0"/>
                <a:cs typeface="Calibri" panose="020F0502020204030204" pitchFamily="34" charset="0"/>
              </a:rPr>
              <a:t>Underneath this layer is </a:t>
            </a:r>
            <a:r>
              <a:rPr lang="en-US" sz="3200" b="1" dirty="0">
                <a:solidFill>
                  <a:srgbClr val="0070C0"/>
                </a:solidFill>
                <a:latin typeface="Calibri" panose="020F0502020204030204" pitchFamily="34" charset="0"/>
                <a:cs typeface="Calibri" panose="020F0502020204030204" pitchFamily="34" charset="0"/>
              </a:rPr>
              <a:t>basophilic zone </a:t>
            </a:r>
            <a:r>
              <a:rPr lang="en-US" sz="3200" b="1" dirty="0">
                <a:solidFill>
                  <a:srgbClr val="002060"/>
                </a:solidFill>
                <a:latin typeface="Calibri" panose="020F0502020204030204" pitchFamily="34" charset="0"/>
                <a:cs typeface="Calibri" panose="020F0502020204030204" pitchFamily="34" charset="0"/>
              </a:rPr>
              <a:t>containing colonies of bacteria</a:t>
            </a:r>
          </a:p>
          <a:p>
            <a:r>
              <a:rPr lang="en-US" sz="3200" b="1" dirty="0">
                <a:solidFill>
                  <a:srgbClr val="0070C0"/>
                </a:solidFill>
                <a:latin typeface="Calibri" panose="020F0502020204030204" pitchFamily="34" charset="0"/>
                <a:cs typeface="Calibri" panose="020F0502020204030204" pitchFamily="34" charset="0"/>
              </a:rPr>
              <a:t>Deeper zone</a:t>
            </a:r>
            <a:r>
              <a:rPr lang="en-US" sz="3200" b="1" dirty="0">
                <a:solidFill>
                  <a:srgbClr val="002060"/>
                </a:solidFill>
                <a:latin typeface="Calibri" panose="020F0502020204030204" pitchFamily="34" charset="0"/>
                <a:cs typeface="Calibri" panose="020F0502020204030204" pitchFamily="34" charset="0"/>
              </a:rPr>
              <a:t> – consists of non-specific inflammatory reaction. In SABE there may be granulation tissue (evidence of repair)</a:t>
            </a:r>
            <a:endParaRPr lang="en-US" dirty="0"/>
          </a:p>
        </p:txBody>
      </p:sp>
    </p:spTree>
    <p:extLst>
      <p:ext uri="{BB962C8B-B14F-4D97-AF65-F5344CB8AC3E}">
        <p14:creationId xmlns:p14="http://schemas.microsoft.com/office/powerpoint/2010/main" val="2823224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597" y="368973"/>
            <a:ext cx="9599076" cy="1280890"/>
          </a:xfrm>
        </p:spPr>
        <p:txBody>
          <a:bodyPr/>
          <a:lstStyle/>
          <a:p>
            <a:r>
              <a:rPr lang="en-US" b="1" dirty="0">
                <a:solidFill>
                  <a:schemeClr val="accent1">
                    <a:lumMod val="50000"/>
                  </a:schemeClr>
                </a:solidFill>
              </a:rPr>
              <a:t>VEGETATIONS IN INFECTIVE ENDOCARDITIS</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92" r="49346"/>
          <a:stretch/>
        </p:blipFill>
        <p:spPr>
          <a:xfrm>
            <a:off x="6248400" y="1508365"/>
            <a:ext cx="5943600" cy="4933994"/>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3978"/>
          <a:stretch/>
        </p:blipFill>
        <p:spPr>
          <a:xfrm rot="10800000">
            <a:off x="157478" y="1525167"/>
            <a:ext cx="6090922" cy="4917191"/>
          </a:xfrm>
          <a:prstGeom prst="rect">
            <a:avLst/>
          </a:prstGeom>
        </p:spPr>
      </p:pic>
    </p:spTree>
    <p:extLst>
      <p:ext uri="{BB962C8B-B14F-4D97-AF65-F5344CB8AC3E}">
        <p14:creationId xmlns:p14="http://schemas.microsoft.com/office/powerpoint/2010/main" val="1774726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86035"/>
          </a:xfrm>
        </p:spPr>
        <p:txBody>
          <a:bodyPr/>
          <a:lstStyle/>
          <a:p>
            <a:pPr algn="ctr"/>
            <a:r>
              <a:rPr lang="en-US" b="1" dirty="0">
                <a:solidFill>
                  <a:schemeClr val="accent1">
                    <a:lumMod val="75000"/>
                  </a:schemeClr>
                </a:solidFill>
              </a:rPr>
              <a:t>INFECTIVE ENDOCARDITIS</a:t>
            </a:r>
            <a:endParaRPr lang="en-US" dirty="0"/>
          </a:p>
        </p:txBody>
      </p:sp>
      <p:sp>
        <p:nvSpPr>
          <p:cNvPr id="3" name="Content Placeholder 2"/>
          <p:cNvSpPr>
            <a:spLocks noGrp="1"/>
          </p:cNvSpPr>
          <p:nvPr>
            <p:ph idx="1"/>
          </p:nvPr>
        </p:nvSpPr>
        <p:spPr>
          <a:xfrm>
            <a:off x="1911927" y="1634836"/>
            <a:ext cx="10016837" cy="4890655"/>
          </a:xfrm>
        </p:spPr>
        <p:txBody>
          <a:bodyPr>
            <a:noAutofit/>
          </a:bodyPr>
          <a:lstStyle/>
          <a:p>
            <a:pPr marL="0" indent="0">
              <a:buNone/>
            </a:pPr>
            <a:r>
              <a:rPr lang="en-US" sz="3200" b="1" dirty="0" err="1">
                <a:solidFill>
                  <a:srgbClr val="D60093"/>
                </a:solidFill>
                <a:latin typeface="Calibri" panose="020F0502020204030204" pitchFamily="34" charset="0"/>
                <a:cs typeface="Calibri" panose="020F0502020204030204" pitchFamily="34" charset="0"/>
              </a:rPr>
              <a:t>Vegetations</a:t>
            </a:r>
            <a:r>
              <a:rPr lang="en-US" sz="3200" b="1" dirty="0">
                <a:solidFill>
                  <a:srgbClr val="D60093"/>
                </a:solidFill>
                <a:latin typeface="Calibri" panose="020F0502020204030204" pitchFamily="34" charset="0"/>
                <a:cs typeface="Calibri" panose="020F0502020204030204" pitchFamily="34" charset="0"/>
              </a:rPr>
              <a:t> </a:t>
            </a:r>
          </a:p>
          <a:p>
            <a:pPr marL="0" indent="0">
              <a:buNone/>
            </a:pPr>
            <a:r>
              <a:rPr lang="en-US" sz="3200" b="1" dirty="0">
                <a:solidFill>
                  <a:srgbClr val="7D2296"/>
                </a:solidFill>
                <a:latin typeface="Calibri" panose="020F0502020204030204" pitchFamily="34" charset="0"/>
                <a:cs typeface="Calibri" panose="020F0502020204030204" pitchFamily="34" charset="0"/>
              </a:rPr>
              <a:t>Microscopy</a:t>
            </a:r>
          </a:p>
          <a:p>
            <a:r>
              <a:rPr lang="en-US" sz="3200" b="1" dirty="0">
                <a:solidFill>
                  <a:srgbClr val="11572D"/>
                </a:solidFill>
                <a:latin typeface="Calibri" panose="020F0502020204030204" pitchFamily="34" charset="0"/>
                <a:cs typeface="Calibri" panose="020F0502020204030204" pitchFamily="34" charset="0"/>
              </a:rPr>
              <a:t>In Acute BE </a:t>
            </a:r>
            <a:r>
              <a:rPr lang="en-US" sz="3200" b="1" dirty="0">
                <a:solidFill>
                  <a:srgbClr val="002060"/>
                </a:solidFill>
                <a:latin typeface="Calibri" panose="020F0502020204030204" pitchFamily="34" charset="0"/>
                <a:cs typeface="Calibri" panose="020F0502020204030204" pitchFamily="34" charset="0"/>
              </a:rPr>
              <a:t>– inflammatory infiltrate consists mainly of </a:t>
            </a:r>
            <a:r>
              <a:rPr lang="en-US" sz="3200" b="1" dirty="0">
                <a:solidFill>
                  <a:srgbClr val="0070C0"/>
                </a:solidFill>
                <a:latin typeface="Calibri" panose="020F0502020204030204" pitchFamily="34" charset="0"/>
                <a:cs typeface="Calibri" panose="020F0502020204030204" pitchFamily="34" charset="0"/>
              </a:rPr>
              <a:t>neutrophils</a:t>
            </a:r>
            <a:r>
              <a:rPr lang="en-US" sz="3200" b="1" dirty="0">
                <a:solidFill>
                  <a:srgbClr val="002060"/>
                </a:solidFill>
                <a:latin typeface="Calibri" panose="020F0502020204030204" pitchFamily="34" charset="0"/>
                <a:cs typeface="Calibri" panose="020F0502020204030204" pitchFamily="34" charset="0"/>
              </a:rPr>
              <a:t> and is accompanied by tissue necrosis and abscess in the valve ring</a:t>
            </a:r>
          </a:p>
          <a:p>
            <a:r>
              <a:rPr lang="en-US" sz="3200" b="1" dirty="0">
                <a:solidFill>
                  <a:srgbClr val="11572D"/>
                </a:solidFill>
                <a:latin typeface="Calibri" panose="020F0502020204030204" pitchFamily="34" charset="0"/>
                <a:cs typeface="Calibri" panose="020F0502020204030204" pitchFamily="34" charset="0"/>
              </a:rPr>
              <a:t>In Subacute BE </a:t>
            </a:r>
            <a:r>
              <a:rPr lang="en-US" sz="3200" b="1" dirty="0">
                <a:solidFill>
                  <a:srgbClr val="002060"/>
                </a:solidFill>
                <a:latin typeface="Calibri" panose="020F0502020204030204" pitchFamily="34" charset="0"/>
                <a:cs typeface="Calibri" panose="020F0502020204030204" pitchFamily="34" charset="0"/>
              </a:rPr>
              <a:t>– healing by </a:t>
            </a:r>
            <a:r>
              <a:rPr lang="en-US" sz="3200" b="1" dirty="0">
                <a:solidFill>
                  <a:srgbClr val="0070C0"/>
                </a:solidFill>
                <a:latin typeface="Calibri" panose="020F0502020204030204" pitchFamily="34" charset="0"/>
                <a:cs typeface="Calibri" panose="020F0502020204030204" pitchFamily="34" charset="0"/>
              </a:rPr>
              <a:t>granulation tissue </a:t>
            </a:r>
            <a:r>
              <a:rPr lang="en-US" sz="3200" b="1" dirty="0">
                <a:solidFill>
                  <a:srgbClr val="002060"/>
                </a:solidFill>
                <a:latin typeface="Calibri" panose="020F0502020204030204" pitchFamily="34" charset="0"/>
                <a:cs typeface="Calibri" panose="020F0502020204030204" pitchFamily="34" charset="0"/>
              </a:rPr>
              <a:t>with mononuclear  infiltrate and proliferating fibroblast are present           </a:t>
            </a:r>
          </a:p>
        </p:txBody>
      </p:sp>
    </p:spTree>
    <p:extLst>
      <p:ext uri="{BB962C8B-B14F-4D97-AF65-F5344CB8AC3E}">
        <p14:creationId xmlns:p14="http://schemas.microsoft.com/office/powerpoint/2010/main" val="1397539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lumMod val="75000"/>
                  </a:schemeClr>
                </a:solidFill>
              </a:rPr>
              <a:t>INFECTIVE ENDOCARDITIS</a:t>
            </a:r>
            <a:endParaRPr lang="en-US" dirty="0"/>
          </a:p>
        </p:txBody>
      </p:sp>
      <p:sp>
        <p:nvSpPr>
          <p:cNvPr id="3" name="Content Placeholder 2"/>
          <p:cNvSpPr>
            <a:spLocks noGrp="1"/>
          </p:cNvSpPr>
          <p:nvPr>
            <p:ph idx="1"/>
          </p:nvPr>
        </p:nvSpPr>
        <p:spPr>
          <a:xfrm>
            <a:off x="2202873" y="1440873"/>
            <a:ext cx="9878291" cy="5417127"/>
          </a:xfrm>
        </p:spPr>
        <p:txBody>
          <a:bodyPr>
            <a:normAutofit/>
          </a:bodyPr>
          <a:lstStyle/>
          <a:p>
            <a:pPr marL="0" indent="0">
              <a:buNone/>
            </a:pPr>
            <a:r>
              <a:rPr lang="en-US" sz="3200" b="1" dirty="0">
                <a:solidFill>
                  <a:srgbClr val="D60093"/>
                </a:solidFill>
                <a:latin typeface="Calibri" panose="020F0502020204030204" pitchFamily="34" charset="0"/>
                <a:cs typeface="Calibri" panose="020F0502020204030204" pitchFamily="34" charset="0"/>
              </a:rPr>
              <a:t>Clinical features</a:t>
            </a:r>
          </a:p>
          <a:p>
            <a:pPr marL="0" indent="0">
              <a:buNone/>
            </a:pPr>
            <a:r>
              <a:rPr lang="en-US" sz="3200" b="1" dirty="0">
                <a:solidFill>
                  <a:srgbClr val="7D2296"/>
                </a:solidFill>
                <a:latin typeface="Calibri" panose="020F0502020204030204" pitchFamily="34" charset="0"/>
                <a:cs typeface="Calibri" panose="020F0502020204030204" pitchFamily="34" charset="0"/>
              </a:rPr>
              <a:t>Acute Infective endocarditis</a:t>
            </a:r>
          </a:p>
          <a:p>
            <a:r>
              <a:rPr lang="en-US" sz="3200" b="1" dirty="0">
                <a:solidFill>
                  <a:srgbClr val="002060"/>
                </a:solidFill>
                <a:latin typeface="Calibri" panose="020F0502020204030204" pitchFamily="34" charset="0"/>
                <a:cs typeface="Calibri" panose="020F0502020204030204" pitchFamily="34" charset="0"/>
              </a:rPr>
              <a:t>Rapidly developing fever, chills, weakness and lassitude</a:t>
            </a:r>
          </a:p>
          <a:p>
            <a:r>
              <a:rPr lang="en-US" sz="3200" b="1" dirty="0">
                <a:solidFill>
                  <a:srgbClr val="002060"/>
                </a:solidFill>
                <a:latin typeface="Calibri" panose="020F0502020204030204" pitchFamily="34" charset="0"/>
                <a:cs typeface="Calibri" panose="020F0502020204030204" pitchFamily="34" charset="0"/>
              </a:rPr>
              <a:t>In older patients fever may be slight or absent and have non-specific symptoms like fatigue, loss of weight and flu-like syndrome</a:t>
            </a:r>
          </a:p>
          <a:p>
            <a:r>
              <a:rPr lang="en-US" sz="3200" b="1" dirty="0">
                <a:solidFill>
                  <a:srgbClr val="002060"/>
                </a:solidFill>
                <a:latin typeface="Calibri" panose="020F0502020204030204" pitchFamily="34" charset="0"/>
                <a:cs typeface="Calibri" panose="020F0502020204030204" pitchFamily="34" charset="0"/>
              </a:rPr>
              <a:t>Murmurs may be present in 90% of patients with left-sided IE due to </a:t>
            </a:r>
            <a:r>
              <a:rPr lang="en-US" sz="3200" b="1" dirty="0" err="1">
                <a:solidFill>
                  <a:srgbClr val="002060"/>
                </a:solidFill>
                <a:latin typeface="Calibri" panose="020F0502020204030204" pitchFamily="34" charset="0"/>
                <a:cs typeface="Calibri" panose="020F0502020204030204" pitchFamily="34" charset="0"/>
              </a:rPr>
              <a:t>valvular</a:t>
            </a:r>
            <a:r>
              <a:rPr lang="en-US" sz="3200" b="1" dirty="0">
                <a:solidFill>
                  <a:srgbClr val="002060"/>
                </a:solidFill>
                <a:latin typeface="Calibri" panose="020F0502020204030204" pitchFamily="34" charset="0"/>
                <a:cs typeface="Calibri" panose="020F0502020204030204" pitchFamily="34" charset="0"/>
              </a:rPr>
              <a:t> defect</a:t>
            </a:r>
          </a:p>
        </p:txBody>
      </p:sp>
    </p:spTree>
    <p:extLst>
      <p:ext uri="{BB962C8B-B14F-4D97-AF65-F5344CB8AC3E}">
        <p14:creationId xmlns:p14="http://schemas.microsoft.com/office/powerpoint/2010/main" val="4284214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lumMod val="75000"/>
                  </a:schemeClr>
                </a:solidFill>
              </a:rPr>
              <a:t>INFECTIVE ENDOCARDITIS</a:t>
            </a:r>
            <a:endParaRPr lang="en-US" dirty="0"/>
          </a:p>
        </p:txBody>
      </p:sp>
      <p:sp>
        <p:nvSpPr>
          <p:cNvPr id="3" name="Content Placeholder 2"/>
          <p:cNvSpPr>
            <a:spLocks noGrp="1"/>
          </p:cNvSpPr>
          <p:nvPr>
            <p:ph idx="1"/>
          </p:nvPr>
        </p:nvSpPr>
        <p:spPr>
          <a:xfrm>
            <a:off x="2341417" y="1648691"/>
            <a:ext cx="9518073" cy="4807527"/>
          </a:xfrm>
        </p:spPr>
        <p:txBody>
          <a:bodyPr>
            <a:normAutofit/>
          </a:bodyPr>
          <a:lstStyle/>
          <a:p>
            <a:pPr marL="0" indent="0">
              <a:buNone/>
            </a:pPr>
            <a:r>
              <a:rPr lang="en-US" sz="3200" b="1" dirty="0">
                <a:solidFill>
                  <a:srgbClr val="D60093"/>
                </a:solidFill>
                <a:latin typeface="Calibri" panose="020F0502020204030204" pitchFamily="34" charset="0"/>
                <a:cs typeface="Calibri" panose="020F0502020204030204" pitchFamily="34" charset="0"/>
              </a:rPr>
              <a:t>Diagnostic criteria of infective endocarditis (Modified Dukes – criteria)</a:t>
            </a:r>
          </a:p>
          <a:p>
            <a:r>
              <a:rPr lang="en-US" sz="3200" b="1" dirty="0">
                <a:solidFill>
                  <a:srgbClr val="002060"/>
                </a:solidFill>
                <a:latin typeface="Calibri" panose="020F0502020204030204" pitchFamily="34" charset="0"/>
                <a:cs typeface="Calibri" panose="020F0502020204030204" pitchFamily="34" charset="0"/>
              </a:rPr>
              <a:t>Pathologic criteria</a:t>
            </a:r>
          </a:p>
          <a:p>
            <a:r>
              <a:rPr lang="en-US" sz="3200" b="1" dirty="0">
                <a:solidFill>
                  <a:srgbClr val="002060"/>
                </a:solidFill>
                <a:latin typeface="Calibri" panose="020F0502020204030204" pitchFamily="34" charset="0"/>
                <a:cs typeface="Calibri" panose="020F0502020204030204" pitchFamily="34" charset="0"/>
              </a:rPr>
              <a:t>Clinical criteria</a:t>
            </a:r>
          </a:p>
          <a:p>
            <a:pPr lvl="1"/>
            <a:r>
              <a:rPr lang="en-US" sz="3200" b="1" dirty="0">
                <a:solidFill>
                  <a:srgbClr val="002060"/>
                </a:solidFill>
                <a:latin typeface="Calibri" panose="020F0502020204030204" pitchFamily="34" charset="0"/>
                <a:cs typeface="Calibri" panose="020F0502020204030204" pitchFamily="34" charset="0"/>
              </a:rPr>
              <a:t>Major criteria</a:t>
            </a:r>
          </a:p>
          <a:p>
            <a:pPr lvl="1"/>
            <a:r>
              <a:rPr lang="en-US" sz="3200" b="1" dirty="0">
                <a:solidFill>
                  <a:srgbClr val="002060"/>
                </a:solidFill>
                <a:latin typeface="Calibri" panose="020F0502020204030204" pitchFamily="34" charset="0"/>
                <a:cs typeface="Calibri" panose="020F0502020204030204" pitchFamily="34" charset="0"/>
              </a:rPr>
              <a:t>Minor criteria</a:t>
            </a:r>
          </a:p>
        </p:txBody>
      </p:sp>
    </p:spTree>
    <p:extLst>
      <p:ext uri="{BB962C8B-B14F-4D97-AF65-F5344CB8AC3E}">
        <p14:creationId xmlns:p14="http://schemas.microsoft.com/office/powerpoint/2010/main" val="821585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lumMod val="75000"/>
                  </a:schemeClr>
                </a:solidFill>
              </a:rPr>
              <a:t>INFECTIVE ENDOCARDITIS</a:t>
            </a:r>
          </a:p>
        </p:txBody>
      </p:sp>
      <p:sp>
        <p:nvSpPr>
          <p:cNvPr id="3" name="Content Placeholder 2"/>
          <p:cNvSpPr>
            <a:spLocks noGrp="1"/>
          </p:cNvSpPr>
          <p:nvPr>
            <p:ph idx="1"/>
          </p:nvPr>
        </p:nvSpPr>
        <p:spPr>
          <a:xfrm>
            <a:off x="2589212" y="1905000"/>
            <a:ext cx="9353406" cy="4006222"/>
          </a:xfrm>
        </p:spPr>
        <p:txBody>
          <a:bodyPr>
            <a:normAutofit/>
          </a:bodyPr>
          <a:lstStyle/>
          <a:p>
            <a:pPr marL="0" indent="0">
              <a:buNone/>
            </a:pPr>
            <a:r>
              <a:rPr lang="en-US" sz="3200" b="1" dirty="0">
                <a:solidFill>
                  <a:srgbClr val="D60093"/>
                </a:solidFill>
              </a:rPr>
              <a:t>Etiology</a:t>
            </a:r>
          </a:p>
          <a:p>
            <a:r>
              <a:rPr lang="en-US" sz="3200" b="1" dirty="0">
                <a:solidFill>
                  <a:srgbClr val="0070C0"/>
                </a:solidFill>
              </a:rPr>
              <a:t>Bacteria, fungi and other microorganisms</a:t>
            </a:r>
          </a:p>
          <a:p>
            <a:r>
              <a:rPr lang="en-US" sz="3200" b="1" dirty="0">
                <a:solidFill>
                  <a:srgbClr val="002060"/>
                </a:solidFill>
              </a:rPr>
              <a:t>Infective endocarditis is classified on clinical grounds into </a:t>
            </a:r>
            <a:r>
              <a:rPr lang="en-US" sz="3200" b="1" dirty="0">
                <a:solidFill>
                  <a:srgbClr val="0070C0"/>
                </a:solidFill>
              </a:rPr>
              <a:t>acute and subacute forms </a:t>
            </a:r>
            <a:r>
              <a:rPr lang="en-US" sz="3200" b="1" dirty="0">
                <a:solidFill>
                  <a:srgbClr val="002060"/>
                </a:solidFill>
              </a:rPr>
              <a:t>indicating the severity of disease which depends upon the virulence of infecting organism</a:t>
            </a:r>
          </a:p>
        </p:txBody>
      </p:sp>
    </p:spTree>
    <p:extLst>
      <p:ext uri="{BB962C8B-B14F-4D97-AF65-F5344CB8AC3E}">
        <p14:creationId xmlns:p14="http://schemas.microsoft.com/office/powerpoint/2010/main" val="1624967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lumMod val="75000"/>
                  </a:schemeClr>
                </a:solidFill>
              </a:rPr>
              <a:t>INFECTIVE ENDOCARDITIS</a:t>
            </a:r>
            <a:endParaRPr lang="en-US" dirty="0"/>
          </a:p>
        </p:txBody>
      </p:sp>
      <p:sp>
        <p:nvSpPr>
          <p:cNvPr id="3" name="Content Placeholder 2"/>
          <p:cNvSpPr>
            <a:spLocks noGrp="1"/>
          </p:cNvSpPr>
          <p:nvPr>
            <p:ph idx="1"/>
          </p:nvPr>
        </p:nvSpPr>
        <p:spPr>
          <a:xfrm>
            <a:off x="2130404" y="1648691"/>
            <a:ext cx="9836727" cy="5209309"/>
          </a:xfrm>
        </p:spPr>
        <p:txBody>
          <a:bodyPr>
            <a:noAutofit/>
          </a:bodyPr>
          <a:lstStyle/>
          <a:p>
            <a:pPr marL="0" indent="0">
              <a:buNone/>
            </a:pPr>
            <a:r>
              <a:rPr lang="en-US" sz="3200" b="1" dirty="0">
                <a:solidFill>
                  <a:srgbClr val="D60093"/>
                </a:solidFill>
                <a:latin typeface="Calibri" panose="020F0502020204030204" pitchFamily="34" charset="0"/>
                <a:cs typeface="Calibri" panose="020F0502020204030204" pitchFamily="34" charset="0"/>
              </a:rPr>
              <a:t>Diagnostic criteria of infective endocarditis (Modified Dukes – criteria)</a:t>
            </a:r>
          </a:p>
          <a:p>
            <a:pPr marL="0" indent="0">
              <a:buNone/>
            </a:pPr>
            <a:r>
              <a:rPr lang="en-US" sz="3200" b="1" dirty="0">
                <a:solidFill>
                  <a:srgbClr val="7030A0"/>
                </a:solidFill>
                <a:latin typeface="Calibri" panose="020F0502020204030204" pitchFamily="34" charset="0"/>
                <a:cs typeface="Calibri" panose="020F0502020204030204" pitchFamily="34" charset="0"/>
              </a:rPr>
              <a:t>Pathologic criteria</a:t>
            </a:r>
          </a:p>
          <a:p>
            <a:r>
              <a:rPr lang="en-US" sz="3200" b="1" dirty="0">
                <a:solidFill>
                  <a:srgbClr val="0070C0"/>
                </a:solidFill>
                <a:latin typeface="Calibri" panose="020F0502020204030204" pitchFamily="34" charset="0"/>
                <a:cs typeface="Calibri" panose="020F0502020204030204" pitchFamily="34" charset="0"/>
              </a:rPr>
              <a:t>Microorganisms demonstrated by culture</a:t>
            </a:r>
            <a:r>
              <a:rPr lang="en-US" sz="3200" b="1" dirty="0">
                <a:solidFill>
                  <a:srgbClr val="002060"/>
                </a:solidFill>
                <a:latin typeface="Calibri" panose="020F0502020204030204" pitchFamily="34" charset="0"/>
                <a:cs typeface="Calibri" panose="020F0502020204030204" pitchFamily="34" charset="0"/>
              </a:rPr>
              <a:t>, in a vegetation, embolism from vegetation or intracardiac abscess</a:t>
            </a:r>
          </a:p>
          <a:p>
            <a:r>
              <a:rPr lang="en-US" sz="3200" b="1" dirty="0">
                <a:solidFill>
                  <a:srgbClr val="0070C0"/>
                </a:solidFill>
                <a:latin typeface="Calibri" panose="020F0502020204030204" pitchFamily="34" charset="0"/>
                <a:cs typeface="Calibri" panose="020F0502020204030204" pitchFamily="34" charset="0"/>
              </a:rPr>
              <a:t>Histologic confirmation </a:t>
            </a:r>
            <a:r>
              <a:rPr lang="en-US" sz="3200" b="1" dirty="0">
                <a:solidFill>
                  <a:srgbClr val="002060"/>
                </a:solidFill>
                <a:latin typeface="Calibri" panose="020F0502020204030204" pitchFamily="34" charset="0"/>
                <a:cs typeface="Calibri" panose="020F0502020204030204" pitchFamily="34" charset="0"/>
              </a:rPr>
              <a:t>of active endocarditis in vegetation or </a:t>
            </a:r>
            <a:r>
              <a:rPr lang="en-US" sz="3200" b="1" dirty="0" err="1">
                <a:solidFill>
                  <a:srgbClr val="002060"/>
                </a:solidFill>
                <a:latin typeface="Calibri" panose="020F0502020204030204" pitchFamily="34" charset="0"/>
                <a:cs typeface="Calibri" panose="020F0502020204030204" pitchFamily="34" charset="0"/>
              </a:rPr>
              <a:t>intracardiac</a:t>
            </a:r>
            <a:r>
              <a:rPr lang="en-US" sz="3200" b="1" dirty="0">
                <a:solidFill>
                  <a:srgbClr val="002060"/>
                </a:solidFill>
                <a:latin typeface="Calibri" panose="020F0502020204030204" pitchFamily="34" charset="0"/>
                <a:cs typeface="Calibri" panose="020F0502020204030204" pitchFamily="34" charset="0"/>
              </a:rPr>
              <a:t> abscess</a:t>
            </a:r>
          </a:p>
          <a:p>
            <a:endParaRPr lang="en-US" sz="2800" dirty="0">
              <a:solidFill>
                <a:srgbClr val="002060"/>
              </a:solidFill>
            </a:endParaRPr>
          </a:p>
        </p:txBody>
      </p:sp>
    </p:spTree>
    <p:extLst>
      <p:ext uri="{BB962C8B-B14F-4D97-AF65-F5344CB8AC3E}">
        <p14:creationId xmlns:p14="http://schemas.microsoft.com/office/powerpoint/2010/main" val="508649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lumMod val="75000"/>
                  </a:schemeClr>
                </a:solidFill>
              </a:rPr>
              <a:t>INFECTIVE ENDOCARDITIS</a:t>
            </a:r>
            <a:endParaRPr lang="en-US" dirty="0"/>
          </a:p>
        </p:txBody>
      </p:sp>
      <p:sp>
        <p:nvSpPr>
          <p:cNvPr id="3" name="Content Placeholder 2"/>
          <p:cNvSpPr>
            <a:spLocks noGrp="1"/>
          </p:cNvSpPr>
          <p:nvPr>
            <p:ph idx="1"/>
          </p:nvPr>
        </p:nvSpPr>
        <p:spPr>
          <a:xfrm>
            <a:off x="2161309" y="1551709"/>
            <a:ext cx="9822873" cy="5306291"/>
          </a:xfrm>
        </p:spPr>
        <p:txBody>
          <a:bodyPr>
            <a:normAutofit/>
          </a:bodyPr>
          <a:lstStyle/>
          <a:p>
            <a:pPr marL="0" indent="0">
              <a:buNone/>
            </a:pPr>
            <a:r>
              <a:rPr lang="en-US" sz="2800" b="1" dirty="0">
                <a:solidFill>
                  <a:srgbClr val="D60093"/>
                </a:solidFill>
                <a:latin typeface="Calibri" panose="020F0502020204030204" pitchFamily="34" charset="0"/>
                <a:cs typeface="Calibri" panose="020F0502020204030204" pitchFamily="34" charset="0"/>
              </a:rPr>
              <a:t>Diagnostic criteria of infective endocarditis (Modified Dukes – criteria)</a:t>
            </a:r>
          </a:p>
          <a:p>
            <a:pPr marL="0" indent="0">
              <a:buNone/>
            </a:pPr>
            <a:r>
              <a:rPr lang="en-US" sz="2800" b="1" dirty="0">
                <a:solidFill>
                  <a:srgbClr val="7030A0"/>
                </a:solidFill>
                <a:latin typeface="Calibri" panose="020F0502020204030204" pitchFamily="34" charset="0"/>
                <a:cs typeface="Calibri" panose="020F0502020204030204" pitchFamily="34" charset="0"/>
              </a:rPr>
              <a:t>Clinical criteria</a:t>
            </a:r>
          </a:p>
          <a:p>
            <a:pPr marL="0" indent="0">
              <a:buNone/>
            </a:pPr>
            <a:r>
              <a:rPr lang="en-US" sz="2800" b="1" dirty="0">
                <a:solidFill>
                  <a:srgbClr val="11572D"/>
                </a:solidFill>
                <a:latin typeface="Calibri" panose="020F0502020204030204" pitchFamily="34" charset="0"/>
                <a:cs typeface="Calibri" panose="020F0502020204030204" pitchFamily="34" charset="0"/>
              </a:rPr>
              <a:t>Major</a:t>
            </a:r>
          </a:p>
          <a:p>
            <a:r>
              <a:rPr lang="en-US" sz="2800" b="1" dirty="0">
                <a:solidFill>
                  <a:srgbClr val="0070C0"/>
                </a:solidFill>
                <a:latin typeface="Calibri" panose="020F0502020204030204" pitchFamily="34" charset="0"/>
                <a:cs typeface="Calibri" panose="020F0502020204030204" pitchFamily="34" charset="0"/>
              </a:rPr>
              <a:t>Blood culture positive</a:t>
            </a:r>
            <a:r>
              <a:rPr lang="en-US" sz="2800" b="1" dirty="0">
                <a:latin typeface="Calibri" panose="020F0502020204030204" pitchFamily="34" charset="0"/>
                <a:cs typeface="Calibri" panose="020F0502020204030204" pitchFamily="34" charset="0"/>
              </a:rPr>
              <a:t> for a characteristic organism or persistently positive for an unusual organism in culture taken 12 hours apart</a:t>
            </a:r>
          </a:p>
          <a:p>
            <a:r>
              <a:rPr lang="en-US" sz="2800" b="1" dirty="0">
                <a:solidFill>
                  <a:srgbClr val="0070C0"/>
                </a:solidFill>
                <a:latin typeface="Calibri" panose="020F0502020204030204" pitchFamily="34" charset="0"/>
                <a:cs typeface="Calibri" panose="020F0502020204030204" pitchFamily="34" charset="0"/>
              </a:rPr>
              <a:t>ECG identification</a:t>
            </a:r>
            <a:r>
              <a:rPr lang="en-US" sz="2800" b="1" dirty="0">
                <a:latin typeface="Calibri" panose="020F0502020204030204" pitchFamily="34" charset="0"/>
                <a:cs typeface="Calibri" panose="020F0502020204030204" pitchFamily="34" charset="0"/>
              </a:rPr>
              <a:t> of valve related or implant – related mass or abscess, or partial separation of artificial valve</a:t>
            </a:r>
          </a:p>
          <a:p>
            <a:r>
              <a:rPr lang="en-US" sz="2800" b="1" dirty="0">
                <a:solidFill>
                  <a:srgbClr val="0070C0"/>
                </a:solidFill>
                <a:latin typeface="Calibri" panose="020F0502020204030204" pitchFamily="34" charset="0"/>
                <a:cs typeface="Calibri" panose="020F0502020204030204" pitchFamily="34" charset="0"/>
              </a:rPr>
              <a:t>New </a:t>
            </a:r>
            <a:r>
              <a:rPr lang="en-US" sz="2800" b="1" dirty="0" err="1">
                <a:solidFill>
                  <a:srgbClr val="0070C0"/>
                </a:solidFill>
                <a:latin typeface="Calibri" panose="020F0502020204030204" pitchFamily="34" charset="0"/>
                <a:cs typeface="Calibri" panose="020F0502020204030204" pitchFamily="34" charset="0"/>
              </a:rPr>
              <a:t>valvular</a:t>
            </a:r>
            <a:r>
              <a:rPr lang="en-US" sz="2800" b="1" dirty="0">
                <a:solidFill>
                  <a:srgbClr val="0070C0"/>
                </a:solidFill>
                <a:latin typeface="Calibri" panose="020F0502020204030204" pitchFamily="34" charset="0"/>
                <a:cs typeface="Calibri" panose="020F0502020204030204" pitchFamily="34" charset="0"/>
              </a:rPr>
              <a:t> regurgitation</a:t>
            </a:r>
          </a:p>
        </p:txBody>
      </p:sp>
    </p:spTree>
    <p:extLst>
      <p:ext uri="{BB962C8B-B14F-4D97-AF65-F5344CB8AC3E}">
        <p14:creationId xmlns:p14="http://schemas.microsoft.com/office/powerpoint/2010/main" val="1117853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919" y="353947"/>
            <a:ext cx="8911687" cy="934526"/>
          </a:xfrm>
        </p:spPr>
        <p:txBody>
          <a:bodyPr/>
          <a:lstStyle/>
          <a:p>
            <a:pPr algn="ctr"/>
            <a:r>
              <a:rPr lang="en-US" b="1" dirty="0">
                <a:solidFill>
                  <a:schemeClr val="accent1">
                    <a:lumMod val="75000"/>
                  </a:schemeClr>
                </a:solidFill>
              </a:rPr>
              <a:t>INFECTIVE ENDOCARDITIS</a:t>
            </a:r>
            <a:endParaRPr lang="en-US" dirty="0"/>
          </a:p>
        </p:txBody>
      </p:sp>
      <p:sp>
        <p:nvSpPr>
          <p:cNvPr id="3" name="Content Placeholder 2"/>
          <p:cNvSpPr>
            <a:spLocks noGrp="1"/>
          </p:cNvSpPr>
          <p:nvPr>
            <p:ph idx="1"/>
          </p:nvPr>
        </p:nvSpPr>
        <p:spPr>
          <a:xfrm>
            <a:off x="332509" y="1288473"/>
            <a:ext cx="11859491" cy="5569527"/>
          </a:xfrm>
          <a:solidFill>
            <a:srgbClr val="F3F6EA"/>
          </a:solidFill>
        </p:spPr>
        <p:txBody>
          <a:bodyPr>
            <a:noAutofit/>
          </a:bodyPr>
          <a:lstStyle/>
          <a:p>
            <a:pPr marL="0" indent="0">
              <a:buNone/>
            </a:pPr>
            <a:r>
              <a:rPr lang="en-US" sz="2400" b="1" dirty="0">
                <a:solidFill>
                  <a:srgbClr val="D60093"/>
                </a:solidFill>
                <a:latin typeface="Calibri" panose="020F0502020204030204" pitchFamily="34" charset="0"/>
                <a:cs typeface="Calibri" panose="020F0502020204030204" pitchFamily="34" charset="0"/>
              </a:rPr>
              <a:t>Diagnostic criteria of infective endocarditis (Modified Dukes – criteria)</a:t>
            </a:r>
          </a:p>
          <a:p>
            <a:pPr marL="0" indent="0">
              <a:buNone/>
            </a:pPr>
            <a:r>
              <a:rPr lang="en-US" sz="2400" b="1" dirty="0">
                <a:solidFill>
                  <a:srgbClr val="7030A0"/>
                </a:solidFill>
                <a:latin typeface="Calibri" panose="020F0502020204030204" pitchFamily="34" charset="0"/>
                <a:cs typeface="Calibri" panose="020F0502020204030204" pitchFamily="34" charset="0"/>
              </a:rPr>
              <a:t>Clinical criteria</a:t>
            </a:r>
          </a:p>
          <a:p>
            <a:pPr marL="0" indent="0">
              <a:buNone/>
            </a:pPr>
            <a:r>
              <a:rPr lang="en-US" sz="2400" b="1" dirty="0">
                <a:solidFill>
                  <a:srgbClr val="11572D"/>
                </a:solidFill>
                <a:latin typeface="Calibri" panose="020F0502020204030204" pitchFamily="34" charset="0"/>
                <a:cs typeface="Calibri" panose="020F0502020204030204" pitchFamily="34" charset="0"/>
              </a:rPr>
              <a:t>Minor</a:t>
            </a:r>
          </a:p>
          <a:p>
            <a:r>
              <a:rPr lang="en-US" sz="2400" b="1" dirty="0">
                <a:solidFill>
                  <a:srgbClr val="002060"/>
                </a:solidFill>
                <a:latin typeface="Calibri" panose="020F0502020204030204" pitchFamily="34" charset="0"/>
                <a:cs typeface="Calibri" panose="020F0502020204030204" pitchFamily="34" charset="0"/>
              </a:rPr>
              <a:t>Predisposing heart lesions or intravenous drug use</a:t>
            </a:r>
          </a:p>
          <a:p>
            <a:r>
              <a:rPr lang="en-US" sz="2400" b="1" dirty="0">
                <a:solidFill>
                  <a:srgbClr val="002060"/>
                </a:solidFill>
                <a:latin typeface="Calibri" panose="020F0502020204030204" pitchFamily="34" charset="0"/>
                <a:cs typeface="Calibri" panose="020F0502020204030204" pitchFamily="34" charset="0"/>
              </a:rPr>
              <a:t>Fever</a:t>
            </a:r>
          </a:p>
          <a:p>
            <a:r>
              <a:rPr lang="en-US" sz="2400" b="1" dirty="0">
                <a:solidFill>
                  <a:srgbClr val="0070C0"/>
                </a:solidFill>
                <a:latin typeface="Calibri" panose="020F0502020204030204" pitchFamily="34" charset="0"/>
                <a:cs typeface="Calibri" panose="020F0502020204030204" pitchFamily="34" charset="0"/>
              </a:rPr>
              <a:t>Vascular lesions</a:t>
            </a:r>
            <a:r>
              <a:rPr lang="en-US" sz="2400" b="1" dirty="0">
                <a:solidFill>
                  <a:srgbClr val="002060"/>
                </a:solidFill>
                <a:latin typeface="Calibri" panose="020F0502020204030204" pitchFamily="34" charset="0"/>
                <a:cs typeface="Calibri" panose="020F0502020204030204" pitchFamily="34" charset="0"/>
              </a:rPr>
              <a:t>, including arterial </a:t>
            </a:r>
            <a:r>
              <a:rPr lang="en-US" sz="2400" b="1" dirty="0" err="1">
                <a:solidFill>
                  <a:srgbClr val="002060"/>
                </a:solidFill>
                <a:latin typeface="Calibri" panose="020F0502020204030204" pitchFamily="34" charset="0"/>
                <a:cs typeface="Calibri" panose="020F0502020204030204" pitchFamily="34" charset="0"/>
              </a:rPr>
              <a:t>petechiae</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subungal</a:t>
            </a:r>
            <a:r>
              <a:rPr lang="en-US" sz="2400" b="1" dirty="0">
                <a:solidFill>
                  <a:srgbClr val="002060"/>
                </a:solidFill>
                <a:latin typeface="Calibri" panose="020F0502020204030204" pitchFamily="34" charset="0"/>
                <a:cs typeface="Calibri" panose="020F0502020204030204" pitchFamily="34" charset="0"/>
              </a:rPr>
              <a:t>/splinter hemorrhages, emboli, septic infarcts, mycotic aneurysm, intracranial hemorrhages, </a:t>
            </a:r>
            <a:r>
              <a:rPr lang="en-US" sz="2400" b="1" dirty="0" err="1">
                <a:solidFill>
                  <a:srgbClr val="002060"/>
                </a:solidFill>
                <a:latin typeface="Calibri" panose="020F0502020204030204" pitchFamily="34" charset="0"/>
                <a:cs typeface="Calibri" panose="020F0502020204030204" pitchFamily="34" charset="0"/>
              </a:rPr>
              <a:t>Janeway</a:t>
            </a:r>
            <a:r>
              <a:rPr lang="en-US" sz="2400" b="1" dirty="0">
                <a:solidFill>
                  <a:srgbClr val="002060"/>
                </a:solidFill>
                <a:latin typeface="Calibri" panose="020F0502020204030204" pitchFamily="34" charset="0"/>
                <a:cs typeface="Calibri" panose="020F0502020204030204" pitchFamily="34" charset="0"/>
              </a:rPr>
              <a:t> lesions</a:t>
            </a:r>
          </a:p>
          <a:p>
            <a:r>
              <a:rPr lang="en-US" sz="2400" b="1" dirty="0">
                <a:solidFill>
                  <a:srgbClr val="0070C0"/>
                </a:solidFill>
                <a:latin typeface="Calibri" panose="020F0502020204030204" pitchFamily="34" charset="0"/>
                <a:cs typeface="Calibri" panose="020F0502020204030204" pitchFamily="34" charset="0"/>
              </a:rPr>
              <a:t>Immunological phenomenon</a:t>
            </a:r>
            <a:r>
              <a:rPr lang="en-US" sz="2400" b="1" dirty="0">
                <a:solidFill>
                  <a:srgbClr val="002060"/>
                </a:solidFill>
                <a:latin typeface="Calibri" panose="020F0502020204030204" pitchFamily="34" charset="0"/>
                <a:cs typeface="Calibri" panose="020F0502020204030204" pitchFamily="34" charset="0"/>
              </a:rPr>
              <a:t>, including glomerulonephritis, Osler nodes, </a:t>
            </a:r>
            <a:r>
              <a:rPr lang="en-US" sz="2400" b="1" dirty="0" err="1">
                <a:solidFill>
                  <a:srgbClr val="002060"/>
                </a:solidFill>
                <a:latin typeface="Calibri" panose="020F0502020204030204" pitchFamily="34" charset="0"/>
                <a:cs typeface="Calibri" panose="020F0502020204030204" pitchFamily="34" charset="0"/>
              </a:rPr>
              <a:t>Roths</a:t>
            </a:r>
            <a:r>
              <a:rPr lang="en-US" sz="2400" b="1" dirty="0">
                <a:solidFill>
                  <a:srgbClr val="002060"/>
                </a:solidFill>
                <a:latin typeface="Calibri" panose="020F0502020204030204" pitchFamily="34" charset="0"/>
                <a:cs typeface="Calibri" panose="020F0502020204030204" pitchFamily="34" charset="0"/>
              </a:rPr>
              <a:t> spots, rheumatoid factor</a:t>
            </a:r>
          </a:p>
          <a:p>
            <a:r>
              <a:rPr lang="en-US" sz="2400" b="1" dirty="0">
                <a:solidFill>
                  <a:srgbClr val="0070C0"/>
                </a:solidFill>
                <a:latin typeface="Calibri" panose="020F0502020204030204" pitchFamily="34" charset="0"/>
                <a:cs typeface="Calibri" panose="020F0502020204030204" pitchFamily="34" charset="0"/>
              </a:rPr>
              <a:t>Microbiologic evidence</a:t>
            </a:r>
            <a:r>
              <a:rPr lang="en-US" sz="2400" b="1" dirty="0">
                <a:solidFill>
                  <a:srgbClr val="002060"/>
                </a:solidFill>
                <a:latin typeface="Calibri" panose="020F0502020204030204" pitchFamily="34" charset="0"/>
                <a:cs typeface="Calibri" panose="020F0502020204030204" pitchFamily="34" charset="0"/>
              </a:rPr>
              <a:t>, including a single culture positive for an unusual organism</a:t>
            </a:r>
          </a:p>
          <a:p>
            <a:r>
              <a:rPr lang="en-US" sz="2400" b="1" dirty="0">
                <a:solidFill>
                  <a:srgbClr val="0070C0"/>
                </a:solidFill>
                <a:latin typeface="Calibri" panose="020F0502020204030204" pitchFamily="34" charset="0"/>
                <a:cs typeface="Calibri" panose="020F0502020204030204" pitchFamily="34" charset="0"/>
              </a:rPr>
              <a:t>ECG findings</a:t>
            </a:r>
            <a:r>
              <a:rPr lang="en-US" sz="2400" b="1" dirty="0">
                <a:solidFill>
                  <a:srgbClr val="002060"/>
                </a:solidFill>
                <a:latin typeface="Calibri" panose="020F0502020204030204" pitchFamily="34" charset="0"/>
                <a:cs typeface="Calibri" panose="020F0502020204030204" pitchFamily="34" charset="0"/>
              </a:rPr>
              <a:t> consistent with but not diagnostic of endocarditis, including worsening or changing of pre-existent murmur</a:t>
            </a:r>
          </a:p>
          <a:p>
            <a:endParaRPr lang="en-US" sz="2400" dirty="0"/>
          </a:p>
        </p:txBody>
      </p:sp>
    </p:spTree>
    <p:extLst>
      <p:ext uri="{BB962C8B-B14F-4D97-AF65-F5344CB8AC3E}">
        <p14:creationId xmlns:p14="http://schemas.microsoft.com/office/powerpoint/2010/main" val="307436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1492"/>
            <a:ext cx="12039600" cy="1280890"/>
          </a:xfrm>
          <a:solidFill>
            <a:srgbClr val="F3F6EA"/>
          </a:solidFill>
        </p:spPr>
        <p:txBody>
          <a:bodyPr>
            <a:normAutofit/>
          </a:bodyPr>
          <a:lstStyle/>
          <a:p>
            <a:pPr algn="ctr"/>
            <a:r>
              <a:rPr lang="en-US" sz="2800" b="1" dirty="0">
                <a:solidFill>
                  <a:schemeClr val="accent1">
                    <a:lumMod val="50000"/>
                  </a:schemeClr>
                </a:solidFill>
              </a:rPr>
              <a:t>OSLER NODES </a:t>
            </a:r>
            <a:br>
              <a:rPr lang="en-US" sz="2200" dirty="0"/>
            </a:br>
            <a:r>
              <a:rPr lang="en-US" sz="2400" b="1" dirty="0">
                <a:solidFill>
                  <a:srgbClr val="002060"/>
                </a:solidFill>
              </a:rPr>
              <a:t>Painful small swelling (1cm) appearing at the tip of fingers or toes</a:t>
            </a:r>
            <a:br>
              <a:rPr lang="en-US" sz="2400" b="1" dirty="0">
                <a:solidFill>
                  <a:srgbClr val="002060"/>
                </a:solidFill>
              </a:rPr>
            </a:br>
            <a:r>
              <a:rPr lang="en-US" sz="2400" b="1" dirty="0">
                <a:solidFill>
                  <a:srgbClr val="002060"/>
                </a:solidFill>
              </a:rPr>
              <a:t>caused by deposition of immune complex and hypersensitivity vasculitis</a:t>
            </a:r>
            <a:endParaRPr lang="en-US" sz="4000" b="1" dirty="0">
              <a:solidFill>
                <a:srgbClr val="002060"/>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126" t="1624" r="4513" b="10736"/>
          <a:stretch/>
        </p:blipFill>
        <p:spPr>
          <a:xfrm>
            <a:off x="304800" y="1482435"/>
            <a:ext cx="5070764" cy="5192131"/>
          </a:xfrm>
          <a:prstGeom prst="rect">
            <a:avLst/>
          </a:prstGeom>
        </p:spPr>
      </p:pic>
      <p:pic>
        <p:nvPicPr>
          <p:cNvPr id="9" name="Picture 8"/>
          <p:cNvPicPr>
            <a:picLocks noChangeAspect="1"/>
          </p:cNvPicPr>
          <p:nvPr/>
        </p:nvPicPr>
        <p:blipFill>
          <a:blip r:embed="rId3"/>
          <a:stretch>
            <a:fillRect/>
          </a:stretch>
        </p:blipFill>
        <p:spPr>
          <a:xfrm>
            <a:off x="5825096" y="2418274"/>
            <a:ext cx="6142634" cy="3523161"/>
          </a:xfrm>
          <a:prstGeom prst="rect">
            <a:avLst/>
          </a:prstGeom>
        </p:spPr>
      </p:pic>
    </p:spTree>
    <p:extLst>
      <p:ext uri="{BB962C8B-B14F-4D97-AF65-F5344CB8AC3E}">
        <p14:creationId xmlns:p14="http://schemas.microsoft.com/office/powerpoint/2010/main" val="4087341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742" y="218536"/>
            <a:ext cx="9668349" cy="640445"/>
          </a:xfrm>
        </p:spPr>
        <p:txBody>
          <a:bodyPr>
            <a:noAutofit/>
          </a:bodyPr>
          <a:lstStyle/>
          <a:p>
            <a:pPr algn="ctr"/>
            <a:r>
              <a:rPr lang="en-US" sz="2800" b="1" dirty="0">
                <a:solidFill>
                  <a:schemeClr val="accent1">
                    <a:lumMod val="50000"/>
                  </a:schemeClr>
                </a:solidFill>
              </a:rPr>
              <a:t>JANEWAY LESIONS </a:t>
            </a:r>
            <a:endParaRPr lang="en-US" sz="1600" b="1" dirty="0">
              <a:solidFill>
                <a:schemeClr val="accent1">
                  <a:lumMod val="50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6691"/>
            <a:ext cx="7977780" cy="5597237"/>
          </a:xfrm>
          <a:prstGeom prst="rect">
            <a:avLst/>
          </a:prstGeom>
        </p:spPr>
      </p:pic>
      <p:sp>
        <p:nvSpPr>
          <p:cNvPr id="4" name="TextBox 3"/>
          <p:cNvSpPr txBox="1"/>
          <p:nvPr/>
        </p:nvSpPr>
        <p:spPr>
          <a:xfrm>
            <a:off x="7977780" y="858981"/>
            <a:ext cx="4214220" cy="5632311"/>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rgbClr val="002060"/>
                </a:solidFill>
              </a:rPr>
              <a:t>Small erythematous or hemorrhagic, macular non-tender lesions on palms and soles</a:t>
            </a:r>
          </a:p>
          <a:p>
            <a:pPr marL="285750" indent="-285750">
              <a:buFont typeface="Arial" panose="020B0604020202020204" pitchFamily="34" charset="0"/>
              <a:buChar char="•"/>
            </a:pPr>
            <a:r>
              <a:rPr lang="en-US" sz="2400" b="1" dirty="0">
                <a:solidFill>
                  <a:srgbClr val="002060"/>
                </a:solidFill>
              </a:rPr>
              <a:t>These are </a:t>
            </a:r>
            <a:r>
              <a:rPr lang="en-US" sz="2400" b="1" dirty="0" err="1">
                <a:solidFill>
                  <a:srgbClr val="002060"/>
                </a:solidFill>
              </a:rPr>
              <a:t>microabscess</a:t>
            </a:r>
            <a:r>
              <a:rPr lang="en-US" sz="2400" b="1" dirty="0">
                <a:solidFill>
                  <a:srgbClr val="002060"/>
                </a:solidFill>
              </a:rPr>
              <a:t> of the dermis with marked necrosis and inflammatory infiltrate not involving the epidermis</a:t>
            </a:r>
          </a:p>
          <a:p>
            <a:pPr marL="285750" indent="-285750">
              <a:buFont typeface="Arial" panose="020B0604020202020204" pitchFamily="34" charset="0"/>
              <a:buChar char="•"/>
            </a:pPr>
            <a:r>
              <a:rPr lang="en-US" sz="2400" b="1" dirty="0">
                <a:solidFill>
                  <a:srgbClr val="002060"/>
                </a:solidFill>
              </a:rPr>
              <a:t> They are caused by septic emboli which deposit bacteria, forming </a:t>
            </a:r>
            <a:r>
              <a:rPr lang="en-US" sz="2400" b="1" dirty="0" err="1">
                <a:solidFill>
                  <a:srgbClr val="002060"/>
                </a:solidFill>
              </a:rPr>
              <a:t>microabscesses</a:t>
            </a:r>
            <a:br>
              <a:rPr lang="en-US" sz="2400" b="1" dirty="0">
                <a:solidFill>
                  <a:srgbClr val="002060"/>
                </a:solidFill>
              </a:rPr>
            </a:br>
            <a:endParaRPr lang="en-US" sz="2400" b="1" dirty="0">
              <a:solidFill>
                <a:srgbClr val="002060"/>
              </a:solidFill>
            </a:endParaRPr>
          </a:p>
        </p:txBody>
      </p:sp>
    </p:spTree>
    <p:extLst>
      <p:ext uri="{BB962C8B-B14F-4D97-AF65-F5344CB8AC3E}">
        <p14:creationId xmlns:p14="http://schemas.microsoft.com/office/powerpoint/2010/main" val="3152414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2706" y="119285"/>
            <a:ext cx="8911687" cy="1280890"/>
          </a:xfrm>
        </p:spPr>
        <p:txBody>
          <a:bodyPr/>
          <a:lstStyle/>
          <a:p>
            <a:pPr algn="ctr"/>
            <a:r>
              <a:rPr lang="en-US" b="1" dirty="0">
                <a:solidFill>
                  <a:schemeClr val="accent1">
                    <a:lumMod val="50000"/>
                  </a:schemeClr>
                </a:solidFill>
              </a:rPr>
              <a:t>ROTH SPOTS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73" y="1177636"/>
            <a:ext cx="6172200" cy="5499389"/>
          </a:xfrm>
          <a:prstGeom prst="rect">
            <a:avLst/>
          </a:prstGeom>
        </p:spPr>
      </p:pic>
      <p:sp>
        <p:nvSpPr>
          <p:cNvPr id="4" name="TextBox 3"/>
          <p:cNvSpPr txBox="1"/>
          <p:nvPr/>
        </p:nvSpPr>
        <p:spPr>
          <a:xfrm>
            <a:off x="6954983" y="2003726"/>
            <a:ext cx="5029200" cy="384720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800" b="1" dirty="0">
                <a:solidFill>
                  <a:srgbClr val="002060"/>
                </a:solidFill>
              </a:rPr>
              <a:t>Caused by immune complex mediated vasculitis</a:t>
            </a:r>
          </a:p>
          <a:p>
            <a:pPr marL="285750" indent="-285750">
              <a:spcAft>
                <a:spcPts val="1200"/>
              </a:spcAft>
              <a:buFont typeface="Arial" panose="020B0604020202020204" pitchFamily="34" charset="0"/>
              <a:buChar char="•"/>
            </a:pPr>
            <a:r>
              <a:rPr lang="en-US" sz="2800" b="1" dirty="0">
                <a:solidFill>
                  <a:srgbClr val="002060"/>
                </a:solidFill>
              </a:rPr>
              <a:t>Retinal hemorrhages with pale center composed of coagulated fibrin</a:t>
            </a:r>
          </a:p>
          <a:p>
            <a:pPr marL="285750" indent="-285750">
              <a:spcAft>
                <a:spcPts val="1200"/>
              </a:spcAft>
              <a:buFont typeface="Arial" panose="020B0604020202020204" pitchFamily="34" charset="0"/>
              <a:buChar char="•"/>
            </a:pPr>
            <a:r>
              <a:rPr lang="en-US" sz="2800" b="1" dirty="0">
                <a:solidFill>
                  <a:srgbClr val="002060"/>
                </a:solidFill>
              </a:rPr>
              <a:t>Flame shaped hemorrhages</a:t>
            </a:r>
          </a:p>
        </p:txBody>
      </p:sp>
    </p:spTree>
    <p:extLst>
      <p:ext uri="{BB962C8B-B14F-4D97-AF65-F5344CB8AC3E}">
        <p14:creationId xmlns:p14="http://schemas.microsoft.com/office/powerpoint/2010/main" val="3600247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256" y="624110"/>
            <a:ext cx="10224654" cy="622799"/>
          </a:xfrm>
          <a:solidFill>
            <a:srgbClr val="FFE5FF"/>
          </a:solidFill>
        </p:spPr>
        <p:txBody>
          <a:bodyPr>
            <a:normAutofit fontScale="90000"/>
          </a:bodyPr>
          <a:lstStyle/>
          <a:p>
            <a:pPr algn="ctr"/>
            <a:r>
              <a:rPr lang="en-US" b="1" dirty="0">
                <a:solidFill>
                  <a:srgbClr val="7030A0"/>
                </a:solidFill>
              </a:rPr>
              <a:t>Diagnostic criteria (Modified Dukes criteria)</a:t>
            </a:r>
          </a:p>
        </p:txBody>
      </p:sp>
      <p:sp>
        <p:nvSpPr>
          <p:cNvPr id="3" name="TextBox 2"/>
          <p:cNvSpPr txBox="1"/>
          <p:nvPr/>
        </p:nvSpPr>
        <p:spPr>
          <a:xfrm>
            <a:off x="1496290" y="2000190"/>
            <a:ext cx="3075710" cy="461665"/>
          </a:xfrm>
          <a:prstGeom prst="rect">
            <a:avLst/>
          </a:prstGeom>
          <a:solidFill>
            <a:srgbClr val="CCFFFF"/>
          </a:solidFill>
          <a:effectLst>
            <a:outerShdw blurRad="63500" sx="102000" sy="102000" algn="ctr" rotWithShape="0">
              <a:prstClr val="black">
                <a:alpha val="40000"/>
              </a:prstClr>
            </a:outerShdw>
          </a:effectLst>
        </p:spPr>
        <p:txBody>
          <a:bodyPr wrap="square" rtlCol="0">
            <a:spAutoFit/>
          </a:bodyPr>
          <a:lstStyle/>
          <a:p>
            <a:pPr algn="ctr"/>
            <a:r>
              <a:rPr lang="en-US" sz="2400" b="1" dirty="0">
                <a:solidFill>
                  <a:srgbClr val="002060"/>
                </a:solidFill>
              </a:rPr>
              <a:t>Pathologic criteria</a:t>
            </a:r>
            <a:endParaRPr lang="en-US" sz="2000" b="1" dirty="0">
              <a:solidFill>
                <a:srgbClr val="002060"/>
              </a:solidFill>
            </a:endParaRPr>
          </a:p>
        </p:txBody>
      </p:sp>
      <p:sp>
        <p:nvSpPr>
          <p:cNvPr id="4" name="TextBox 3"/>
          <p:cNvSpPr txBox="1"/>
          <p:nvPr/>
        </p:nvSpPr>
        <p:spPr>
          <a:xfrm>
            <a:off x="7232073" y="1995131"/>
            <a:ext cx="2549237" cy="461665"/>
          </a:xfrm>
          <a:prstGeom prst="rect">
            <a:avLst/>
          </a:prstGeom>
          <a:solidFill>
            <a:srgbClr val="CCFFFF"/>
          </a:solidFill>
          <a:effectLst>
            <a:outerShdw blurRad="63500" sx="102000" sy="102000" algn="ctr" rotWithShape="0">
              <a:prstClr val="black">
                <a:alpha val="40000"/>
              </a:prstClr>
            </a:outerShdw>
          </a:effectLst>
        </p:spPr>
        <p:txBody>
          <a:bodyPr wrap="square" rtlCol="0">
            <a:spAutoFit/>
          </a:bodyPr>
          <a:lstStyle/>
          <a:p>
            <a:pPr algn="ctr"/>
            <a:r>
              <a:rPr lang="en-US" sz="2400" b="1" dirty="0">
                <a:solidFill>
                  <a:srgbClr val="002060"/>
                </a:solidFill>
              </a:rPr>
              <a:t>Clinical criteria</a:t>
            </a:r>
          </a:p>
        </p:txBody>
      </p:sp>
      <p:sp>
        <p:nvSpPr>
          <p:cNvPr id="5" name="TextBox 4"/>
          <p:cNvSpPr txBox="1"/>
          <p:nvPr/>
        </p:nvSpPr>
        <p:spPr>
          <a:xfrm>
            <a:off x="5029200" y="3056203"/>
            <a:ext cx="2313709" cy="461665"/>
          </a:xfrm>
          <a:prstGeom prst="rect">
            <a:avLst/>
          </a:prstGeom>
          <a:solidFill>
            <a:srgbClr val="CDF7EA"/>
          </a:solidFill>
          <a:effectLst>
            <a:outerShdw blurRad="63500" sx="102000" sy="102000" algn="ctr" rotWithShape="0">
              <a:prstClr val="black">
                <a:alpha val="40000"/>
              </a:prstClr>
            </a:outerShdw>
          </a:effectLst>
        </p:spPr>
        <p:txBody>
          <a:bodyPr wrap="square" rtlCol="0">
            <a:spAutoFit/>
          </a:bodyPr>
          <a:lstStyle/>
          <a:p>
            <a:pPr algn="ctr"/>
            <a:r>
              <a:rPr lang="en-US" sz="2400" b="1" dirty="0">
                <a:solidFill>
                  <a:srgbClr val="002060"/>
                </a:solidFill>
              </a:rPr>
              <a:t>Major criteria</a:t>
            </a:r>
            <a:endParaRPr lang="en-US" b="1" dirty="0">
              <a:solidFill>
                <a:srgbClr val="002060"/>
              </a:solidFill>
            </a:endParaRPr>
          </a:p>
        </p:txBody>
      </p:sp>
      <p:sp>
        <p:nvSpPr>
          <p:cNvPr id="6" name="TextBox 5"/>
          <p:cNvSpPr txBox="1"/>
          <p:nvPr/>
        </p:nvSpPr>
        <p:spPr>
          <a:xfrm>
            <a:off x="8936183" y="3056203"/>
            <a:ext cx="2978727" cy="461665"/>
          </a:xfrm>
          <a:prstGeom prst="rect">
            <a:avLst/>
          </a:prstGeom>
          <a:solidFill>
            <a:srgbClr val="CDF7EA"/>
          </a:solidFill>
          <a:effectLst>
            <a:outerShdw blurRad="63500" sx="102000" sy="102000" algn="ctr" rotWithShape="0">
              <a:prstClr val="black">
                <a:alpha val="40000"/>
              </a:prstClr>
            </a:outerShdw>
          </a:effectLst>
        </p:spPr>
        <p:txBody>
          <a:bodyPr wrap="square" rtlCol="0">
            <a:spAutoFit/>
          </a:bodyPr>
          <a:lstStyle/>
          <a:p>
            <a:pPr algn="ctr"/>
            <a:r>
              <a:rPr lang="en-US" sz="2400" b="1" dirty="0">
                <a:solidFill>
                  <a:srgbClr val="002060"/>
                </a:solidFill>
              </a:rPr>
              <a:t>Minor criteria</a:t>
            </a:r>
          </a:p>
        </p:txBody>
      </p:sp>
      <p:sp>
        <p:nvSpPr>
          <p:cNvPr id="7" name="TextBox 6"/>
          <p:cNvSpPr txBox="1"/>
          <p:nvPr/>
        </p:nvSpPr>
        <p:spPr>
          <a:xfrm>
            <a:off x="1108364" y="2863610"/>
            <a:ext cx="3131126" cy="2246769"/>
          </a:xfrm>
          <a:prstGeom prst="rect">
            <a:avLst/>
          </a:prstGeom>
          <a:solidFill>
            <a:schemeClr val="accent2">
              <a:lumMod val="20000"/>
              <a:lumOff val="80000"/>
            </a:schemeClr>
          </a:solidFill>
          <a:effectLst>
            <a:outerShdw blurRad="63500" sx="102000" sy="102000" algn="ctr"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sz="2000" b="1" dirty="0">
                <a:solidFill>
                  <a:schemeClr val="accent1">
                    <a:lumMod val="50000"/>
                  </a:schemeClr>
                </a:solidFill>
              </a:rPr>
              <a:t>Microbiologic evidence / histopathologic evidence</a:t>
            </a:r>
          </a:p>
          <a:p>
            <a:pPr marL="285750" indent="-285750">
              <a:buFont typeface="Arial" panose="020B0604020202020204" pitchFamily="34" charset="0"/>
              <a:buChar char="•"/>
            </a:pPr>
            <a:r>
              <a:rPr lang="en-US" sz="2000" b="1" dirty="0">
                <a:solidFill>
                  <a:schemeClr val="accent1">
                    <a:lumMod val="50000"/>
                  </a:schemeClr>
                </a:solidFill>
              </a:rPr>
              <a:t>Histologic confirmation of active endocarditis</a:t>
            </a:r>
          </a:p>
        </p:txBody>
      </p:sp>
      <p:sp>
        <p:nvSpPr>
          <p:cNvPr id="8" name="TextBox 7"/>
          <p:cNvSpPr txBox="1"/>
          <p:nvPr/>
        </p:nvSpPr>
        <p:spPr>
          <a:xfrm>
            <a:off x="5029200" y="3879273"/>
            <a:ext cx="2507673" cy="1631216"/>
          </a:xfrm>
          <a:prstGeom prst="rect">
            <a:avLst/>
          </a:prstGeom>
          <a:solidFill>
            <a:schemeClr val="accent2">
              <a:lumMod val="20000"/>
              <a:lumOff val="80000"/>
            </a:schemeClr>
          </a:solidFill>
        </p:spPr>
        <p:txBody>
          <a:bodyPr wrap="square" rtlCol="0">
            <a:spAutoFit/>
          </a:bodyPr>
          <a:lstStyle/>
          <a:p>
            <a:pPr marL="285750" indent="-285750">
              <a:buFont typeface="Arial" panose="020B0604020202020204" pitchFamily="34" charset="0"/>
              <a:buChar char="•"/>
            </a:pPr>
            <a:r>
              <a:rPr lang="en-US" sz="2000" b="1" dirty="0">
                <a:solidFill>
                  <a:schemeClr val="accent1">
                    <a:lumMod val="50000"/>
                  </a:schemeClr>
                </a:solidFill>
              </a:rPr>
              <a:t>Blood culture positive</a:t>
            </a:r>
          </a:p>
          <a:p>
            <a:pPr marL="285750" indent="-285750">
              <a:buFont typeface="Arial" panose="020B0604020202020204" pitchFamily="34" charset="0"/>
              <a:buChar char="•"/>
            </a:pPr>
            <a:r>
              <a:rPr lang="en-US" sz="2000" b="1" dirty="0">
                <a:solidFill>
                  <a:schemeClr val="accent1">
                    <a:lumMod val="50000"/>
                  </a:schemeClr>
                </a:solidFill>
              </a:rPr>
              <a:t>ECG findings</a:t>
            </a:r>
          </a:p>
          <a:p>
            <a:pPr marL="285750" indent="-285750">
              <a:buFont typeface="Arial" panose="020B0604020202020204" pitchFamily="34" charset="0"/>
              <a:buChar char="•"/>
            </a:pPr>
            <a:r>
              <a:rPr lang="en-US" sz="2000" b="1" dirty="0">
                <a:solidFill>
                  <a:schemeClr val="accent1">
                    <a:lumMod val="50000"/>
                  </a:schemeClr>
                </a:solidFill>
              </a:rPr>
              <a:t>New Valvular regurgitation</a:t>
            </a:r>
          </a:p>
        </p:txBody>
      </p:sp>
      <p:sp>
        <p:nvSpPr>
          <p:cNvPr id="9" name="TextBox 8"/>
          <p:cNvSpPr txBox="1"/>
          <p:nvPr/>
        </p:nvSpPr>
        <p:spPr>
          <a:xfrm>
            <a:off x="8368145" y="3837709"/>
            <a:ext cx="3685310" cy="1938992"/>
          </a:xfrm>
          <a:prstGeom prst="rect">
            <a:avLst/>
          </a:prstGeom>
          <a:solidFill>
            <a:schemeClr val="accent2">
              <a:lumMod val="20000"/>
              <a:lumOff val="80000"/>
            </a:schemeClr>
          </a:solidFill>
        </p:spPr>
        <p:txBody>
          <a:bodyPr wrap="square" rtlCol="0">
            <a:spAutoFit/>
          </a:bodyPr>
          <a:lstStyle/>
          <a:p>
            <a:pPr marL="285750" indent="-285750">
              <a:buFont typeface="Arial" panose="020B0604020202020204" pitchFamily="34" charset="0"/>
              <a:buChar char="•"/>
            </a:pPr>
            <a:r>
              <a:rPr lang="en-US" sz="2000" b="1" dirty="0">
                <a:solidFill>
                  <a:schemeClr val="accent1">
                    <a:lumMod val="50000"/>
                  </a:schemeClr>
                </a:solidFill>
              </a:rPr>
              <a:t>Predisposing conditions</a:t>
            </a:r>
          </a:p>
          <a:p>
            <a:pPr marL="285750" indent="-285750">
              <a:buFont typeface="Arial" panose="020B0604020202020204" pitchFamily="34" charset="0"/>
              <a:buChar char="•"/>
            </a:pPr>
            <a:r>
              <a:rPr lang="en-US" sz="2000" b="1" dirty="0">
                <a:solidFill>
                  <a:schemeClr val="accent1">
                    <a:lumMod val="50000"/>
                  </a:schemeClr>
                </a:solidFill>
              </a:rPr>
              <a:t>Fever</a:t>
            </a:r>
          </a:p>
          <a:p>
            <a:pPr marL="285750" indent="-285750">
              <a:buFont typeface="Arial" panose="020B0604020202020204" pitchFamily="34" charset="0"/>
              <a:buChar char="•"/>
            </a:pPr>
            <a:r>
              <a:rPr lang="en-US" sz="2000" b="1" dirty="0">
                <a:solidFill>
                  <a:schemeClr val="accent1">
                    <a:lumMod val="50000"/>
                  </a:schemeClr>
                </a:solidFill>
              </a:rPr>
              <a:t>Vascular lesions</a:t>
            </a:r>
          </a:p>
          <a:p>
            <a:pPr marL="285750" indent="-285750">
              <a:buFont typeface="Arial" panose="020B0604020202020204" pitchFamily="34" charset="0"/>
              <a:buChar char="•"/>
            </a:pPr>
            <a:r>
              <a:rPr lang="en-US" sz="2000" b="1" dirty="0">
                <a:solidFill>
                  <a:schemeClr val="accent1">
                    <a:lumMod val="50000"/>
                  </a:schemeClr>
                </a:solidFill>
              </a:rPr>
              <a:t>Immunological lesions</a:t>
            </a:r>
          </a:p>
          <a:p>
            <a:pPr marL="285750" indent="-285750">
              <a:buFont typeface="Arial" panose="020B0604020202020204" pitchFamily="34" charset="0"/>
              <a:buChar char="•"/>
            </a:pPr>
            <a:r>
              <a:rPr lang="en-US" sz="2000" b="1" dirty="0">
                <a:solidFill>
                  <a:schemeClr val="accent1">
                    <a:lumMod val="50000"/>
                  </a:schemeClr>
                </a:solidFill>
              </a:rPr>
              <a:t>Microbiologic evidence</a:t>
            </a:r>
          </a:p>
          <a:p>
            <a:pPr marL="285750" indent="-285750">
              <a:buFont typeface="Arial" panose="020B0604020202020204" pitchFamily="34" charset="0"/>
              <a:buChar char="•"/>
            </a:pPr>
            <a:r>
              <a:rPr lang="en-US" sz="2000" b="1" dirty="0">
                <a:solidFill>
                  <a:schemeClr val="accent1">
                    <a:lumMod val="50000"/>
                  </a:schemeClr>
                </a:solidFill>
              </a:rPr>
              <a:t>ECG findings</a:t>
            </a:r>
          </a:p>
        </p:txBody>
      </p:sp>
      <p:cxnSp>
        <p:nvCxnSpPr>
          <p:cNvPr id="11" name="Straight Connector 10"/>
          <p:cNvCxnSpPr/>
          <p:nvPr/>
        </p:nvCxnSpPr>
        <p:spPr>
          <a:xfrm flipV="1">
            <a:off x="3172691" y="1566750"/>
            <a:ext cx="5195454" cy="12668"/>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a:off x="3186545" y="1608314"/>
            <a:ext cx="0" cy="32271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a:off x="8368145" y="1566750"/>
            <a:ext cx="0" cy="32271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flipV="1">
            <a:off x="5770418" y="2648313"/>
            <a:ext cx="5195454" cy="12668"/>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a:off x="5770418" y="2660981"/>
            <a:ext cx="0" cy="32271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10965872" y="2660981"/>
            <a:ext cx="0" cy="32271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7990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235527"/>
            <a:ext cx="8911687" cy="1280890"/>
          </a:xfrm>
        </p:spPr>
        <p:txBody>
          <a:bodyPr/>
          <a:lstStyle/>
          <a:p>
            <a:pPr algn="ctr"/>
            <a:r>
              <a:rPr lang="en-US" b="1" dirty="0">
                <a:solidFill>
                  <a:schemeClr val="accent1">
                    <a:lumMod val="75000"/>
                  </a:schemeClr>
                </a:solidFill>
              </a:rPr>
              <a:t>INFECTIVE ENDOCARDITIS</a:t>
            </a:r>
            <a:endParaRPr lang="en-US" dirty="0"/>
          </a:p>
        </p:txBody>
      </p:sp>
      <p:sp>
        <p:nvSpPr>
          <p:cNvPr id="3" name="Content Placeholder 2"/>
          <p:cNvSpPr>
            <a:spLocks noGrp="1"/>
          </p:cNvSpPr>
          <p:nvPr>
            <p:ph idx="1"/>
          </p:nvPr>
        </p:nvSpPr>
        <p:spPr>
          <a:xfrm>
            <a:off x="1524000" y="1039091"/>
            <a:ext cx="10667999" cy="5472545"/>
          </a:xfrm>
        </p:spPr>
        <p:txBody>
          <a:bodyPr>
            <a:noAutofit/>
          </a:bodyPr>
          <a:lstStyle/>
          <a:p>
            <a:pPr marL="0" indent="0">
              <a:buNone/>
            </a:pPr>
            <a:r>
              <a:rPr lang="en-US" sz="2800" b="1" dirty="0">
                <a:solidFill>
                  <a:srgbClr val="D60093"/>
                </a:solidFill>
                <a:latin typeface="Calibri" panose="020F0502020204030204" pitchFamily="34" charset="0"/>
                <a:cs typeface="Calibri" panose="020F0502020204030204" pitchFamily="34" charset="0"/>
              </a:rPr>
              <a:t>Diagnostic criteria of infective endocarditis (Modified Dukes – criteria)</a:t>
            </a:r>
          </a:p>
          <a:p>
            <a:pPr marL="0" indent="0">
              <a:buNone/>
            </a:pPr>
            <a:r>
              <a:rPr lang="en-US" sz="2800" b="1" dirty="0">
                <a:solidFill>
                  <a:srgbClr val="7C1A84"/>
                </a:solidFill>
                <a:latin typeface="Calibri" panose="020F0502020204030204" pitchFamily="34" charset="0"/>
                <a:cs typeface="Calibri" panose="020F0502020204030204" pitchFamily="34" charset="0"/>
              </a:rPr>
              <a:t>Definite infective endocarditis</a:t>
            </a:r>
          </a:p>
          <a:p>
            <a:pPr lvl="1"/>
            <a:r>
              <a:rPr lang="en-US" sz="2800" b="1" dirty="0">
                <a:solidFill>
                  <a:srgbClr val="002060"/>
                </a:solidFill>
                <a:latin typeface="Calibri" panose="020F0502020204030204" pitchFamily="34" charset="0"/>
                <a:cs typeface="Calibri" panose="020F0502020204030204" pitchFamily="34" charset="0"/>
              </a:rPr>
              <a:t>Pathologic criteria</a:t>
            </a:r>
          </a:p>
          <a:p>
            <a:pPr lvl="1"/>
            <a:r>
              <a:rPr lang="en-US" sz="2800" b="1" dirty="0">
                <a:solidFill>
                  <a:srgbClr val="002060"/>
                </a:solidFill>
                <a:latin typeface="Calibri" panose="020F0502020204030204" pitchFamily="34" charset="0"/>
                <a:cs typeface="Calibri" panose="020F0502020204030204" pitchFamily="34" charset="0"/>
              </a:rPr>
              <a:t>Clinical criteria</a:t>
            </a:r>
          </a:p>
          <a:p>
            <a:pPr lvl="2"/>
            <a:r>
              <a:rPr lang="en-US" sz="2800" b="1" dirty="0">
                <a:solidFill>
                  <a:srgbClr val="002060"/>
                </a:solidFill>
                <a:latin typeface="Calibri" panose="020F0502020204030204" pitchFamily="34" charset="0"/>
                <a:cs typeface="Calibri" panose="020F0502020204030204" pitchFamily="34" charset="0"/>
              </a:rPr>
              <a:t>2 major criteria (or)</a:t>
            </a:r>
          </a:p>
          <a:p>
            <a:pPr lvl="2"/>
            <a:r>
              <a:rPr lang="en-US" sz="2800" b="1" dirty="0">
                <a:solidFill>
                  <a:srgbClr val="002060"/>
                </a:solidFill>
                <a:latin typeface="Calibri" panose="020F0502020204030204" pitchFamily="34" charset="0"/>
                <a:cs typeface="Calibri" panose="020F0502020204030204" pitchFamily="34" charset="0"/>
              </a:rPr>
              <a:t>1 major criteria and 3 minor criteria</a:t>
            </a:r>
          </a:p>
          <a:p>
            <a:pPr lvl="2"/>
            <a:r>
              <a:rPr lang="en-US" sz="2800" b="1" dirty="0">
                <a:solidFill>
                  <a:srgbClr val="002060"/>
                </a:solidFill>
                <a:latin typeface="Calibri" panose="020F0502020204030204" pitchFamily="34" charset="0"/>
                <a:cs typeface="Calibri" panose="020F0502020204030204" pitchFamily="34" charset="0"/>
              </a:rPr>
              <a:t>5 minor criteria </a:t>
            </a:r>
          </a:p>
          <a:p>
            <a:pPr marL="0" indent="0">
              <a:buNone/>
            </a:pPr>
            <a:r>
              <a:rPr lang="en-US" sz="2800" b="1" dirty="0">
                <a:solidFill>
                  <a:srgbClr val="7C1A84"/>
                </a:solidFill>
                <a:latin typeface="Calibri" panose="020F0502020204030204" pitchFamily="34" charset="0"/>
                <a:cs typeface="Calibri" panose="020F0502020204030204" pitchFamily="34" charset="0"/>
              </a:rPr>
              <a:t>Possible infective endocarditis</a:t>
            </a:r>
          </a:p>
          <a:p>
            <a:pPr lvl="1"/>
            <a:r>
              <a:rPr lang="en-US" sz="2800" b="1" dirty="0">
                <a:solidFill>
                  <a:srgbClr val="002060"/>
                </a:solidFill>
                <a:latin typeface="Calibri" panose="020F0502020204030204" pitchFamily="34" charset="0"/>
                <a:cs typeface="Calibri" panose="020F0502020204030204" pitchFamily="34" charset="0"/>
              </a:rPr>
              <a:t>1 major criteria and 1 minor criteria</a:t>
            </a:r>
          </a:p>
          <a:p>
            <a:pPr lvl="1"/>
            <a:r>
              <a:rPr lang="en-US" sz="2800" b="1" dirty="0">
                <a:solidFill>
                  <a:srgbClr val="002060"/>
                </a:solidFill>
                <a:latin typeface="Calibri" panose="020F0502020204030204" pitchFamily="34" charset="0"/>
                <a:cs typeface="Calibri" panose="020F0502020204030204" pitchFamily="34" charset="0"/>
              </a:rPr>
              <a:t>3 minor criteria</a:t>
            </a:r>
          </a:p>
        </p:txBody>
      </p:sp>
    </p:spTree>
    <p:extLst>
      <p:ext uri="{BB962C8B-B14F-4D97-AF65-F5344CB8AC3E}">
        <p14:creationId xmlns:p14="http://schemas.microsoft.com/office/powerpoint/2010/main" val="563994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701" y="111492"/>
            <a:ext cx="8911687" cy="1280890"/>
          </a:xfrm>
        </p:spPr>
        <p:txBody>
          <a:bodyPr/>
          <a:lstStyle/>
          <a:p>
            <a:pPr algn="ctr"/>
            <a:r>
              <a:rPr lang="en-US" b="1" dirty="0">
                <a:solidFill>
                  <a:schemeClr val="accent1">
                    <a:lumMod val="75000"/>
                  </a:schemeClr>
                </a:solidFill>
              </a:rPr>
              <a:t>INFECTIVE ENDOCARDITIS</a:t>
            </a:r>
            <a:endParaRPr lang="en-US" dirty="0"/>
          </a:p>
        </p:txBody>
      </p:sp>
      <p:sp>
        <p:nvSpPr>
          <p:cNvPr id="3" name="Content Placeholder 2"/>
          <p:cNvSpPr>
            <a:spLocks noGrp="1"/>
          </p:cNvSpPr>
          <p:nvPr>
            <p:ph idx="1"/>
          </p:nvPr>
        </p:nvSpPr>
        <p:spPr>
          <a:xfrm>
            <a:off x="1801091" y="914400"/>
            <a:ext cx="10390909" cy="5943600"/>
          </a:xfrm>
          <a:solidFill>
            <a:srgbClr val="F3F6EA"/>
          </a:solidFill>
        </p:spPr>
        <p:txBody>
          <a:bodyPr>
            <a:normAutofit lnSpcReduction="10000"/>
          </a:bodyPr>
          <a:lstStyle/>
          <a:p>
            <a:pPr marL="0" indent="0">
              <a:buNone/>
            </a:pPr>
            <a:r>
              <a:rPr lang="en-US" sz="3200" b="1" dirty="0">
                <a:solidFill>
                  <a:srgbClr val="D60093"/>
                </a:solidFill>
                <a:latin typeface="Calibri" panose="020F0502020204030204" pitchFamily="34" charset="0"/>
                <a:cs typeface="Calibri" panose="020F0502020204030204" pitchFamily="34" charset="0"/>
              </a:rPr>
              <a:t>Complications of Infective endocarditis</a:t>
            </a:r>
          </a:p>
          <a:p>
            <a:r>
              <a:rPr lang="en-US" sz="3200" b="1" dirty="0">
                <a:solidFill>
                  <a:srgbClr val="002060"/>
                </a:solidFill>
                <a:latin typeface="Calibri" panose="020F0502020204030204" pitchFamily="34" charset="0"/>
                <a:cs typeface="Calibri" panose="020F0502020204030204" pitchFamily="34" charset="0"/>
              </a:rPr>
              <a:t>Complications begin in first few weeks of onset and are divided into </a:t>
            </a:r>
            <a:r>
              <a:rPr lang="en-US" sz="3200" b="1" dirty="0">
                <a:solidFill>
                  <a:srgbClr val="0070C0"/>
                </a:solidFill>
                <a:latin typeface="Calibri" panose="020F0502020204030204" pitchFamily="34" charset="0"/>
                <a:cs typeface="Calibri" panose="020F0502020204030204" pitchFamily="34" charset="0"/>
              </a:rPr>
              <a:t>cardiac and extra cardiac </a:t>
            </a:r>
          </a:p>
          <a:p>
            <a:r>
              <a:rPr lang="en-US" sz="3200" b="1" dirty="0">
                <a:solidFill>
                  <a:srgbClr val="7030A0"/>
                </a:solidFill>
                <a:latin typeface="Calibri" panose="020F0502020204030204" pitchFamily="34" charset="0"/>
                <a:cs typeface="Calibri" panose="020F0502020204030204" pitchFamily="34" charset="0"/>
              </a:rPr>
              <a:t>Cardiac complications</a:t>
            </a:r>
          </a:p>
          <a:p>
            <a:pPr lvl="1"/>
            <a:r>
              <a:rPr lang="en-US" sz="3000" b="1" dirty="0">
                <a:solidFill>
                  <a:srgbClr val="002060"/>
                </a:solidFill>
                <a:latin typeface="Calibri" panose="020F0502020204030204" pitchFamily="34" charset="0"/>
                <a:cs typeface="Calibri" panose="020F0502020204030204" pitchFamily="34" charset="0"/>
              </a:rPr>
              <a:t>Valvular stenosis or insufficiency</a:t>
            </a:r>
          </a:p>
          <a:p>
            <a:pPr lvl="1"/>
            <a:r>
              <a:rPr lang="en-US" sz="3000" b="1" dirty="0">
                <a:solidFill>
                  <a:srgbClr val="002060"/>
                </a:solidFill>
                <a:latin typeface="Calibri" panose="020F0502020204030204" pitchFamily="34" charset="0"/>
                <a:cs typeface="Calibri" panose="020F0502020204030204" pitchFamily="34" charset="0"/>
              </a:rPr>
              <a:t>Perforation, rupture and aneurysm of valve leaflets</a:t>
            </a:r>
          </a:p>
          <a:p>
            <a:pPr lvl="1"/>
            <a:r>
              <a:rPr lang="en-US" sz="3000" b="1" dirty="0">
                <a:solidFill>
                  <a:srgbClr val="002060"/>
                </a:solidFill>
                <a:latin typeface="Calibri" panose="020F0502020204030204" pitchFamily="34" charset="0"/>
                <a:cs typeface="Calibri" panose="020F0502020204030204" pitchFamily="34" charset="0"/>
              </a:rPr>
              <a:t>Abscess in the valve ring</a:t>
            </a:r>
          </a:p>
          <a:p>
            <a:pPr lvl="1"/>
            <a:r>
              <a:rPr lang="en-US" sz="3000" b="1" dirty="0">
                <a:solidFill>
                  <a:srgbClr val="002060"/>
                </a:solidFill>
                <a:latin typeface="Calibri" panose="020F0502020204030204" pitchFamily="34" charset="0"/>
                <a:cs typeface="Calibri" panose="020F0502020204030204" pitchFamily="34" charset="0"/>
              </a:rPr>
              <a:t>Myocardial abscesses</a:t>
            </a:r>
          </a:p>
          <a:p>
            <a:pPr lvl="1"/>
            <a:r>
              <a:rPr lang="en-US" sz="3000" b="1" dirty="0">
                <a:solidFill>
                  <a:srgbClr val="002060"/>
                </a:solidFill>
                <a:latin typeface="Calibri" panose="020F0502020204030204" pitchFamily="34" charset="0"/>
                <a:cs typeface="Calibri" panose="020F0502020204030204" pitchFamily="34" charset="0"/>
              </a:rPr>
              <a:t>Suppurative pericarditis</a:t>
            </a:r>
          </a:p>
          <a:p>
            <a:pPr lvl="1"/>
            <a:r>
              <a:rPr lang="en-US" sz="3000" b="1" dirty="0">
                <a:solidFill>
                  <a:srgbClr val="002060"/>
                </a:solidFill>
                <a:latin typeface="Calibri" panose="020F0502020204030204" pitchFamily="34" charset="0"/>
                <a:cs typeface="Calibri" panose="020F0502020204030204" pitchFamily="34" charset="0"/>
              </a:rPr>
              <a:t>Cardiac failure from one or more of the foregoing complications</a:t>
            </a:r>
            <a:r>
              <a:rPr lang="en-US" b="1" dirty="0"/>
              <a:t> </a:t>
            </a:r>
          </a:p>
        </p:txBody>
      </p:sp>
    </p:spTree>
    <p:extLst>
      <p:ext uri="{BB962C8B-B14F-4D97-AF65-F5344CB8AC3E}">
        <p14:creationId xmlns:p14="http://schemas.microsoft.com/office/powerpoint/2010/main" val="26823635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22328"/>
            <a:ext cx="8911687" cy="1280890"/>
          </a:xfrm>
        </p:spPr>
        <p:txBody>
          <a:bodyPr/>
          <a:lstStyle/>
          <a:p>
            <a:pPr algn="ctr"/>
            <a:r>
              <a:rPr lang="en-US" b="1" dirty="0">
                <a:solidFill>
                  <a:schemeClr val="accent1">
                    <a:lumMod val="75000"/>
                  </a:schemeClr>
                </a:solidFill>
              </a:rPr>
              <a:t>INFECTIVE ENDOCARDITIS</a:t>
            </a:r>
            <a:endParaRPr lang="en-US" dirty="0"/>
          </a:p>
        </p:txBody>
      </p:sp>
      <p:sp>
        <p:nvSpPr>
          <p:cNvPr id="3" name="Content Placeholder 2"/>
          <p:cNvSpPr>
            <a:spLocks noGrp="1"/>
          </p:cNvSpPr>
          <p:nvPr>
            <p:ph idx="1"/>
          </p:nvPr>
        </p:nvSpPr>
        <p:spPr>
          <a:xfrm>
            <a:off x="1759526" y="1039091"/>
            <a:ext cx="10432473" cy="5818909"/>
          </a:xfrm>
          <a:solidFill>
            <a:srgbClr val="F3F6EA"/>
          </a:solidFill>
        </p:spPr>
        <p:txBody>
          <a:bodyPr>
            <a:noAutofit/>
          </a:bodyPr>
          <a:lstStyle/>
          <a:p>
            <a:pPr marL="0" indent="0">
              <a:buNone/>
            </a:pPr>
            <a:r>
              <a:rPr lang="en-US" sz="2800" b="1" dirty="0">
                <a:solidFill>
                  <a:srgbClr val="D60093"/>
                </a:solidFill>
                <a:latin typeface="Calibri" panose="020F0502020204030204" pitchFamily="34" charset="0"/>
                <a:cs typeface="Calibri" panose="020F0502020204030204" pitchFamily="34" charset="0"/>
              </a:rPr>
              <a:t>Complications of Infective endocarditis</a:t>
            </a:r>
          </a:p>
          <a:p>
            <a:pPr marL="0" indent="0">
              <a:buNone/>
            </a:pPr>
            <a:r>
              <a:rPr lang="en-US" sz="2800" b="1" dirty="0">
                <a:solidFill>
                  <a:srgbClr val="7030A0"/>
                </a:solidFill>
                <a:latin typeface="Calibri" panose="020F0502020204030204" pitchFamily="34" charset="0"/>
                <a:cs typeface="Calibri" panose="020F0502020204030204" pitchFamily="34" charset="0"/>
              </a:rPr>
              <a:t>Extra cardiac complications</a:t>
            </a:r>
          </a:p>
          <a:p>
            <a:r>
              <a:rPr lang="en-US" sz="2800" b="1" dirty="0">
                <a:solidFill>
                  <a:srgbClr val="002060"/>
                </a:solidFill>
                <a:latin typeface="Calibri" panose="020F0502020204030204" pitchFamily="34" charset="0"/>
                <a:cs typeface="Calibri" panose="020F0502020204030204" pitchFamily="34" charset="0"/>
              </a:rPr>
              <a:t>Extra cardiac manifestations are due to friable </a:t>
            </a:r>
            <a:r>
              <a:rPr lang="en-US" sz="2800" b="1" dirty="0" err="1">
                <a:solidFill>
                  <a:srgbClr val="002060"/>
                </a:solidFill>
                <a:latin typeface="Calibri" panose="020F0502020204030204" pitchFamily="34" charset="0"/>
                <a:cs typeface="Calibri" panose="020F0502020204030204" pitchFamily="34" charset="0"/>
              </a:rPr>
              <a:t>vagetations</a:t>
            </a:r>
            <a:r>
              <a:rPr lang="en-US" sz="2800" b="1" dirty="0">
                <a:solidFill>
                  <a:srgbClr val="002060"/>
                </a:solidFill>
                <a:latin typeface="Calibri" panose="020F0502020204030204" pitchFamily="34" charset="0"/>
                <a:cs typeface="Calibri" panose="020F0502020204030204" pitchFamily="34" charset="0"/>
              </a:rPr>
              <a:t> which get dislodged into the blood stream forming emboli </a:t>
            </a:r>
          </a:p>
          <a:p>
            <a:r>
              <a:rPr lang="en-US" sz="2800" b="1" dirty="0">
                <a:solidFill>
                  <a:srgbClr val="0070C0"/>
                </a:solidFill>
                <a:latin typeface="Calibri" panose="020F0502020204030204" pitchFamily="34" charset="0"/>
                <a:cs typeface="Calibri" panose="020F0502020204030204" pitchFamily="34" charset="0"/>
              </a:rPr>
              <a:t>Emboli from left side of the heart </a:t>
            </a:r>
            <a:r>
              <a:rPr lang="en-US" sz="2800" b="1" dirty="0">
                <a:solidFill>
                  <a:srgbClr val="002060"/>
                </a:solidFill>
                <a:latin typeface="Calibri" panose="020F0502020204030204" pitchFamily="34" charset="0"/>
                <a:cs typeface="Calibri" panose="020F0502020204030204" pitchFamily="34" charset="0"/>
              </a:rPr>
              <a:t>– Enters the systemic circulation and affect organs like spleen, brain, kidneys producing infarcts, abscesses and mycotic aneurysms</a:t>
            </a:r>
          </a:p>
          <a:p>
            <a:r>
              <a:rPr lang="en-US" sz="2800" b="1" dirty="0">
                <a:solidFill>
                  <a:srgbClr val="0070C0"/>
                </a:solidFill>
                <a:latin typeface="Calibri" panose="020F0502020204030204" pitchFamily="34" charset="0"/>
                <a:cs typeface="Calibri" panose="020F0502020204030204" pitchFamily="34" charset="0"/>
              </a:rPr>
              <a:t>Kidneys </a:t>
            </a:r>
            <a:r>
              <a:rPr lang="en-US" sz="2800" b="1" dirty="0">
                <a:solidFill>
                  <a:srgbClr val="002060"/>
                </a:solidFill>
                <a:latin typeface="Calibri" panose="020F0502020204030204" pitchFamily="34" charset="0"/>
                <a:cs typeface="Calibri" panose="020F0502020204030204" pitchFamily="34" charset="0"/>
              </a:rPr>
              <a:t>– petechial hemorrhages (Flea bitten). Focal glomerulonephritis and infarction may develop</a:t>
            </a:r>
          </a:p>
          <a:p>
            <a:r>
              <a:rPr lang="en-US" sz="2800" b="1" dirty="0">
                <a:solidFill>
                  <a:srgbClr val="0070C0"/>
                </a:solidFill>
                <a:latin typeface="Calibri" panose="020F0502020204030204" pitchFamily="34" charset="0"/>
                <a:cs typeface="Calibri" panose="020F0502020204030204" pitchFamily="34" charset="0"/>
              </a:rPr>
              <a:t>Spleen</a:t>
            </a:r>
            <a:r>
              <a:rPr lang="en-US" sz="2800" b="1" dirty="0">
                <a:solidFill>
                  <a:srgbClr val="002060"/>
                </a:solidFill>
                <a:latin typeface="Calibri" panose="020F0502020204030204" pitchFamily="34" charset="0"/>
                <a:cs typeface="Calibri" panose="020F0502020204030204" pitchFamily="34" charset="0"/>
              </a:rPr>
              <a:t> – infarction with pain</a:t>
            </a:r>
          </a:p>
          <a:p>
            <a:r>
              <a:rPr lang="en-US" sz="3200" b="1" dirty="0">
                <a:solidFill>
                  <a:srgbClr val="002060"/>
                </a:solidFill>
                <a:latin typeface="Calibri" panose="020F0502020204030204" pitchFamily="34" charset="0"/>
                <a:cs typeface="Calibri" panose="020F0502020204030204" pitchFamily="34" charset="0"/>
              </a:rPr>
              <a:t> </a:t>
            </a:r>
            <a:r>
              <a:rPr lang="en-US" sz="2800" b="1" dirty="0">
                <a:solidFill>
                  <a:srgbClr val="0070C0"/>
                </a:solidFill>
                <a:latin typeface="Calibri" panose="020F0502020204030204" pitchFamily="34" charset="0"/>
                <a:cs typeface="Calibri" panose="020F0502020204030204" pitchFamily="34" charset="0"/>
              </a:rPr>
              <a:t>Brain</a:t>
            </a:r>
            <a:r>
              <a:rPr lang="en-US" sz="2800" b="1" dirty="0">
                <a:solidFill>
                  <a:srgbClr val="002060"/>
                </a:solidFill>
                <a:latin typeface="Calibri" panose="020F0502020204030204" pitchFamily="34" charset="0"/>
                <a:cs typeface="Calibri" panose="020F0502020204030204" pitchFamily="34" charset="0"/>
              </a:rPr>
              <a:t> – infarction with neurological dysfunction</a:t>
            </a:r>
            <a:endParaRPr lang="en-US" sz="32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4784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lumMod val="75000"/>
                  </a:schemeClr>
                </a:solidFill>
              </a:rPr>
              <a:t>INFECTIVE ENDOCARDITIS</a:t>
            </a:r>
          </a:p>
        </p:txBody>
      </p:sp>
      <p:sp>
        <p:nvSpPr>
          <p:cNvPr id="3" name="Content Placeholder 2"/>
          <p:cNvSpPr>
            <a:spLocks noGrp="1"/>
          </p:cNvSpPr>
          <p:nvPr>
            <p:ph idx="1"/>
          </p:nvPr>
        </p:nvSpPr>
        <p:spPr>
          <a:xfrm>
            <a:off x="2105891" y="1468583"/>
            <a:ext cx="9919853" cy="5098472"/>
          </a:xfrm>
        </p:spPr>
        <p:txBody>
          <a:bodyPr>
            <a:normAutofit/>
          </a:bodyPr>
          <a:lstStyle/>
          <a:p>
            <a:pPr marL="0" indent="0">
              <a:lnSpc>
                <a:spcPct val="150000"/>
              </a:lnSpc>
              <a:spcAft>
                <a:spcPts val="600"/>
              </a:spcAft>
              <a:buNone/>
            </a:pPr>
            <a:r>
              <a:rPr lang="en-US" sz="2800" b="1" dirty="0">
                <a:solidFill>
                  <a:srgbClr val="D60093"/>
                </a:solidFill>
              </a:rPr>
              <a:t>Acute infective endocarditis</a:t>
            </a:r>
            <a:r>
              <a:rPr lang="en-US" sz="2800" b="1" dirty="0"/>
              <a:t>- </a:t>
            </a:r>
          </a:p>
          <a:p>
            <a:pPr>
              <a:lnSpc>
                <a:spcPct val="150000"/>
              </a:lnSpc>
              <a:spcAft>
                <a:spcPts val="600"/>
              </a:spcAft>
            </a:pPr>
            <a:r>
              <a:rPr lang="en-US" sz="2800" b="1" dirty="0">
                <a:solidFill>
                  <a:srgbClr val="002060"/>
                </a:solidFill>
              </a:rPr>
              <a:t>Infection of </a:t>
            </a:r>
            <a:r>
              <a:rPr lang="en-US" sz="2800" b="1" dirty="0">
                <a:solidFill>
                  <a:srgbClr val="0070C0"/>
                </a:solidFill>
              </a:rPr>
              <a:t>previously normal heart valve </a:t>
            </a:r>
            <a:r>
              <a:rPr lang="en-US" sz="2800" b="1" dirty="0">
                <a:solidFill>
                  <a:srgbClr val="002060"/>
                </a:solidFill>
              </a:rPr>
              <a:t>by highly virulent organism (staphylococcus aureus) that rapidly produces necrotizing and destructive lesions</a:t>
            </a:r>
          </a:p>
          <a:p>
            <a:pPr>
              <a:lnSpc>
                <a:spcPct val="150000"/>
              </a:lnSpc>
              <a:spcAft>
                <a:spcPts val="600"/>
              </a:spcAft>
            </a:pPr>
            <a:r>
              <a:rPr lang="en-US" sz="2800" b="1" dirty="0">
                <a:solidFill>
                  <a:srgbClr val="002060"/>
                </a:solidFill>
              </a:rPr>
              <a:t>Death ensue with in days to weeks despite appropriate treatment with antibiotics and surgery</a:t>
            </a:r>
          </a:p>
        </p:txBody>
      </p:sp>
    </p:spTree>
    <p:extLst>
      <p:ext uri="{BB962C8B-B14F-4D97-AF65-F5344CB8AC3E}">
        <p14:creationId xmlns:p14="http://schemas.microsoft.com/office/powerpoint/2010/main" val="165474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208474"/>
            <a:ext cx="8911687" cy="636653"/>
          </a:xfrm>
        </p:spPr>
        <p:txBody>
          <a:bodyPr>
            <a:normAutofit fontScale="90000"/>
          </a:bodyPr>
          <a:lstStyle/>
          <a:p>
            <a:pPr algn="ctr"/>
            <a:r>
              <a:rPr lang="en-US" b="1" dirty="0">
                <a:solidFill>
                  <a:schemeClr val="accent1">
                    <a:lumMod val="50000"/>
                  </a:schemeClr>
                </a:solidFill>
              </a:rPr>
              <a:t>FLEA BITTEN KIDNEY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1" y="849173"/>
            <a:ext cx="8007926" cy="5893834"/>
          </a:xfrm>
          <a:prstGeom prst="rect">
            <a:avLst/>
          </a:prstGeom>
        </p:spPr>
      </p:pic>
    </p:spTree>
    <p:extLst>
      <p:ext uri="{BB962C8B-B14F-4D97-AF65-F5344CB8AC3E}">
        <p14:creationId xmlns:p14="http://schemas.microsoft.com/office/powerpoint/2010/main" val="40997790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701" y="166910"/>
            <a:ext cx="8911687" cy="1280890"/>
          </a:xfrm>
        </p:spPr>
        <p:txBody>
          <a:bodyPr/>
          <a:lstStyle/>
          <a:p>
            <a:pPr algn="ctr"/>
            <a:r>
              <a:rPr lang="en-US" b="1" dirty="0">
                <a:solidFill>
                  <a:schemeClr val="accent1">
                    <a:lumMod val="75000"/>
                  </a:schemeClr>
                </a:solidFill>
              </a:rPr>
              <a:t>INFECTIVE ENDOCARDITIS</a:t>
            </a:r>
            <a:endParaRPr lang="en-US" dirty="0"/>
          </a:p>
        </p:txBody>
      </p:sp>
      <p:sp>
        <p:nvSpPr>
          <p:cNvPr id="3" name="Content Placeholder 2"/>
          <p:cNvSpPr>
            <a:spLocks noGrp="1"/>
          </p:cNvSpPr>
          <p:nvPr>
            <p:ph idx="1"/>
          </p:nvPr>
        </p:nvSpPr>
        <p:spPr>
          <a:xfrm>
            <a:off x="1759528" y="1170708"/>
            <a:ext cx="10321636" cy="5590309"/>
          </a:xfrm>
        </p:spPr>
        <p:txBody>
          <a:bodyPr>
            <a:noAutofit/>
          </a:bodyPr>
          <a:lstStyle/>
          <a:p>
            <a:pPr marL="0" indent="0">
              <a:buNone/>
            </a:pPr>
            <a:r>
              <a:rPr lang="en-US" sz="2800" b="1" dirty="0">
                <a:solidFill>
                  <a:srgbClr val="D60093"/>
                </a:solidFill>
                <a:latin typeface="Calibri" panose="020F0502020204030204" pitchFamily="34" charset="0"/>
                <a:cs typeface="Calibri" panose="020F0502020204030204" pitchFamily="34" charset="0"/>
              </a:rPr>
              <a:t>Complications of Infective endocarditis</a:t>
            </a:r>
          </a:p>
          <a:p>
            <a:pPr marL="0" indent="0">
              <a:buNone/>
            </a:pPr>
            <a:r>
              <a:rPr lang="en-US" sz="2800" b="1" dirty="0">
                <a:solidFill>
                  <a:srgbClr val="7030A0"/>
                </a:solidFill>
                <a:latin typeface="Calibri" panose="020F0502020204030204" pitchFamily="34" charset="0"/>
                <a:cs typeface="Calibri" panose="020F0502020204030204" pitchFamily="34" charset="0"/>
              </a:rPr>
              <a:t>Extra cardiac complications</a:t>
            </a:r>
            <a:endParaRPr lang="en-US" sz="2800" b="1" dirty="0">
              <a:solidFill>
                <a:srgbClr val="002060"/>
              </a:solidFill>
              <a:latin typeface="Calibri" panose="020F0502020204030204" pitchFamily="34" charset="0"/>
              <a:cs typeface="Calibri" panose="020F0502020204030204" pitchFamily="34" charset="0"/>
            </a:endParaRPr>
          </a:p>
          <a:p>
            <a:r>
              <a:rPr lang="en-US" sz="2800" b="1" dirty="0">
                <a:solidFill>
                  <a:srgbClr val="0070C0"/>
                </a:solidFill>
                <a:latin typeface="Calibri" panose="020F0502020204030204" pitchFamily="34" charset="0"/>
                <a:cs typeface="Calibri" panose="020F0502020204030204" pitchFamily="34" charset="0"/>
              </a:rPr>
              <a:t>Emboli from right side of the heart </a:t>
            </a:r>
            <a:r>
              <a:rPr lang="en-US" sz="2800" b="1" dirty="0">
                <a:solidFill>
                  <a:srgbClr val="002060"/>
                </a:solidFill>
                <a:latin typeface="Calibri" panose="020F0502020204030204" pitchFamily="34" charset="0"/>
                <a:cs typeface="Calibri" panose="020F0502020204030204" pitchFamily="34" charset="0"/>
              </a:rPr>
              <a:t>– enters the pulmonary circulation and produces pulmonary abscesses</a:t>
            </a:r>
          </a:p>
          <a:p>
            <a:r>
              <a:rPr lang="en-US" sz="2800" b="1" dirty="0" err="1">
                <a:solidFill>
                  <a:srgbClr val="002060"/>
                </a:solidFill>
                <a:latin typeface="Calibri" panose="020F0502020204030204" pitchFamily="34" charset="0"/>
                <a:cs typeface="Calibri" panose="020F0502020204030204" pitchFamily="34" charset="0"/>
              </a:rPr>
              <a:t>Petechiae</a:t>
            </a:r>
            <a:r>
              <a:rPr lang="en-US" sz="2800" b="1" dirty="0">
                <a:solidFill>
                  <a:srgbClr val="002060"/>
                </a:solidFill>
                <a:latin typeface="Calibri" panose="020F0502020204030204" pitchFamily="34" charset="0"/>
                <a:cs typeface="Calibri" panose="020F0502020204030204" pitchFamily="34" charset="0"/>
              </a:rPr>
              <a:t> may be seen in skin and conjunctiva due to emboli or toxic damage to capillaries</a:t>
            </a:r>
          </a:p>
          <a:p>
            <a:r>
              <a:rPr lang="en-US" sz="2800" b="1" dirty="0">
                <a:solidFill>
                  <a:srgbClr val="002060"/>
                </a:solidFill>
                <a:latin typeface="Calibri" panose="020F0502020204030204" pitchFamily="34" charset="0"/>
                <a:cs typeface="Calibri" panose="020F0502020204030204" pitchFamily="34" charset="0"/>
              </a:rPr>
              <a:t>In SABE, </a:t>
            </a:r>
            <a:r>
              <a:rPr lang="en-US" sz="2800" b="1" dirty="0" err="1">
                <a:solidFill>
                  <a:srgbClr val="002060"/>
                </a:solidFill>
                <a:latin typeface="Calibri" panose="020F0502020204030204" pitchFamily="34" charset="0"/>
                <a:cs typeface="Calibri" panose="020F0502020204030204" pitchFamily="34" charset="0"/>
              </a:rPr>
              <a:t>Oslers</a:t>
            </a:r>
            <a:r>
              <a:rPr lang="en-US" sz="2800" b="1" dirty="0">
                <a:solidFill>
                  <a:srgbClr val="002060"/>
                </a:solidFill>
                <a:latin typeface="Calibri" panose="020F0502020204030204" pitchFamily="34" charset="0"/>
                <a:cs typeface="Calibri" panose="020F0502020204030204" pitchFamily="34" charset="0"/>
              </a:rPr>
              <a:t> nodes and in ABE , </a:t>
            </a:r>
            <a:r>
              <a:rPr lang="en-US" sz="2800" b="1" dirty="0" err="1">
                <a:solidFill>
                  <a:srgbClr val="002060"/>
                </a:solidFill>
                <a:latin typeface="Calibri" panose="020F0502020204030204" pitchFamily="34" charset="0"/>
                <a:cs typeface="Calibri" panose="020F0502020204030204" pitchFamily="34" charset="0"/>
              </a:rPr>
              <a:t>Janeway</a:t>
            </a:r>
            <a:r>
              <a:rPr lang="en-US" sz="2800" b="1" dirty="0">
                <a:solidFill>
                  <a:srgbClr val="002060"/>
                </a:solidFill>
                <a:latin typeface="Calibri" panose="020F0502020204030204" pitchFamily="34" charset="0"/>
                <a:cs typeface="Calibri" panose="020F0502020204030204" pitchFamily="34" charset="0"/>
              </a:rPr>
              <a:t> lesions may appear due to toxic or allergic inflammation of the vessel wall</a:t>
            </a:r>
          </a:p>
          <a:p>
            <a:r>
              <a:rPr lang="en-US" sz="2800" b="1" dirty="0">
                <a:solidFill>
                  <a:srgbClr val="002060"/>
                </a:solidFill>
                <a:latin typeface="Calibri" panose="020F0502020204030204" pitchFamily="34" charset="0"/>
                <a:cs typeface="Calibri" panose="020F0502020204030204" pitchFamily="34" charset="0"/>
              </a:rPr>
              <a:t>Focal necrotizing glomerulonephritis due to circulating immune complexes  </a:t>
            </a:r>
            <a:r>
              <a:rPr lang="en-US" sz="2800" b="1" dirty="0">
                <a:solidFill>
                  <a:srgbClr val="D60093"/>
                </a:solidFill>
                <a:latin typeface="Calibri" panose="020F0502020204030204" pitchFamily="34" charset="0"/>
                <a:cs typeface="Calibri" panose="020F0502020204030204" pitchFamily="34" charset="0"/>
              </a:rPr>
              <a:t> </a:t>
            </a:r>
          </a:p>
          <a:p>
            <a:endParaRPr lang="en-US" sz="2800" dirty="0"/>
          </a:p>
          <a:p>
            <a:endParaRPr lang="en-US" sz="2800" dirty="0"/>
          </a:p>
        </p:txBody>
      </p:sp>
    </p:spTree>
    <p:extLst>
      <p:ext uri="{BB962C8B-B14F-4D97-AF65-F5344CB8AC3E}">
        <p14:creationId xmlns:p14="http://schemas.microsoft.com/office/powerpoint/2010/main" val="28407367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22328"/>
            <a:ext cx="8911687" cy="1280890"/>
          </a:xfrm>
        </p:spPr>
        <p:txBody>
          <a:bodyPr/>
          <a:lstStyle/>
          <a:p>
            <a:pPr algn="ctr"/>
            <a:r>
              <a:rPr lang="en-US" b="1" dirty="0">
                <a:solidFill>
                  <a:schemeClr val="accent1">
                    <a:lumMod val="75000"/>
                  </a:schemeClr>
                </a:solidFill>
              </a:rPr>
              <a:t>INFECTIVE ENDOCARDITIS</a:t>
            </a:r>
            <a:endParaRPr lang="en-US" dirty="0"/>
          </a:p>
        </p:txBody>
      </p:sp>
      <p:sp>
        <p:nvSpPr>
          <p:cNvPr id="3" name="Content Placeholder 2"/>
          <p:cNvSpPr>
            <a:spLocks noGrp="1"/>
          </p:cNvSpPr>
          <p:nvPr>
            <p:ph idx="1"/>
          </p:nvPr>
        </p:nvSpPr>
        <p:spPr>
          <a:xfrm>
            <a:off x="2592924" y="1503218"/>
            <a:ext cx="8911687" cy="4408004"/>
          </a:xfrm>
        </p:spPr>
        <p:txBody>
          <a:bodyPr>
            <a:noAutofit/>
          </a:bodyPr>
          <a:lstStyle/>
          <a:p>
            <a:pPr marL="0" indent="0">
              <a:buNone/>
            </a:pPr>
            <a:r>
              <a:rPr lang="en-US" sz="3200" b="1" dirty="0">
                <a:solidFill>
                  <a:srgbClr val="D60093"/>
                </a:solidFill>
                <a:latin typeface="Calibri" panose="020F0502020204030204" pitchFamily="34" charset="0"/>
                <a:cs typeface="Calibri" panose="020F0502020204030204" pitchFamily="34" charset="0"/>
              </a:rPr>
              <a:t>Other types of endocarditis are </a:t>
            </a:r>
          </a:p>
          <a:p>
            <a:r>
              <a:rPr lang="en-US" sz="3200" b="1" dirty="0">
                <a:solidFill>
                  <a:srgbClr val="002060"/>
                </a:solidFill>
                <a:latin typeface="Calibri" panose="020F0502020204030204" pitchFamily="34" charset="0"/>
                <a:cs typeface="Calibri" panose="020F0502020204030204" pitchFamily="34" charset="0"/>
              </a:rPr>
              <a:t>Tuberculous endocarditis</a:t>
            </a:r>
          </a:p>
          <a:p>
            <a:r>
              <a:rPr lang="en-US" sz="3200" b="1" dirty="0">
                <a:solidFill>
                  <a:srgbClr val="002060"/>
                </a:solidFill>
                <a:latin typeface="Calibri" panose="020F0502020204030204" pitchFamily="34" charset="0"/>
                <a:cs typeface="Calibri" panose="020F0502020204030204" pitchFamily="34" charset="0"/>
              </a:rPr>
              <a:t>Syphilitic endocarditis</a:t>
            </a:r>
          </a:p>
          <a:p>
            <a:r>
              <a:rPr lang="en-US" sz="3200" b="1" dirty="0">
                <a:solidFill>
                  <a:srgbClr val="002060"/>
                </a:solidFill>
                <a:latin typeface="Calibri" panose="020F0502020204030204" pitchFamily="34" charset="0"/>
                <a:cs typeface="Calibri" panose="020F0502020204030204" pitchFamily="34" charset="0"/>
              </a:rPr>
              <a:t>Fungal endocarditis – caused by Candida </a:t>
            </a:r>
            <a:r>
              <a:rPr lang="en-US" sz="3200" b="1" dirty="0" err="1">
                <a:solidFill>
                  <a:srgbClr val="002060"/>
                </a:solidFill>
                <a:latin typeface="Calibri" panose="020F0502020204030204" pitchFamily="34" charset="0"/>
                <a:cs typeface="Calibri" panose="020F0502020204030204" pitchFamily="34" charset="0"/>
              </a:rPr>
              <a:t>albicans</a:t>
            </a:r>
            <a:r>
              <a:rPr lang="en-US" sz="3200" b="1" dirty="0">
                <a:solidFill>
                  <a:srgbClr val="002060"/>
                </a:solidFill>
                <a:latin typeface="Calibri" panose="020F0502020204030204" pitchFamily="34" charset="0"/>
                <a:cs typeface="Calibri" panose="020F0502020204030204" pitchFamily="34" charset="0"/>
              </a:rPr>
              <a:t>, Histoplasma </a:t>
            </a:r>
            <a:r>
              <a:rPr lang="en-US" sz="3200" b="1" dirty="0" err="1">
                <a:solidFill>
                  <a:srgbClr val="002060"/>
                </a:solidFill>
                <a:latin typeface="Calibri" panose="020F0502020204030204" pitchFamily="34" charset="0"/>
                <a:cs typeface="Calibri" panose="020F0502020204030204" pitchFamily="34" charset="0"/>
              </a:rPr>
              <a:t>capsulatum</a:t>
            </a:r>
            <a:r>
              <a:rPr lang="en-US" sz="3200" b="1" dirty="0">
                <a:solidFill>
                  <a:srgbClr val="002060"/>
                </a:solidFill>
                <a:latin typeface="Calibri" panose="020F0502020204030204" pitchFamily="34" charset="0"/>
                <a:cs typeface="Calibri" panose="020F0502020204030204" pitchFamily="34" charset="0"/>
              </a:rPr>
              <a:t>, Aspergillus, </a:t>
            </a:r>
            <a:r>
              <a:rPr lang="en-US" sz="3200" b="1" dirty="0" err="1">
                <a:solidFill>
                  <a:srgbClr val="002060"/>
                </a:solidFill>
                <a:latin typeface="Calibri" panose="020F0502020204030204" pitchFamily="34" charset="0"/>
                <a:cs typeface="Calibri" panose="020F0502020204030204" pitchFamily="34" charset="0"/>
              </a:rPr>
              <a:t>Mucor</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Blastomycosis</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Cryptococcosis</a:t>
            </a:r>
            <a:endParaRPr lang="en-US" sz="3200" b="1" dirty="0">
              <a:solidFill>
                <a:srgbClr val="002060"/>
              </a:solidFill>
              <a:latin typeface="Calibri" panose="020F0502020204030204" pitchFamily="34" charset="0"/>
              <a:cs typeface="Calibri" panose="020F0502020204030204" pitchFamily="34" charset="0"/>
            </a:endParaRPr>
          </a:p>
          <a:p>
            <a:r>
              <a:rPr lang="en-US" sz="3200" b="1" dirty="0" err="1">
                <a:solidFill>
                  <a:srgbClr val="002060"/>
                </a:solidFill>
                <a:latin typeface="Calibri" panose="020F0502020204030204" pitchFamily="34" charset="0"/>
                <a:cs typeface="Calibri" panose="020F0502020204030204" pitchFamily="34" charset="0"/>
              </a:rPr>
              <a:t>Rickettsial</a:t>
            </a:r>
            <a:r>
              <a:rPr lang="en-US" sz="3200" b="1" dirty="0">
                <a:solidFill>
                  <a:srgbClr val="002060"/>
                </a:solidFill>
                <a:latin typeface="Calibri" panose="020F0502020204030204" pitchFamily="34" charset="0"/>
                <a:cs typeface="Calibri" panose="020F0502020204030204" pitchFamily="34" charset="0"/>
              </a:rPr>
              <a:t> endocarditis</a:t>
            </a:r>
          </a:p>
        </p:txBody>
      </p:sp>
    </p:spTree>
    <p:extLst>
      <p:ext uri="{BB962C8B-B14F-4D97-AF65-F5344CB8AC3E}">
        <p14:creationId xmlns:p14="http://schemas.microsoft.com/office/powerpoint/2010/main" val="39828335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22328"/>
            <a:ext cx="8911687" cy="1280890"/>
          </a:xfrm>
        </p:spPr>
        <p:txBody>
          <a:bodyPr/>
          <a:lstStyle/>
          <a:p>
            <a:pPr algn="ctr"/>
            <a:r>
              <a:rPr lang="en-US" b="1" dirty="0">
                <a:solidFill>
                  <a:schemeClr val="accent1">
                    <a:lumMod val="75000"/>
                  </a:schemeClr>
                </a:solidFill>
              </a:rPr>
              <a:t>NON BACTERIAL ENDOCARDITIS</a:t>
            </a:r>
            <a:endParaRPr lang="en-US" dirty="0"/>
          </a:p>
        </p:txBody>
      </p:sp>
      <p:sp>
        <p:nvSpPr>
          <p:cNvPr id="3" name="Content Placeholder 2"/>
          <p:cNvSpPr>
            <a:spLocks noGrp="1"/>
          </p:cNvSpPr>
          <p:nvPr>
            <p:ph idx="1"/>
          </p:nvPr>
        </p:nvSpPr>
        <p:spPr>
          <a:xfrm>
            <a:off x="1953491" y="1177637"/>
            <a:ext cx="10016836" cy="5458690"/>
          </a:xfrm>
        </p:spPr>
        <p:txBody>
          <a:bodyPr>
            <a:normAutofit/>
          </a:bodyPr>
          <a:lstStyle/>
          <a:p>
            <a:r>
              <a:rPr lang="en-US" sz="3200" b="1" dirty="0">
                <a:solidFill>
                  <a:srgbClr val="002060"/>
                </a:solidFill>
                <a:latin typeface="Calibri" panose="020F0502020204030204" pitchFamily="34" charset="0"/>
                <a:cs typeface="Calibri" panose="020F0502020204030204" pitchFamily="34" charset="0"/>
              </a:rPr>
              <a:t>NBTE is characterized by deposition of </a:t>
            </a:r>
            <a:r>
              <a:rPr lang="en-US" sz="3200" b="1" dirty="0">
                <a:solidFill>
                  <a:srgbClr val="0070C0"/>
                </a:solidFill>
                <a:latin typeface="Calibri" panose="020F0502020204030204" pitchFamily="34" charset="0"/>
                <a:cs typeface="Calibri" panose="020F0502020204030204" pitchFamily="34" charset="0"/>
              </a:rPr>
              <a:t>small sterile thrombi on the leaflets of cardiac valves</a:t>
            </a:r>
          </a:p>
          <a:p>
            <a:r>
              <a:rPr lang="en-US" sz="3200" b="1" dirty="0">
                <a:solidFill>
                  <a:srgbClr val="002060"/>
                </a:solidFill>
                <a:latin typeface="Calibri" panose="020F0502020204030204" pitchFamily="34" charset="0"/>
                <a:cs typeface="Calibri" panose="020F0502020204030204" pitchFamily="34" charset="0"/>
              </a:rPr>
              <a:t>Also called </a:t>
            </a:r>
            <a:r>
              <a:rPr lang="en-US" sz="3200" b="1" dirty="0" err="1">
                <a:solidFill>
                  <a:srgbClr val="0070C0"/>
                </a:solidFill>
                <a:latin typeface="Calibri" panose="020F0502020204030204" pitchFamily="34" charset="0"/>
                <a:cs typeface="Calibri" panose="020F0502020204030204" pitchFamily="34" charset="0"/>
              </a:rPr>
              <a:t>Marantic</a:t>
            </a:r>
            <a:r>
              <a:rPr lang="en-US" sz="3200" b="1" dirty="0">
                <a:solidFill>
                  <a:srgbClr val="0070C0"/>
                </a:solidFill>
                <a:latin typeface="Calibri" panose="020F0502020204030204" pitchFamily="34" charset="0"/>
                <a:cs typeface="Calibri" panose="020F0502020204030204" pitchFamily="34" charset="0"/>
              </a:rPr>
              <a:t> endocarditis </a:t>
            </a:r>
            <a:r>
              <a:rPr lang="en-US" sz="3200" b="1" dirty="0">
                <a:solidFill>
                  <a:srgbClr val="002060"/>
                </a:solidFill>
                <a:latin typeface="Calibri" panose="020F0502020204030204" pitchFamily="34" charset="0"/>
                <a:cs typeface="Calibri" panose="020F0502020204030204" pitchFamily="34" charset="0"/>
              </a:rPr>
              <a:t>as it was usually encountered in debilitated patients </a:t>
            </a:r>
            <a:r>
              <a:rPr lang="en-US" sz="3200" b="1" dirty="0">
                <a:solidFill>
                  <a:srgbClr val="0070C0"/>
                </a:solidFill>
                <a:latin typeface="Calibri" panose="020F0502020204030204" pitchFamily="34" charset="0"/>
                <a:cs typeface="Calibri" panose="020F0502020204030204" pitchFamily="34" charset="0"/>
              </a:rPr>
              <a:t>(marasmus- malnutrition)</a:t>
            </a:r>
          </a:p>
          <a:p>
            <a:pPr marL="0" indent="0">
              <a:buNone/>
            </a:pPr>
            <a:r>
              <a:rPr lang="en-US" sz="3200" b="1" dirty="0">
                <a:solidFill>
                  <a:srgbClr val="D60093"/>
                </a:solidFill>
                <a:latin typeface="Calibri" panose="020F0502020204030204" pitchFamily="34" charset="0"/>
                <a:cs typeface="Calibri" panose="020F0502020204030204" pitchFamily="34" charset="0"/>
              </a:rPr>
              <a:t>Morphology of </a:t>
            </a:r>
            <a:r>
              <a:rPr lang="en-US" sz="3200" b="1" dirty="0" err="1">
                <a:solidFill>
                  <a:srgbClr val="D60093"/>
                </a:solidFill>
                <a:latin typeface="Calibri" panose="020F0502020204030204" pitchFamily="34" charset="0"/>
                <a:cs typeface="Calibri" panose="020F0502020204030204" pitchFamily="34" charset="0"/>
              </a:rPr>
              <a:t>vegetations</a:t>
            </a:r>
            <a:endParaRPr lang="en-US" sz="3200" b="1" dirty="0">
              <a:solidFill>
                <a:srgbClr val="D60093"/>
              </a:solidFill>
              <a:latin typeface="Calibri" panose="020F0502020204030204" pitchFamily="34" charset="0"/>
              <a:cs typeface="Calibri" panose="020F0502020204030204" pitchFamily="34" charset="0"/>
            </a:endParaRPr>
          </a:p>
          <a:p>
            <a:r>
              <a:rPr lang="en-US" sz="3200" b="1" dirty="0">
                <a:solidFill>
                  <a:srgbClr val="0070C0"/>
                </a:solidFill>
                <a:latin typeface="Calibri" panose="020F0502020204030204" pitchFamily="34" charset="0"/>
                <a:cs typeface="Calibri" panose="020F0502020204030204" pitchFamily="34" charset="0"/>
              </a:rPr>
              <a:t>Size</a:t>
            </a:r>
            <a:r>
              <a:rPr lang="en-US" sz="3200" b="1" dirty="0">
                <a:solidFill>
                  <a:srgbClr val="002060"/>
                </a:solidFill>
                <a:latin typeface="Calibri" panose="020F0502020204030204" pitchFamily="34" charset="0"/>
                <a:cs typeface="Calibri" panose="020F0502020204030204" pitchFamily="34" charset="0"/>
              </a:rPr>
              <a:t> – 1 to 5 mm</a:t>
            </a:r>
          </a:p>
          <a:p>
            <a:r>
              <a:rPr lang="en-US" sz="3200" b="1" dirty="0">
                <a:solidFill>
                  <a:srgbClr val="002060"/>
                </a:solidFill>
                <a:latin typeface="Calibri" panose="020F0502020204030204" pitchFamily="34" charset="0"/>
                <a:cs typeface="Calibri" panose="020F0502020204030204" pitchFamily="34" charset="0"/>
              </a:rPr>
              <a:t>Occur as single or multiple </a:t>
            </a:r>
            <a:r>
              <a:rPr lang="en-US" sz="3200" b="1" dirty="0" err="1">
                <a:solidFill>
                  <a:srgbClr val="002060"/>
                </a:solidFill>
                <a:latin typeface="Calibri" panose="020F0502020204030204" pitchFamily="34" charset="0"/>
                <a:cs typeface="Calibri" panose="020F0502020204030204" pitchFamily="34" charset="0"/>
              </a:rPr>
              <a:t>vegetations</a:t>
            </a:r>
            <a:r>
              <a:rPr lang="en-US" sz="3200" b="1" dirty="0">
                <a:solidFill>
                  <a:srgbClr val="0070C0"/>
                </a:solidFill>
                <a:latin typeface="Calibri" panose="020F0502020204030204" pitchFamily="34" charset="0"/>
                <a:cs typeface="Calibri" panose="020F0502020204030204" pitchFamily="34" charset="0"/>
              </a:rPr>
              <a:t> along the line of closure of the leaflets or cusps</a:t>
            </a:r>
          </a:p>
        </p:txBody>
      </p:sp>
    </p:spTree>
    <p:extLst>
      <p:ext uri="{BB962C8B-B14F-4D97-AF65-F5344CB8AC3E}">
        <p14:creationId xmlns:p14="http://schemas.microsoft.com/office/powerpoint/2010/main" val="40781814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22328"/>
            <a:ext cx="8911687" cy="1280890"/>
          </a:xfrm>
        </p:spPr>
        <p:txBody>
          <a:bodyPr/>
          <a:lstStyle/>
          <a:p>
            <a:pPr algn="ctr"/>
            <a:r>
              <a:rPr lang="en-US" b="1" dirty="0">
                <a:solidFill>
                  <a:schemeClr val="accent1">
                    <a:lumMod val="75000"/>
                  </a:schemeClr>
                </a:solidFill>
              </a:rPr>
              <a:t>NON BACTERIAL ENDOCARDITIS</a:t>
            </a:r>
            <a:endParaRPr lang="en-US" b="1" dirty="0">
              <a:solidFill>
                <a:srgbClr val="D60093"/>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592924" y="1385455"/>
            <a:ext cx="9155731" cy="4849090"/>
          </a:xfrm>
        </p:spPr>
        <p:txBody>
          <a:bodyPr>
            <a:noAutofit/>
          </a:bodyPr>
          <a:lstStyle/>
          <a:p>
            <a:pPr marL="0" indent="0">
              <a:buNone/>
            </a:pPr>
            <a:r>
              <a:rPr lang="en-US" sz="3200" b="1" dirty="0">
                <a:solidFill>
                  <a:srgbClr val="D60093"/>
                </a:solidFill>
                <a:latin typeface="Calibri" panose="020F0502020204030204" pitchFamily="34" charset="0"/>
                <a:cs typeface="Calibri" panose="020F0502020204030204" pitchFamily="34" charset="0"/>
              </a:rPr>
              <a:t>Microscopy </a:t>
            </a:r>
          </a:p>
          <a:p>
            <a:r>
              <a:rPr lang="en-US" sz="3200" b="1" dirty="0">
                <a:solidFill>
                  <a:srgbClr val="002060"/>
                </a:solidFill>
                <a:latin typeface="Calibri" panose="020F0502020204030204" pitchFamily="34" charset="0"/>
                <a:cs typeface="Calibri" panose="020F0502020204030204" pitchFamily="34" charset="0"/>
              </a:rPr>
              <a:t>Comprises bland thrombi that are loosely attached to the underlying valve</a:t>
            </a:r>
          </a:p>
          <a:p>
            <a:r>
              <a:rPr lang="en-US" sz="3200" b="1" dirty="0" err="1">
                <a:solidFill>
                  <a:srgbClr val="002060"/>
                </a:solidFill>
                <a:latin typeface="Calibri" panose="020F0502020204030204" pitchFamily="34" charset="0"/>
                <a:cs typeface="Calibri" panose="020F0502020204030204" pitchFamily="34" charset="0"/>
              </a:rPr>
              <a:t>Vegetations</a:t>
            </a:r>
            <a:r>
              <a:rPr lang="en-US" sz="3200" b="1" dirty="0">
                <a:solidFill>
                  <a:srgbClr val="002060"/>
                </a:solidFill>
                <a:latin typeface="Calibri" panose="020F0502020204030204" pitchFamily="34" charset="0"/>
                <a:cs typeface="Calibri" panose="020F0502020204030204" pitchFamily="34" charset="0"/>
              </a:rPr>
              <a:t> are not invasive and do not elicit any inflammatory reaction</a:t>
            </a:r>
          </a:p>
          <a:p>
            <a:r>
              <a:rPr lang="en-US" sz="3200" b="1" dirty="0">
                <a:solidFill>
                  <a:srgbClr val="002060"/>
                </a:solidFill>
                <a:latin typeface="Calibri" panose="020F0502020204030204" pitchFamily="34" charset="0"/>
                <a:cs typeface="Calibri" panose="020F0502020204030204" pitchFamily="34" charset="0"/>
              </a:rPr>
              <a:t>Local affect of these </a:t>
            </a:r>
            <a:r>
              <a:rPr lang="en-US" sz="3200" b="1" dirty="0" err="1">
                <a:solidFill>
                  <a:srgbClr val="002060"/>
                </a:solidFill>
                <a:latin typeface="Calibri" panose="020F0502020204030204" pitchFamily="34" charset="0"/>
                <a:cs typeface="Calibri" panose="020F0502020204030204" pitchFamily="34" charset="0"/>
              </a:rPr>
              <a:t>vegetations</a:t>
            </a:r>
            <a:r>
              <a:rPr lang="en-US" sz="3200" b="1" dirty="0">
                <a:solidFill>
                  <a:srgbClr val="002060"/>
                </a:solidFill>
                <a:latin typeface="Calibri" panose="020F0502020204030204" pitchFamily="34" charset="0"/>
                <a:cs typeface="Calibri" panose="020F0502020204030204" pitchFamily="34" charset="0"/>
              </a:rPr>
              <a:t> is trivial but can produce systemic emboli leading to infarcts in brain, heart and other organs</a:t>
            </a:r>
          </a:p>
        </p:txBody>
      </p:sp>
    </p:spTree>
    <p:extLst>
      <p:ext uri="{BB962C8B-B14F-4D97-AF65-F5344CB8AC3E}">
        <p14:creationId xmlns:p14="http://schemas.microsoft.com/office/powerpoint/2010/main" val="17399848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106" y="710146"/>
            <a:ext cx="8911687" cy="1280890"/>
          </a:xfrm>
        </p:spPr>
        <p:txBody>
          <a:bodyPr/>
          <a:lstStyle/>
          <a:p>
            <a:r>
              <a:rPr lang="en-US" sz="2800" b="1" dirty="0">
                <a:solidFill>
                  <a:schemeClr val="accent1">
                    <a:lumMod val="75000"/>
                  </a:schemeClr>
                </a:solidFill>
              </a:rPr>
              <a:t>VEGETATIONS IN NON BACTERIAL ENDOCARDITIS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346" y="1589254"/>
            <a:ext cx="5541818" cy="489409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524" y="1589253"/>
            <a:ext cx="5693913" cy="4894096"/>
          </a:xfrm>
          <a:prstGeom prst="rect">
            <a:avLst/>
          </a:prstGeom>
        </p:spPr>
      </p:pic>
    </p:spTree>
    <p:extLst>
      <p:ext uri="{BB962C8B-B14F-4D97-AF65-F5344CB8AC3E}">
        <p14:creationId xmlns:p14="http://schemas.microsoft.com/office/powerpoint/2010/main" val="11016537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236183"/>
            <a:ext cx="8911687" cy="1280890"/>
          </a:xfrm>
        </p:spPr>
        <p:txBody>
          <a:bodyPr/>
          <a:lstStyle/>
          <a:p>
            <a:pPr algn="ctr"/>
            <a:r>
              <a:rPr lang="en-US" b="1" dirty="0">
                <a:solidFill>
                  <a:schemeClr val="accent1">
                    <a:lumMod val="75000"/>
                  </a:schemeClr>
                </a:solidFill>
              </a:rPr>
              <a:t>NON BACTERIAL ENDOCARDITIS</a:t>
            </a:r>
            <a:endParaRPr lang="en-US" dirty="0"/>
          </a:p>
        </p:txBody>
      </p:sp>
      <p:sp>
        <p:nvSpPr>
          <p:cNvPr id="3" name="Content Placeholder 2"/>
          <p:cNvSpPr>
            <a:spLocks noGrp="1"/>
          </p:cNvSpPr>
          <p:nvPr>
            <p:ph idx="1"/>
          </p:nvPr>
        </p:nvSpPr>
        <p:spPr>
          <a:xfrm>
            <a:off x="2396836" y="1260764"/>
            <a:ext cx="9107776" cy="4650458"/>
          </a:xfrm>
        </p:spPr>
        <p:txBody>
          <a:bodyPr>
            <a:noAutofit/>
          </a:bodyPr>
          <a:lstStyle/>
          <a:p>
            <a:pPr marL="0" indent="0">
              <a:buNone/>
            </a:pPr>
            <a:r>
              <a:rPr lang="en-US" sz="3200" b="1" dirty="0">
                <a:solidFill>
                  <a:srgbClr val="7D2296"/>
                </a:solidFill>
                <a:latin typeface="Calibri" panose="020F0502020204030204" pitchFamily="34" charset="0"/>
                <a:cs typeface="Calibri" panose="020F0502020204030204" pitchFamily="34" charset="0"/>
              </a:rPr>
              <a:t>NBTE frequently occurs concomitantly with </a:t>
            </a:r>
          </a:p>
          <a:p>
            <a:pPr lvl="1"/>
            <a:r>
              <a:rPr lang="en-US" sz="3200" b="1" dirty="0">
                <a:solidFill>
                  <a:srgbClr val="002060"/>
                </a:solidFill>
                <a:latin typeface="Calibri" panose="020F0502020204030204" pitchFamily="34" charset="0"/>
                <a:cs typeface="Calibri" panose="020F0502020204030204" pitchFamily="34" charset="0"/>
              </a:rPr>
              <a:t>Deep vein thrombosis</a:t>
            </a:r>
          </a:p>
          <a:p>
            <a:pPr lvl="1"/>
            <a:r>
              <a:rPr lang="en-US" sz="3200" b="1" dirty="0">
                <a:solidFill>
                  <a:srgbClr val="002060"/>
                </a:solidFill>
                <a:latin typeface="Calibri" panose="020F0502020204030204" pitchFamily="34" charset="0"/>
                <a:cs typeface="Calibri" panose="020F0502020204030204" pitchFamily="34" charset="0"/>
              </a:rPr>
              <a:t>Pulmonary emboli</a:t>
            </a:r>
          </a:p>
          <a:p>
            <a:pPr lvl="1"/>
            <a:r>
              <a:rPr lang="en-US" sz="3200" b="1" dirty="0">
                <a:solidFill>
                  <a:srgbClr val="002060"/>
                </a:solidFill>
                <a:latin typeface="Calibri" panose="020F0502020204030204" pitchFamily="34" charset="0"/>
                <a:cs typeface="Calibri" panose="020F0502020204030204" pitchFamily="34" charset="0"/>
              </a:rPr>
              <a:t>Other underlying systemic hypercoagulable state like mucinous adenocarcinoma which produces mucin which has procoagulant affect causing migratory thrombophlebitis (Trousseau syndrome)</a:t>
            </a:r>
          </a:p>
          <a:p>
            <a:pPr lvl="1"/>
            <a:r>
              <a:rPr lang="en-US" sz="3200" b="1" dirty="0">
                <a:solidFill>
                  <a:srgbClr val="002060"/>
                </a:solidFill>
                <a:latin typeface="Calibri" panose="020F0502020204030204" pitchFamily="34" charset="0"/>
                <a:cs typeface="Calibri" panose="020F0502020204030204" pitchFamily="34" charset="0"/>
              </a:rPr>
              <a:t>Endocardial trauma from an indwelling catheter</a:t>
            </a:r>
          </a:p>
        </p:txBody>
      </p:sp>
    </p:spTree>
    <p:extLst>
      <p:ext uri="{BB962C8B-B14F-4D97-AF65-F5344CB8AC3E}">
        <p14:creationId xmlns:p14="http://schemas.microsoft.com/office/powerpoint/2010/main" val="33237987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265" y="444001"/>
            <a:ext cx="8911687" cy="1280890"/>
          </a:xfrm>
        </p:spPr>
        <p:txBody>
          <a:bodyPr/>
          <a:lstStyle/>
          <a:p>
            <a:pPr algn="ctr"/>
            <a:r>
              <a:rPr lang="en-US" b="1" dirty="0">
                <a:solidFill>
                  <a:schemeClr val="accent1">
                    <a:lumMod val="50000"/>
                  </a:schemeClr>
                </a:solidFill>
              </a:rPr>
              <a:t>LIBMAN-SACKS ENDOCARDITIS</a:t>
            </a:r>
          </a:p>
        </p:txBody>
      </p:sp>
      <p:sp>
        <p:nvSpPr>
          <p:cNvPr id="3" name="Content Placeholder 2"/>
          <p:cNvSpPr>
            <a:spLocks noGrp="1"/>
          </p:cNvSpPr>
          <p:nvPr>
            <p:ph idx="1"/>
          </p:nvPr>
        </p:nvSpPr>
        <p:spPr>
          <a:xfrm>
            <a:off x="1122218" y="1177636"/>
            <a:ext cx="11069782" cy="5652654"/>
          </a:xfrm>
          <a:solidFill>
            <a:srgbClr val="F3F6EA"/>
          </a:solidFill>
        </p:spPr>
        <p:txBody>
          <a:bodyPr>
            <a:noAutofit/>
          </a:bodyPr>
          <a:lstStyle/>
          <a:p>
            <a:r>
              <a:rPr lang="en-US" sz="3200" b="1" dirty="0">
                <a:solidFill>
                  <a:srgbClr val="002060"/>
                </a:solidFill>
                <a:latin typeface="Calibri" panose="020F0502020204030204" pitchFamily="34" charset="0"/>
                <a:cs typeface="Calibri" panose="020F0502020204030204" pitchFamily="34" charset="0"/>
              </a:rPr>
              <a:t>Endocarditis of </a:t>
            </a:r>
            <a:r>
              <a:rPr lang="en-US" sz="3200" b="1" dirty="0">
                <a:solidFill>
                  <a:srgbClr val="0070C0"/>
                </a:solidFill>
                <a:latin typeface="Calibri" panose="020F0502020204030204" pitchFamily="34" charset="0"/>
                <a:cs typeface="Calibri" panose="020F0502020204030204" pitchFamily="34" charset="0"/>
              </a:rPr>
              <a:t>Systemic Lupus Erythematosus </a:t>
            </a:r>
          </a:p>
          <a:p>
            <a:r>
              <a:rPr lang="en-US" sz="3200" b="1" dirty="0">
                <a:solidFill>
                  <a:srgbClr val="002060"/>
                </a:solidFill>
                <a:latin typeface="Calibri" panose="020F0502020204030204" pitchFamily="34" charset="0"/>
                <a:cs typeface="Calibri" panose="020F0502020204030204" pitchFamily="34" charset="0"/>
              </a:rPr>
              <a:t>Mitral and tricuspid </a:t>
            </a:r>
            <a:r>
              <a:rPr lang="en-US" sz="3200" b="1" dirty="0" err="1">
                <a:solidFill>
                  <a:srgbClr val="002060"/>
                </a:solidFill>
                <a:latin typeface="Calibri" panose="020F0502020204030204" pitchFamily="34" charset="0"/>
                <a:cs typeface="Calibri" panose="020F0502020204030204" pitchFamily="34" charset="0"/>
              </a:rPr>
              <a:t>valvulitis</a:t>
            </a:r>
            <a:r>
              <a:rPr lang="en-US" sz="3200" b="1" dirty="0">
                <a:solidFill>
                  <a:srgbClr val="002060"/>
                </a:solidFill>
                <a:latin typeface="Calibri" panose="020F0502020204030204" pitchFamily="34" charset="0"/>
                <a:cs typeface="Calibri" panose="020F0502020204030204" pitchFamily="34" charset="0"/>
              </a:rPr>
              <a:t> with small, sterile </a:t>
            </a:r>
            <a:r>
              <a:rPr lang="en-US" sz="3200" b="1" dirty="0" err="1">
                <a:solidFill>
                  <a:srgbClr val="002060"/>
                </a:solidFill>
                <a:latin typeface="Calibri" panose="020F0502020204030204" pitchFamily="34" charset="0"/>
                <a:cs typeface="Calibri" panose="020F0502020204030204" pitchFamily="34" charset="0"/>
              </a:rPr>
              <a:t>vegetations</a:t>
            </a:r>
            <a:r>
              <a:rPr lang="en-US" sz="3200" b="1" dirty="0">
                <a:solidFill>
                  <a:srgbClr val="002060"/>
                </a:solidFill>
                <a:latin typeface="Calibri" panose="020F0502020204030204" pitchFamily="34" charset="0"/>
                <a:cs typeface="Calibri" panose="020F0502020204030204" pitchFamily="34" charset="0"/>
              </a:rPr>
              <a:t> </a:t>
            </a:r>
          </a:p>
          <a:p>
            <a:pPr marL="0" indent="0">
              <a:buNone/>
            </a:pPr>
            <a:r>
              <a:rPr lang="en-US" sz="3200" b="1" dirty="0">
                <a:solidFill>
                  <a:srgbClr val="D60093"/>
                </a:solidFill>
                <a:latin typeface="Calibri" panose="020F0502020204030204" pitchFamily="34" charset="0"/>
                <a:cs typeface="Calibri" panose="020F0502020204030204" pitchFamily="34" charset="0"/>
              </a:rPr>
              <a:t>Morphology </a:t>
            </a:r>
          </a:p>
          <a:p>
            <a:pPr marL="0" indent="0">
              <a:buNone/>
            </a:pPr>
            <a:r>
              <a:rPr lang="en-US" sz="3200" b="1" dirty="0">
                <a:solidFill>
                  <a:srgbClr val="7D2296"/>
                </a:solidFill>
                <a:latin typeface="Calibri" panose="020F0502020204030204" pitchFamily="34" charset="0"/>
                <a:cs typeface="Calibri" panose="020F0502020204030204" pitchFamily="34" charset="0"/>
              </a:rPr>
              <a:t>Gross</a:t>
            </a:r>
          </a:p>
          <a:p>
            <a:r>
              <a:rPr lang="en-US" sz="3200" b="1" dirty="0">
                <a:solidFill>
                  <a:srgbClr val="002060"/>
                </a:solidFill>
                <a:latin typeface="Calibri" panose="020F0502020204030204" pitchFamily="34" charset="0"/>
                <a:cs typeface="Calibri" panose="020F0502020204030204" pitchFamily="34" charset="0"/>
              </a:rPr>
              <a:t>Lesions are small m/s 1 to 4mm in diameter</a:t>
            </a:r>
          </a:p>
          <a:p>
            <a:r>
              <a:rPr lang="en-US" sz="3200" b="1" dirty="0" err="1">
                <a:solidFill>
                  <a:srgbClr val="002060"/>
                </a:solidFill>
                <a:latin typeface="Calibri" panose="020F0502020204030204" pitchFamily="34" charset="0"/>
                <a:cs typeface="Calibri" panose="020F0502020204030204" pitchFamily="34" charset="0"/>
              </a:rPr>
              <a:t>Occuring</a:t>
            </a:r>
            <a:r>
              <a:rPr lang="en-US" sz="3200" b="1" dirty="0">
                <a:solidFill>
                  <a:srgbClr val="002060"/>
                </a:solidFill>
                <a:latin typeface="Calibri" panose="020F0502020204030204" pitchFamily="34" charset="0"/>
                <a:cs typeface="Calibri" panose="020F0502020204030204" pitchFamily="34" charset="0"/>
              </a:rPr>
              <a:t> as </a:t>
            </a:r>
            <a:r>
              <a:rPr lang="en-US" sz="3200" b="1" dirty="0">
                <a:solidFill>
                  <a:srgbClr val="0070C0"/>
                </a:solidFill>
                <a:latin typeface="Calibri" panose="020F0502020204030204" pitchFamily="34" charset="0"/>
                <a:cs typeface="Calibri" panose="020F0502020204030204" pitchFamily="34" charset="0"/>
              </a:rPr>
              <a:t>single or multiple, sterile, pink </a:t>
            </a:r>
            <a:r>
              <a:rPr lang="en-US" sz="3200" b="1" dirty="0" err="1">
                <a:solidFill>
                  <a:srgbClr val="0070C0"/>
                </a:solidFill>
                <a:latin typeface="Calibri" panose="020F0502020204030204" pitchFamily="34" charset="0"/>
                <a:cs typeface="Calibri" panose="020F0502020204030204" pitchFamily="34" charset="0"/>
              </a:rPr>
              <a:t>vegetations</a:t>
            </a:r>
            <a:r>
              <a:rPr lang="en-US" sz="3200" b="1" dirty="0">
                <a:solidFill>
                  <a:srgbClr val="0070C0"/>
                </a:solidFill>
                <a:latin typeface="Calibri" panose="020F0502020204030204" pitchFamily="34" charset="0"/>
                <a:cs typeface="Calibri" panose="020F0502020204030204" pitchFamily="34" charset="0"/>
              </a:rPr>
              <a:t> </a:t>
            </a:r>
            <a:r>
              <a:rPr lang="en-US" sz="3200" b="1" dirty="0">
                <a:solidFill>
                  <a:srgbClr val="002060"/>
                </a:solidFill>
                <a:latin typeface="Calibri" panose="020F0502020204030204" pitchFamily="34" charset="0"/>
                <a:cs typeface="Calibri" panose="020F0502020204030204" pitchFamily="34" charset="0"/>
              </a:rPr>
              <a:t>with a warty appearance</a:t>
            </a:r>
          </a:p>
          <a:p>
            <a:r>
              <a:rPr lang="en-US" sz="3200" b="1" dirty="0">
                <a:solidFill>
                  <a:srgbClr val="0070C0"/>
                </a:solidFill>
                <a:latin typeface="Calibri" panose="020F0502020204030204" pitchFamily="34" charset="0"/>
                <a:cs typeface="Calibri" panose="020F0502020204030204" pitchFamily="34" charset="0"/>
              </a:rPr>
              <a:t>Location</a:t>
            </a:r>
            <a:r>
              <a:rPr lang="en-US" sz="3200" b="1" dirty="0">
                <a:solidFill>
                  <a:srgbClr val="002060"/>
                </a:solidFill>
                <a:latin typeface="Calibri" panose="020F0502020204030204" pitchFamily="34" charset="0"/>
                <a:cs typeface="Calibri" panose="020F0502020204030204" pitchFamily="34" charset="0"/>
              </a:rPr>
              <a:t> – undersurface of atrioventricular valves, Valvular endocardium, chords and mural endocardium of atria or ventricles</a:t>
            </a:r>
          </a:p>
        </p:txBody>
      </p:sp>
    </p:spTree>
    <p:extLst>
      <p:ext uri="{BB962C8B-B14F-4D97-AF65-F5344CB8AC3E}">
        <p14:creationId xmlns:p14="http://schemas.microsoft.com/office/powerpoint/2010/main" val="14184860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lumMod val="50000"/>
                  </a:schemeClr>
                </a:solidFill>
              </a:rPr>
              <a:t>LIBMAN-SACKS ENDOCARDITIS</a:t>
            </a:r>
            <a:endParaRPr lang="en-US" dirty="0"/>
          </a:p>
        </p:txBody>
      </p:sp>
      <p:sp>
        <p:nvSpPr>
          <p:cNvPr id="3" name="Content Placeholder 2"/>
          <p:cNvSpPr>
            <a:spLocks noGrp="1"/>
          </p:cNvSpPr>
          <p:nvPr>
            <p:ph idx="1"/>
          </p:nvPr>
        </p:nvSpPr>
        <p:spPr>
          <a:xfrm>
            <a:off x="1995055" y="1413165"/>
            <a:ext cx="10002981" cy="5195454"/>
          </a:xfrm>
        </p:spPr>
        <p:txBody>
          <a:bodyPr>
            <a:noAutofit/>
          </a:bodyPr>
          <a:lstStyle/>
          <a:p>
            <a:pPr marL="0" indent="0">
              <a:buNone/>
            </a:pPr>
            <a:r>
              <a:rPr lang="en-US" sz="3200" b="1" dirty="0">
                <a:solidFill>
                  <a:srgbClr val="D60093"/>
                </a:solidFill>
                <a:latin typeface="Calibri" panose="020F0502020204030204" pitchFamily="34" charset="0"/>
                <a:cs typeface="Calibri" panose="020F0502020204030204" pitchFamily="34" charset="0"/>
              </a:rPr>
              <a:t>Morphology</a:t>
            </a:r>
          </a:p>
          <a:p>
            <a:pPr marL="0" indent="0">
              <a:buNone/>
            </a:pPr>
            <a:r>
              <a:rPr lang="en-US" sz="3200" b="1" dirty="0">
                <a:solidFill>
                  <a:srgbClr val="7030A0"/>
                </a:solidFill>
                <a:latin typeface="Calibri" panose="020F0502020204030204" pitchFamily="34" charset="0"/>
                <a:cs typeface="Calibri" panose="020F0502020204030204" pitchFamily="34" charset="0"/>
              </a:rPr>
              <a:t>Microscopy</a:t>
            </a:r>
          </a:p>
          <a:p>
            <a:r>
              <a:rPr lang="en-US" sz="3200" b="1" dirty="0" err="1">
                <a:solidFill>
                  <a:srgbClr val="002060"/>
                </a:solidFill>
                <a:latin typeface="Calibri" panose="020F0502020204030204" pitchFamily="34" charset="0"/>
                <a:cs typeface="Calibri" panose="020F0502020204030204" pitchFamily="34" charset="0"/>
              </a:rPr>
              <a:t>Vegetations</a:t>
            </a:r>
            <a:r>
              <a:rPr lang="en-US" sz="3200" b="1" dirty="0">
                <a:solidFill>
                  <a:srgbClr val="002060"/>
                </a:solidFill>
                <a:latin typeface="Calibri" panose="020F0502020204030204" pitchFamily="34" charset="0"/>
                <a:cs typeface="Calibri" panose="020F0502020204030204" pitchFamily="34" charset="0"/>
              </a:rPr>
              <a:t> consists of </a:t>
            </a:r>
            <a:r>
              <a:rPr lang="en-US" sz="3200" b="1" dirty="0">
                <a:solidFill>
                  <a:srgbClr val="0070C0"/>
                </a:solidFill>
                <a:latin typeface="Calibri" panose="020F0502020204030204" pitchFamily="34" charset="0"/>
                <a:cs typeface="Calibri" panose="020F0502020204030204" pitchFamily="34" charset="0"/>
              </a:rPr>
              <a:t>finely granular fibrinous eosinophilic material </a:t>
            </a:r>
            <a:r>
              <a:rPr lang="en-US" sz="3200" b="1" dirty="0">
                <a:solidFill>
                  <a:srgbClr val="002060"/>
                </a:solidFill>
                <a:latin typeface="Calibri" panose="020F0502020204030204" pitchFamily="34" charset="0"/>
                <a:cs typeface="Calibri" panose="020F0502020204030204" pitchFamily="34" charset="0"/>
              </a:rPr>
              <a:t>containing cellular debris including nuclear remnants</a:t>
            </a:r>
          </a:p>
          <a:p>
            <a:r>
              <a:rPr lang="en-US" sz="3200" b="1" dirty="0" err="1">
                <a:solidFill>
                  <a:srgbClr val="002060"/>
                </a:solidFill>
                <a:latin typeface="Calibri" panose="020F0502020204030204" pitchFamily="34" charset="0"/>
                <a:cs typeface="Calibri" panose="020F0502020204030204" pitchFamily="34" charset="0"/>
              </a:rPr>
              <a:t>Vegetations</a:t>
            </a:r>
            <a:r>
              <a:rPr lang="en-US" sz="3200" b="1" dirty="0">
                <a:solidFill>
                  <a:srgbClr val="002060"/>
                </a:solidFill>
                <a:latin typeface="Calibri" panose="020F0502020204030204" pitchFamily="34" charset="0"/>
                <a:cs typeface="Calibri" panose="020F0502020204030204" pitchFamily="34" charset="0"/>
              </a:rPr>
              <a:t> are associated with an </a:t>
            </a:r>
            <a:r>
              <a:rPr lang="en-US" sz="3200" b="1" dirty="0">
                <a:solidFill>
                  <a:srgbClr val="0070C0"/>
                </a:solidFill>
                <a:latin typeface="Calibri" panose="020F0502020204030204" pitchFamily="34" charset="0"/>
                <a:cs typeface="Calibri" panose="020F0502020204030204" pitchFamily="34" charset="0"/>
              </a:rPr>
              <a:t>intense </a:t>
            </a:r>
            <a:r>
              <a:rPr lang="en-US" sz="3200" b="1" dirty="0" err="1">
                <a:solidFill>
                  <a:srgbClr val="0070C0"/>
                </a:solidFill>
                <a:latin typeface="Calibri" panose="020F0502020204030204" pitchFamily="34" charset="0"/>
                <a:cs typeface="Calibri" panose="020F0502020204030204" pitchFamily="34" charset="0"/>
              </a:rPr>
              <a:t>valvulitis</a:t>
            </a:r>
            <a:r>
              <a:rPr lang="en-US" sz="3200" b="1" dirty="0">
                <a:solidFill>
                  <a:srgbClr val="0070C0"/>
                </a:solidFill>
                <a:latin typeface="Calibri" panose="020F0502020204030204" pitchFamily="34" charset="0"/>
                <a:cs typeface="Calibri" panose="020F0502020204030204" pitchFamily="34" charset="0"/>
              </a:rPr>
              <a:t>, characterized by </a:t>
            </a:r>
            <a:r>
              <a:rPr lang="en-US" sz="3200" b="1" dirty="0" err="1">
                <a:solidFill>
                  <a:srgbClr val="0070C0"/>
                </a:solidFill>
                <a:latin typeface="Calibri" panose="020F0502020204030204" pitchFamily="34" charset="0"/>
                <a:cs typeface="Calibri" panose="020F0502020204030204" pitchFamily="34" charset="0"/>
              </a:rPr>
              <a:t>fibrinoid</a:t>
            </a:r>
            <a:r>
              <a:rPr lang="en-US" sz="3200" b="1" dirty="0">
                <a:solidFill>
                  <a:srgbClr val="0070C0"/>
                </a:solidFill>
                <a:latin typeface="Calibri" panose="020F0502020204030204" pitchFamily="34" charset="0"/>
                <a:cs typeface="Calibri" panose="020F0502020204030204" pitchFamily="34" charset="0"/>
              </a:rPr>
              <a:t> necrosis of valve substance </a:t>
            </a:r>
            <a:r>
              <a:rPr lang="en-US" sz="3200" b="1" dirty="0">
                <a:solidFill>
                  <a:srgbClr val="002060"/>
                </a:solidFill>
                <a:latin typeface="Calibri" panose="020F0502020204030204" pitchFamily="34" charset="0"/>
                <a:cs typeface="Calibri" panose="020F0502020204030204" pitchFamily="34" charset="0"/>
              </a:rPr>
              <a:t>and reflecting the activation of complement and recruitment of Fc receptor bearing cells</a:t>
            </a:r>
            <a:endParaRPr lang="en-US" sz="28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8478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287" y="194619"/>
            <a:ext cx="8911687" cy="1079999"/>
          </a:xfrm>
        </p:spPr>
        <p:txBody>
          <a:bodyPr>
            <a:normAutofit fontScale="90000"/>
          </a:bodyPr>
          <a:lstStyle/>
          <a:p>
            <a:pPr algn="ctr"/>
            <a:r>
              <a:rPr lang="en-US" b="1" dirty="0">
                <a:solidFill>
                  <a:schemeClr val="accent1">
                    <a:lumMod val="50000"/>
                  </a:schemeClr>
                </a:solidFill>
              </a:rPr>
              <a:t>LIBMANSACKS ENDOCARDITIS</a:t>
            </a:r>
            <a:r>
              <a:rPr lang="en-US" b="1" dirty="0"/>
              <a:t> </a:t>
            </a:r>
            <a:br>
              <a:rPr lang="en-US" b="1" dirty="0"/>
            </a:br>
            <a:r>
              <a:rPr lang="en-US" b="1" dirty="0"/>
              <a:t> </a:t>
            </a:r>
            <a:r>
              <a:rPr lang="en-US" sz="2400" b="1" dirty="0">
                <a:solidFill>
                  <a:srgbClr val="002060"/>
                </a:solidFill>
              </a:rPr>
              <a:t>FLAT, REDDISH-TAN VEGETATIONS</a:t>
            </a:r>
            <a:endParaRPr lang="en-US" b="1" dirty="0">
              <a:solidFill>
                <a:srgbClr val="002060"/>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3451" t="33351" r="3941" b="29698"/>
          <a:stretch/>
        </p:blipFill>
        <p:spPr>
          <a:xfrm>
            <a:off x="119414" y="1821870"/>
            <a:ext cx="6073904" cy="46759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3318" y="1780305"/>
            <a:ext cx="5901700" cy="4675908"/>
          </a:xfrm>
          <a:prstGeom prst="rect">
            <a:avLst/>
          </a:prstGeom>
        </p:spPr>
      </p:pic>
    </p:spTree>
    <p:extLst>
      <p:ext uri="{BB962C8B-B14F-4D97-AF65-F5344CB8AC3E}">
        <p14:creationId xmlns:p14="http://schemas.microsoft.com/office/powerpoint/2010/main" val="2132211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lumMod val="75000"/>
                  </a:schemeClr>
                </a:solidFill>
              </a:rPr>
              <a:t>INFECTIVE ENDOCARDITIS</a:t>
            </a:r>
          </a:p>
        </p:txBody>
      </p:sp>
      <p:sp>
        <p:nvSpPr>
          <p:cNvPr id="3" name="Content Placeholder 2"/>
          <p:cNvSpPr>
            <a:spLocks noGrp="1"/>
          </p:cNvSpPr>
          <p:nvPr>
            <p:ph idx="1"/>
          </p:nvPr>
        </p:nvSpPr>
        <p:spPr>
          <a:xfrm>
            <a:off x="1981200" y="1482436"/>
            <a:ext cx="10072255" cy="4876800"/>
          </a:xfrm>
        </p:spPr>
        <p:txBody>
          <a:bodyPr>
            <a:noAutofit/>
          </a:bodyPr>
          <a:lstStyle/>
          <a:p>
            <a:pPr marL="0" indent="0">
              <a:lnSpc>
                <a:spcPct val="150000"/>
              </a:lnSpc>
              <a:spcAft>
                <a:spcPts val="600"/>
              </a:spcAft>
              <a:buNone/>
            </a:pPr>
            <a:r>
              <a:rPr lang="en-US" sz="2800" b="1" dirty="0">
                <a:solidFill>
                  <a:srgbClr val="D60093"/>
                </a:solidFill>
              </a:rPr>
              <a:t>Sub acute infective endocarditis</a:t>
            </a:r>
          </a:p>
          <a:p>
            <a:pPr>
              <a:lnSpc>
                <a:spcPct val="150000"/>
              </a:lnSpc>
              <a:spcAft>
                <a:spcPts val="600"/>
              </a:spcAft>
            </a:pPr>
            <a:r>
              <a:rPr lang="en-US" sz="2800" b="1" dirty="0">
                <a:solidFill>
                  <a:srgbClr val="002060"/>
                </a:solidFill>
              </a:rPr>
              <a:t>Infection by organisms of </a:t>
            </a:r>
            <a:r>
              <a:rPr lang="en-US" sz="2800" b="1" dirty="0">
                <a:solidFill>
                  <a:srgbClr val="0070C0"/>
                </a:solidFill>
              </a:rPr>
              <a:t>lower virulence (Streptococci </a:t>
            </a:r>
            <a:r>
              <a:rPr lang="en-US" sz="2800" b="1" dirty="0" err="1">
                <a:solidFill>
                  <a:srgbClr val="0070C0"/>
                </a:solidFill>
              </a:rPr>
              <a:t>viridans</a:t>
            </a:r>
            <a:r>
              <a:rPr lang="en-US" sz="2800" b="1" dirty="0">
                <a:solidFill>
                  <a:srgbClr val="0070C0"/>
                </a:solidFill>
              </a:rPr>
              <a:t>) </a:t>
            </a:r>
            <a:r>
              <a:rPr lang="en-US" sz="2800" b="1" dirty="0">
                <a:solidFill>
                  <a:srgbClr val="002060"/>
                </a:solidFill>
              </a:rPr>
              <a:t>that causes insidious infections of deformed valves with over all less destruction</a:t>
            </a:r>
          </a:p>
          <a:p>
            <a:pPr>
              <a:lnSpc>
                <a:spcPct val="150000"/>
              </a:lnSpc>
              <a:spcAft>
                <a:spcPts val="600"/>
              </a:spcAft>
            </a:pPr>
            <a:r>
              <a:rPr lang="en-US" sz="2800" b="1" dirty="0">
                <a:solidFill>
                  <a:srgbClr val="002060"/>
                </a:solidFill>
              </a:rPr>
              <a:t>Disease has course of weeks to months and cure can be achieved with antibiotics</a:t>
            </a:r>
          </a:p>
        </p:txBody>
      </p:sp>
    </p:spTree>
    <p:extLst>
      <p:ext uri="{BB962C8B-B14F-4D97-AF65-F5344CB8AC3E}">
        <p14:creationId xmlns:p14="http://schemas.microsoft.com/office/powerpoint/2010/main" val="36924103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9070" y="333165"/>
            <a:ext cx="9502094" cy="1280890"/>
          </a:xfrm>
        </p:spPr>
        <p:txBody>
          <a:bodyPr/>
          <a:lstStyle/>
          <a:p>
            <a:r>
              <a:rPr lang="en-US" sz="2800" b="1" dirty="0">
                <a:solidFill>
                  <a:schemeClr val="accent1">
                    <a:lumMod val="50000"/>
                  </a:schemeClr>
                </a:solidFill>
              </a:rPr>
              <a:t>VEGETATIONS IN DIFFERENT FORMS OF ENDOCARDITIS</a:t>
            </a:r>
            <a:endParaRPr lang="en-US" b="1" dirty="0">
              <a:solidFill>
                <a:schemeClr val="accent1">
                  <a:lumMod val="50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336748510"/>
              </p:ext>
            </p:extLst>
          </p:nvPr>
        </p:nvGraphicFramePr>
        <p:xfrm>
          <a:off x="196645" y="1366683"/>
          <a:ext cx="11884519" cy="5388077"/>
        </p:xfrm>
        <a:graphic>
          <a:graphicData uri="http://schemas.openxmlformats.org/drawingml/2006/table">
            <a:tbl>
              <a:tblPr firstRow="1" bandRow="1">
                <a:tableStyleId>{93296810-A885-4BE3-A3E7-6D5BEEA58F35}</a:tableStyleId>
              </a:tblPr>
              <a:tblGrid>
                <a:gridCol w="1735785">
                  <a:extLst>
                    <a:ext uri="{9D8B030D-6E8A-4147-A177-3AD203B41FA5}">
                      <a16:colId xmlns:a16="http://schemas.microsoft.com/office/drawing/2014/main" val="20000"/>
                    </a:ext>
                  </a:extLst>
                </a:gridCol>
                <a:gridCol w="3018022">
                  <a:extLst>
                    <a:ext uri="{9D8B030D-6E8A-4147-A177-3AD203B41FA5}">
                      <a16:colId xmlns:a16="http://schemas.microsoft.com/office/drawing/2014/main" val="20001"/>
                    </a:ext>
                  </a:extLst>
                </a:gridCol>
                <a:gridCol w="2376904">
                  <a:extLst>
                    <a:ext uri="{9D8B030D-6E8A-4147-A177-3AD203B41FA5}">
                      <a16:colId xmlns:a16="http://schemas.microsoft.com/office/drawing/2014/main" val="20002"/>
                    </a:ext>
                  </a:extLst>
                </a:gridCol>
                <a:gridCol w="2376904">
                  <a:extLst>
                    <a:ext uri="{9D8B030D-6E8A-4147-A177-3AD203B41FA5}">
                      <a16:colId xmlns:a16="http://schemas.microsoft.com/office/drawing/2014/main" val="20003"/>
                    </a:ext>
                  </a:extLst>
                </a:gridCol>
                <a:gridCol w="2376904">
                  <a:extLst>
                    <a:ext uri="{9D8B030D-6E8A-4147-A177-3AD203B41FA5}">
                      <a16:colId xmlns:a16="http://schemas.microsoft.com/office/drawing/2014/main" val="20004"/>
                    </a:ext>
                  </a:extLst>
                </a:gridCol>
              </a:tblGrid>
              <a:tr h="1130590">
                <a:tc>
                  <a:txBody>
                    <a:bodyPr/>
                    <a:lstStyle/>
                    <a:p>
                      <a:r>
                        <a:rPr lang="en-US" sz="2000" b="1" dirty="0"/>
                        <a:t>FEATURE</a:t>
                      </a:r>
                    </a:p>
                  </a:txBody>
                  <a:tcPr/>
                </a:tc>
                <a:tc>
                  <a:txBody>
                    <a:bodyPr/>
                    <a:lstStyle/>
                    <a:p>
                      <a:r>
                        <a:rPr lang="en-US" sz="2000" b="1" dirty="0"/>
                        <a:t>BACTERIAL</a:t>
                      </a:r>
                      <a:r>
                        <a:rPr lang="en-US" sz="2000" b="1" baseline="0" dirty="0"/>
                        <a:t> (INFECTIVE)</a:t>
                      </a:r>
                      <a:endParaRPr lang="en-US" sz="2000" b="1" dirty="0"/>
                    </a:p>
                  </a:txBody>
                  <a:tcPr/>
                </a:tc>
                <a:tc>
                  <a:txBody>
                    <a:bodyPr/>
                    <a:lstStyle/>
                    <a:p>
                      <a:r>
                        <a:rPr lang="en-US" sz="2000" b="1" dirty="0"/>
                        <a:t>NON-BACTERIAL</a:t>
                      </a:r>
                      <a:r>
                        <a:rPr lang="en-US" sz="2000" b="1" baseline="0" dirty="0"/>
                        <a:t> THROMBOTIC</a:t>
                      </a:r>
                      <a:endParaRPr lang="en-US" sz="2000" b="1" dirty="0"/>
                    </a:p>
                  </a:txBody>
                  <a:tcPr/>
                </a:tc>
                <a:tc>
                  <a:txBody>
                    <a:bodyPr/>
                    <a:lstStyle/>
                    <a:p>
                      <a:r>
                        <a:rPr lang="en-US" sz="2000" b="1" dirty="0"/>
                        <a:t>LIBMAN-SACKS</a:t>
                      </a:r>
                    </a:p>
                  </a:txBody>
                  <a:tcPr/>
                </a:tc>
                <a:tc>
                  <a:txBody>
                    <a:bodyPr/>
                    <a:lstStyle/>
                    <a:p>
                      <a:r>
                        <a:rPr lang="en-US" sz="2000" b="1" dirty="0"/>
                        <a:t>RHEUMATIC</a:t>
                      </a:r>
                    </a:p>
                  </a:txBody>
                  <a:tcPr/>
                </a:tc>
                <a:extLst>
                  <a:ext uri="{0D108BD9-81ED-4DB2-BD59-A6C34878D82A}">
                    <a16:rowId xmlns:a16="http://schemas.microsoft.com/office/drawing/2014/main" val="10000"/>
                  </a:ext>
                </a:extLst>
              </a:tr>
              <a:tr h="2018914">
                <a:tc>
                  <a:txBody>
                    <a:bodyPr/>
                    <a:lstStyle/>
                    <a:p>
                      <a:r>
                        <a:rPr lang="en-US" sz="2000" b="1" dirty="0">
                          <a:solidFill>
                            <a:srgbClr val="7D2296"/>
                          </a:solidFill>
                        </a:rPr>
                        <a:t>Valves commonly affected </a:t>
                      </a:r>
                    </a:p>
                  </a:txBody>
                  <a:tcPr/>
                </a:tc>
                <a:tc>
                  <a:txBody>
                    <a:bodyPr/>
                    <a:lstStyle/>
                    <a:p>
                      <a:r>
                        <a:rPr lang="en-US" sz="2000" b="1" dirty="0">
                          <a:solidFill>
                            <a:srgbClr val="002060"/>
                          </a:solidFill>
                        </a:rPr>
                        <a:t>- Mitral</a:t>
                      </a:r>
                    </a:p>
                    <a:p>
                      <a:r>
                        <a:rPr lang="en-US" sz="2000" b="1" dirty="0">
                          <a:solidFill>
                            <a:srgbClr val="002060"/>
                          </a:solidFill>
                        </a:rPr>
                        <a:t>- Aortic</a:t>
                      </a:r>
                    </a:p>
                    <a:p>
                      <a:r>
                        <a:rPr lang="en-US" sz="2000" b="1" dirty="0">
                          <a:solidFill>
                            <a:srgbClr val="002060"/>
                          </a:solidFill>
                        </a:rPr>
                        <a:t>- Combined</a:t>
                      </a:r>
                      <a:r>
                        <a:rPr lang="en-US" sz="2000" b="1" baseline="0" dirty="0">
                          <a:solidFill>
                            <a:srgbClr val="002060"/>
                          </a:solidFill>
                        </a:rPr>
                        <a:t> mitral and aortic</a:t>
                      </a:r>
                      <a:endParaRPr lang="en-US" sz="2000" b="1" dirty="0">
                        <a:solidFill>
                          <a:srgbClr val="002060"/>
                        </a:solidFill>
                      </a:endParaRPr>
                    </a:p>
                  </a:txBody>
                  <a:tcPr/>
                </a:tc>
                <a:tc>
                  <a:txBody>
                    <a:bodyPr/>
                    <a:lstStyle/>
                    <a:p>
                      <a:r>
                        <a:rPr lang="en-US" sz="2000" b="1" dirty="0">
                          <a:solidFill>
                            <a:srgbClr val="002060"/>
                          </a:solidFill>
                        </a:rPr>
                        <a:t>- Mainly mitral</a:t>
                      </a:r>
                    </a:p>
                    <a:p>
                      <a:r>
                        <a:rPr lang="en-US" sz="2000" b="1" dirty="0">
                          <a:solidFill>
                            <a:srgbClr val="002060"/>
                          </a:solidFill>
                        </a:rPr>
                        <a:t>- Less often aortic and tricuspid</a:t>
                      </a:r>
                    </a:p>
                  </a:txBody>
                  <a:tcPr/>
                </a:tc>
                <a:tc>
                  <a:txBody>
                    <a:bodyPr/>
                    <a:lstStyle/>
                    <a:p>
                      <a:r>
                        <a:rPr lang="en-US" sz="2000" b="1" dirty="0">
                          <a:solidFill>
                            <a:srgbClr val="002060"/>
                          </a:solidFill>
                        </a:rPr>
                        <a:t>Mitral,</a:t>
                      </a:r>
                      <a:r>
                        <a:rPr lang="en-US" sz="2000" b="1" baseline="0" dirty="0">
                          <a:solidFill>
                            <a:srgbClr val="002060"/>
                          </a:solidFill>
                        </a:rPr>
                        <a:t> tricuspid</a:t>
                      </a:r>
                      <a:endParaRPr lang="en-US" sz="2000" b="1" dirty="0">
                        <a:solidFill>
                          <a:srgbClr val="002060"/>
                        </a:solidFill>
                      </a:endParaRPr>
                    </a:p>
                  </a:txBody>
                  <a:tcPr/>
                </a:tc>
                <a:tc>
                  <a:txBody>
                    <a:bodyPr/>
                    <a:lstStyle/>
                    <a:p>
                      <a:r>
                        <a:rPr lang="en-US" sz="2000" b="1" dirty="0">
                          <a:solidFill>
                            <a:srgbClr val="002060"/>
                          </a:solidFill>
                        </a:rPr>
                        <a:t>- Mitral alone</a:t>
                      </a:r>
                    </a:p>
                    <a:p>
                      <a:r>
                        <a:rPr lang="en-US" sz="2000" b="1" dirty="0">
                          <a:solidFill>
                            <a:srgbClr val="002060"/>
                          </a:solidFill>
                        </a:rPr>
                        <a:t>- Mitral aortic combined</a:t>
                      </a:r>
                    </a:p>
                  </a:txBody>
                  <a:tcPr/>
                </a:tc>
                <a:extLst>
                  <a:ext uri="{0D108BD9-81ED-4DB2-BD59-A6C34878D82A}">
                    <a16:rowId xmlns:a16="http://schemas.microsoft.com/office/drawing/2014/main" val="10001"/>
                  </a:ext>
                </a:extLst>
              </a:tr>
              <a:tr h="2238573">
                <a:tc>
                  <a:txBody>
                    <a:bodyPr/>
                    <a:lstStyle/>
                    <a:p>
                      <a:r>
                        <a:rPr lang="en-US" sz="2000" b="1" dirty="0">
                          <a:solidFill>
                            <a:srgbClr val="7D2296"/>
                          </a:solidFill>
                        </a:rPr>
                        <a:t>Location on valve cusps</a:t>
                      </a:r>
                    </a:p>
                  </a:txBody>
                  <a:tcPr/>
                </a:tc>
                <a:tc>
                  <a:txBody>
                    <a:bodyPr/>
                    <a:lstStyle/>
                    <a:p>
                      <a:r>
                        <a:rPr lang="en-US" sz="2000" b="1" dirty="0">
                          <a:solidFill>
                            <a:srgbClr val="002060"/>
                          </a:solidFill>
                        </a:rPr>
                        <a:t>Along the</a:t>
                      </a:r>
                      <a:r>
                        <a:rPr lang="en-US" sz="2000" b="1" baseline="0" dirty="0">
                          <a:solidFill>
                            <a:srgbClr val="002060"/>
                          </a:solidFill>
                        </a:rPr>
                        <a:t> line of closure, atrial surface of atrioventricular valves and ventricular surface of semilunar valves</a:t>
                      </a:r>
                      <a:endParaRPr lang="en-US" sz="2000" b="1" dirty="0">
                        <a:solidFill>
                          <a:srgbClr val="002060"/>
                        </a:solidFill>
                      </a:endParaRPr>
                    </a:p>
                  </a:txBody>
                  <a:tcPr/>
                </a:tc>
                <a:tc>
                  <a:txBody>
                    <a:bodyPr/>
                    <a:lstStyle/>
                    <a:p>
                      <a:r>
                        <a:rPr lang="en-US" sz="2000" b="1" dirty="0">
                          <a:solidFill>
                            <a:srgbClr val="002060"/>
                          </a:solidFill>
                        </a:rPr>
                        <a:t>Occurs along the line of closure</a:t>
                      </a:r>
                    </a:p>
                  </a:txBody>
                  <a:tcPr/>
                </a:tc>
                <a:tc>
                  <a:txBody>
                    <a:bodyPr/>
                    <a:lstStyle/>
                    <a:p>
                      <a:r>
                        <a:rPr lang="en-US" sz="2000" b="1" dirty="0">
                          <a:solidFill>
                            <a:srgbClr val="002060"/>
                          </a:solidFill>
                        </a:rPr>
                        <a:t>Occurs on both surfaces of valve leaflets or cusps, in the valve pockets</a:t>
                      </a:r>
                    </a:p>
                  </a:txBody>
                  <a:tcPr/>
                </a:tc>
                <a:tc>
                  <a:txBody>
                    <a:bodyPr/>
                    <a:lstStyle/>
                    <a:p>
                      <a:r>
                        <a:rPr lang="en-US" sz="2000" b="1" dirty="0">
                          <a:solidFill>
                            <a:srgbClr val="002060"/>
                          </a:solidFill>
                        </a:rPr>
                        <a:t>Similar to infective endocarditis</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278026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24110"/>
            <a:ext cx="10363200" cy="733635"/>
          </a:xfrm>
        </p:spPr>
        <p:txBody>
          <a:bodyPr/>
          <a:lstStyle/>
          <a:p>
            <a:pPr algn="ctr"/>
            <a:r>
              <a:rPr lang="en-US" sz="2800" b="1" dirty="0">
                <a:solidFill>
                  <a:schemeClr val="accent1">
                    <a:lumMod val="50000"/>
                  </a:schemeClr>
                </a:solidFill>
              </a:rPr>
              <a:t>VEGETATIONS IN DIFFERENT FORMS OF ENDOCARDITIS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694665896"/>
              </p:ext>
            </p:extLst>
          </p:nvPr>
        </p:nvGraphicFramePr>
        <p:xfrm>
          <a:off x="186813" y="1238865"/>
          <a:ext cx="11866640" cy="5501116"/>
        </p:xfrm>
        <a:graphic>
          <a:graphicData uri="http://schemas.openxmlformats.org/drawingml/2006/table">
            <a:tbl>
              <a:tblPr firstRow="1" bandRow="1">
                <a:tableStyleId>{93296810-A885-4BE3-A3E7-6D5BEEA58F35}</a:tableStyleId>
              </a:tblPr>
              <a:tblGrid>
                <a:gridCol w="1803060">
                  <a:extLst>
                    <a:ext uri="{9D8B030D-6E8A-4147-A177-3AD203B41FA5}">
                      <a16:colId xmlns:a16="http://schemas.microsoft.com/office/drawing/2014/main" val="20000"/>
                    </a:ext>
                  </a:extLst>
                </a:gridCol>
                <a:gridCol w="2943596">
                  <a:extLst>
                    <a:ext uri="{9D8B030D-6E8A-4147-A177-3AD203B41FA5}">
                      <a16:colId xmlns:a16="http://schemas.microsoft.com/office/drawing/2014/main" val="20001"/>
                    </a:ext>
                  </a:extLst>
                </a:gridCol>
                <a:gridCol w="2373328">
                  <a:extLst>
                    <a:ext uri="{9D8B030D-6E8A-4147-A177-3AD203B41FA5}">
                      <a16:colId xmlns:a16="http://schemas.microsoft.com/office/drawing/2014/main" val="20002"/>
                    </a:ext>
                  </a:extLst>
                </a:gridCol>
                <a:gridCol w="2373328">
                  <a:extLst>
                    <a:ext uri="{9D8B030D-6E8A-4147-A177-3AD203B41FA5}">
                      <a16:colId xmlns:a16="http://schemas.microsoft.com/office/drawing/2014/main" val="20003"/>
                    </a:ext>
                  </a:extLst>
                </a:gridCol>
                <a:gridCol w="2373328">
                  <a:extLst>
                    <a:ext uri="{9D8B030D-6E8A-4147-A177-3AD203B41FA5}">
                      <a16:colId xmlns:a16="http://schemas.microsoft.com/office/drawing/2014/main" val="20004"/>
                    </a:ext>
                  </a:extLst>
                </a:gridCol>
              </a:tblGrid>
              <a:tr h="1075623">
                <a:tc>
                  <a:txBody>
                    <a:bodyPr/>
                    <a:lstStyle/>
                    <a:p>
                      <a:r>
                        <a:rPr lang="en-US" sz="2000" b="1" dirty="0"/>
                        <a:t>FEATURE</a:t>
                      </a:r>
                    </a:p>
                  </a:txBody>
                  <a:tcPr/>
                </a:tc>
                <a:tc>
                  <a:txBody>
                    <a:bodyPr/>
                    <a:lstStyle/>
                    <a:p>
                      <a:r>
                        <a:rPr lang="en-US" sz="2000" b="1" dirty="0"/>
                        <a:t>BACTERIAL</a:t>
                      </a:r>
                      <a:r>
                        <a:rPr lang="en-US" sz="2000" b="1" baseline="0" dirty="0"/>
                        <a:t> (INFECTIVE)</a:t>
                      </a:r>
                      <a:endParaRPr lang="en-US" sz="2000" b="1" dirty="0"/>
                    </a:p>
                  </a:txBody>
                  <a:tcPr/>
                </a:tc>
                <a:tc>
                  <a:txBody>
                    <a:bodyPr/>
                    <a:lstStyle/>
                    <a:p>
                      <a:r>
                        <a:rPr lang="en-US" sz="2000" b="1" dirty="0"/>
                        <a:t>NON-BACTERIAL</a:t>
                      </a:r>
                      <a:r>
                        <a:rPr lang="en-US" sz="2000" b="1" baseline="0" dirty="0"/>
                        <a:t> THROMBOTIC</a:t>
                      </a:r>
                      <a:endParaRPr lang="en-US" sz="2000" b="1" dirty="0"/>
                    </a:p>
                  </a:txBody>
                  <a:tcPr/>
                </a:tc>
                <a:tc>
                  <a:txBody>
                    <a:bodyPr/>
                    <a:lstStyle/>
                    <a:p>
                      <a:r>
                        <a:rPr lang="en-US" sz="2000" b="1" dirty="0"/>
                        <a:t>LIBMAN-SACKS</a:t>
                      </a:r>
                    </a:p>
                  </a:txBody>
                  <a:tcPr/>
                </a:tc>
                <a:tc>
                  <a:txBody>
                    <a:bodyPr/>
                    <a:lstStyle/>
                    <a:p>
                      <a:r>
                        <a:rPr lang="en-US" sz="2000" b="1" dirty="0"/>
                        <a:t>RHEUMATIC</a:t>
                      </a:r>
                    </a:p>
                  </a:txBody>
                  <a:tcPr/>
                </a:tc>
                <a:extLst>
                  <a:ext uri="{0D108BD9-81ED-4DB2-BD59-A6C34878D82A}">
                    <a16:rowId xmlns:a16="http://schemas.microsoft.com/office/drawing/2014/main" val="10000"/>
                  </a:ext>
                </a:extLst>
              </a:tr>
              <a:tr h="552840">
                <a:tc gridSpan="5">
                  <a:txBody>
                    <a:bodyPr/>
                    <a:lstStyle/>
                    <a:p>
                      <a:r>
                        <a:rPr lang="en-US" sz="2000" b="1" dirty="0">
                          <a:solidFill>
                            <a:srgbClr val="D60093"/>
                          </a:solidFill>
                        </a:rPr>
                        <a:t>Gross appearance</a:t>
                      </a:r>
                    </a:p>
                  </a:txBody>
                  <a:tcPr/>
                </a:tc>
                <a:tc hMerge="1">
                  <a:txBody>
                    <a:bodyPr/>
                    <a:lstStyle/>
                    <a:p>
                      <a:endParaRPr lang="en-US" sz="2000" b="1" dirty="0"/>
                    </a:p>
                  </a:txBody>
                  <a:tcPr/>
                </a:tc>
                <a:tc hMerge="1">
                  <a:txBody>
                    <a:bodyPr/>
                    <a:lstStyle/>
                    <a:p>
                      <a:endParaRPr lang="en-US" sz="2000" b="1" dirty="0"/>
                    </a:p>
                  </a:txBody>
                  <a:tcPr/>
                </a:tc>
                <a:tc hMerge="1">
                  <a:txBody>
                    <a:bodyPr/>
                    <a:lstStyle/>
                    <a:p>
                      <a:endParaRPr lang="en-US" sz="2000" b="1" dirty="0"/>
                    </a:p>
                  </a:txBody>
                  <a:tcPr/>
                </a:tc>
                <a:tc hMerge="1">
                  <a:txBody>
                    <a:bodyPr/>
                    <a:lstStyle/>
                    <a:p>
                      <a:endParaRPr lang="en-US" sz="2000" b="1" dirty="0"/>
                    </a:p>
                  </a:txBody>
                  <a:tcPr/>
                </a:tc>
                <a:extLst>
                  <a:ext uri="{0D108BD9-81ED-4DB2-BD59-A6C34878D82A}">
                    <a16:rowId xmlns:a16="http://schemas.microsoft.com/office/drawing/2014/main" val="10001"/>
                  </a:ext>
                </a:extLst>
              </a:tr>
              <a:tr h="1110766">
                <a:tc>
                  <a:txBody>
                    <a:bodyPr/>
                    <a:lstStyle/>
                    <a:p>
                      <a:r>
                        <a:rPr lang="en-US" sz="2000" b="1" dirty="0">
                          <a:solidFill>
                            <a:srgbClr val="7030A0"/>
                          </a:solidFill>
                        </a:rPr>
                        <a:t>Size </a:t>
                      </a:r>
                    </a:p>
                  </a:txBody>
                  <a:tcPr/>
                </a:tc>
                <a:tc>
                  <a:txBody>
                    <a:bodyPr/>
                    <a:lstStyle/>
                    <a:p>
                      <a:r>
                        <a:rPr lang="en-US" sz="2000" b="1" dirty="0">
                          <a:solidFill>
                            <a:srgbClr val="002060"/>
                          </a:solidFill>
                        </a:rPr>
                        <a:t>Often large and irregular</a:t>
                      </a:r>
                    </a:p>
                  </a:txBody>
                  <a:tcPr/>
                </a:tc>
                <a:tc>
                  <a:txBody>
                    <a:bodyPr/>
                    <a:lstStyle/>
                    <a:p>
                      <a:r>
                        <a:rPr lang="en-US" sz="2000" b="1" dirty="0">
                          <a:solidFill>
                            <a:srgbClr val="002060"/>
                          </a:solidFill>
                        </a:rPr>
                        <a:t>Small but larger than those of rheumatic</a:t>
                      </a:r>
                    </a:p>
                  </a:txBody>
                  <a:tcPr/>
                </a:tc>
                <a:tc>
                  <a:txBody>
                    <a:bodyPr/>
                    <a:lstStyle/>
                    <a:p>
                      <a:r>
                        <a:rPr lang="en-US" sz="2000" b="1" dirty="0">
                          <a:solidFill>
                            <a:srgbClr val="002060"/>
                          </a:solidFill>
                        </a:rPr>
                        <a:t>Medium sized</a:t>
                      </a:r>
                    </a:p>
                  </a:txBody>
                  <a:tcPr/>
                </a:tc>
                <a:tc>
                  <a:txBody>
                    <a:bodyPr/>
                    <a:lstStyle/>
                    <a:p>
                      <a:r>
                        <a:rPr lang="en-US" sz="2000" b="1" dirty="0">
                          <a:solidFill>
                            <a:srgbClr val="002060"/>
                          </a:solidFill>
                        </a:rPr>
                        <a:t>Small and warty</a:t>
                      </a:r>
                    </a:p>
                  </a:txBody>
                  <a:tcPr/>
                </a:tc>
                <a:extLst>
                  <a:ext uri="{0D108BD9-81ED-4DB2-BD59-A6C34878D82A}">
                    <a16:rowId xmlns:a16="http://schemas.microsoft.com/office/drawing/2014/main" val="10002"/>
                  </a:ext>
                </a:extLst>
              </a:tr>
              <a:tr h="1110766">
                <a:tc>
                  <a:txBody>
                    <a:bodyPr/>
                    <a:lstStyle/>
                    <a:p>
                      <a:r>
                        <a:rPr lang="en-US" sz="2000" b="1" dirty="0">
                          <a:solidFill>
                            <a:srgbClr val="7030A0"/>
                          </a:solidFill>
                        </a:rPr>
                        <a:t>Number </a:t>
                      </a:r>
                    </a:p>
                  </a:txBody>
                  <a:tcPr/>
                </a:tc>
                <a:tc>
                  <a:txBody>
                    <a:bodyPr/>
                    <a:lstStyle/>
                    <a:p>
                      <a:r>
                        <a:rPr lang="en-US" sz="2000" b="1" dirty="0">
                          <a:solidFill>
                            <a:srgbClr val="002060"/>
                          </a:solidFill>
                        </a:rPr>
                        <a:t>Single or multiple</a:t>
                      </a:r>
                    </a:p>
                  </a:txBody>
                  <a:tcPr/>
                </a:tc>
                <a:tc>
                  <a:txBody>
                    <a:bodyPr/>
                    <a:lstStyle/>
                    <a:p>
                      <a:r>
                        <a:rPr lang="en-US" sz="2000" b="1" dirty="0">
                          <a:solidFill>
                            <a:srgbClr val="002060"/>
                          </a:solidFill>
                        </a:rPr>
                        <a:t>Single or multiple</a:t>
                      </a:r>
                    </a:p>
                  </a:txBody>
                  <a:tcPr/>
                </a:tc>
                <a:tc>
                  <a:txBody>
                    <a:bodyPr/>
                    <a:lstStyle/>
                    <a:p>
                      <a:r>
                        <a:rPr lang="en-US" sz="2000" b="1" dirty="0">
                          <a:solidFill>
                            <a:srgbClr val="002060"/>
                          </a:solidFill>
                        </a:rPr>
                        <a:t>multiple</a:t>
                      </a:r>
                    </a:p>
                  </a:txBody>
                  <a:tcPr/>
                </a:tc>
                <a:tc>
                  <a:txBody>
                    <a:bodyPr/>
                    <a:lstStyle/>
                    <a:p>
                      <a:r>
                        <a:rPr lang="en-US" sz="2000" b="1" dirty="0">
                          <a:solidFill>
                            <a:srgbClr val="002060"/>
                          </a:solidFill>
                        </a:rPr>
                        <a:t>Multiple</a:t>
                      </a:r>
                    </a:p>
                  </a:txBody>
                  <a:tcPr/>
                </a:tc>
                <a:extLst>
                  <a:ext uri="{0D108BD9-81ED-4DB2-BD59-A6C34878D82A}">
                    <a16:rowId xmlns:a16="http://schemas.microsoft.com/office/drawing/2014/main" val="10003"/>
                  </a:ext>
                </a:extLst>
              </a:tr>
              <a:tr h="1651121">
                <a:tc>
                  <a:txBody>
                    <a:bodyPr/>
                    <a:lstStyle/>
                    <a:p>
                      <a:r>
                        <a:rPr lang="en-US" sz="2000" b="1" dirty="0">
                          <a:solidFill>
                            <a:srgbClr val="7030A0"/>
                          </a:solidFill>
                        </a:rPr>
                        <a:t>Appearance </a:t>
                      </a:r>
                    </a:p>
                  </a:txBody>
                  <a:tcPr/>
                </a:tc>
                <a:tc>
                  <a:txBody>
                    <a:bodyPr/>
                    <a:lstStyle/>
                    <a:p>
                      <a:r>
                        <a:rPr lang="en-US" sz="2000" b="1" dirty="0">
                          <a:solidFill>
                            <a:srgbClr val="002060"/>
                          </a:solidFill>
                        </a:rPr>
                        <a:t>Gray-tawny</a:t>
                      </a:r>
                      <a:r>
                        <a:rPr lang="en-US" sz="2000" b="1" baseline="0" dirty="0">
                          <a:solidFill>
                            <a:srgbClr val="002060"/>
                          </a:solidFill>
                        </a:rPr>
                        <a:t> to greenish typically friable</a:t>
                      </a:r>
                      <a:endParaRPr lang="en-US" sz="2000" b="1" dirty="0">
                        <a:solidFill>
                          <a:srgbClr val="002060"/>
                        </a:solidFill>
                      </a:endParaRPr>
                    </a:p>
                  </a:txBody>
                  <a:tcPr/>
                </a:tc>
                <a:tc>
                  <a:txBody>
                    <a:bodyPr/>
                    <a:lstStyle/>
                    <a:p>
                      <a:r>
                        <a:rPr lang="en-US" sz="2000" b="1" dirty="0">
                          <a:solidFill>
                            <a:srgbClr val="002060"/>
                          </a:solidFill>
                        </a:rPr>
                        <a:t>Brownish firm but more friable than those of rheumatic</a:t>
                      </a:r>
                    </a:p>
                  </a:txBody>
                  <a:tcPr/>
                </a:tc>
                <a:tc>
                  <a:txBody>
                    <a:bodyPr/>
                    <a:lstStyle/>
                    <a:p>
                      <a:r>
                        <a:rPr lang="en-US" sz="2000" b="1" dirty="0">
                          <a:solidFill>
                            <a:srgbClr val="002060"/>
                          </a:solidFill>
                        </a:rPr>
                        <a:t>Pink warty </a:t>
                      </a:r>
                      <a:r>
                        <a:rPr lang="en-US" sz="2000" b="1" dirty="0" err="1">
                          <a:solidFill>
                            <a:srgbClr val="002060"/>
                          </a:solidFill>
                        </a:rPr>
                        <a:t>vegetations</a:t>
                      </a:r>
                      <a:r>
                        <a:rPr lang="en-US" sz="2000" b="1" dirty="0">
                          <a:solidFill>
                            <a:srgbClr val="002060"/>
                          </a:solidFill>
                        </a:rPr>
                        <a:t> and they do not produce Valvular deformity</a:t>
                      </a:r>
                    </a:p>
                  </a:txBody>
                  <a:tcPr/>
                </a:tc>
                <a:tc>
                  <a:txBody>
                    <a:bodyPr/>
                    <a:lstStyle/>
                    <a:p>
                      <a:r>
                        <a:rPr lang="en-US" sz="2000" b="1" dirty="0">
                          <a:solidFill>
                            <a:srgbClr val="002060"/>
                          </a:solidFill>
                        </a:rPr>
                        <a:t>Grey brown translucent firmly attached and produce Valvular deformity</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300559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10210800" cy="1280890"/>
          </a:xfrm>
        </p:spPr>
        <p:txBody>
          <a:bodyPr/>
          <a:lstStyle/>
          <a:p>
            <a:r>
              <a:rPr lang="en-US" sz="2800" b="1" dirty="0">
                <a:solidFill>
                  <a:schemeClr val="accent1">
                    <a:lumMod val="50000"/>
                  </a:schemeClr>
                </a:solidFill>
              </a:rPr>
              <a:t>VEGETATIONS IN DIFFERENT FORMS OF ENDOCARDITIS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111444675"/>
              </p:ext>
            </p:extLst>
          </p:nvPr>
        </p:nvGraphicFramePr>
        <p:xfrm>
          <a:off x="0" y="483523"/>
          <a:ext cx="12192000" cy="6374476"/>
        </p:xfrm>
        <a:graphic>
          <a:graphicData uri="http://schemas.openxmlformats.org/drawingml/2006/table">
            <a:tbl>
              <a:tblPr firstRow="1" bandRow="1">
                <a:tableStyleId>{93296810-A885-4BE3-A3E7-6D5BEEA58F35}</a:tableStyleId>
              </a:tblPr>
              <a:tblGrid>
                <a:gridCol w="1844285">
                  <a:extLst>
                    <a:ext uri="{9D8B030D-6E8A-4147-A177-3AD203B41FA5}">
                      <a16:colId xmlns:a16="http://schemas.microsoft.com/office/drawing/2014/main" val="20000"/>
                    </a:ext>
                  </a:extLst>
                </a:gridCol>
                <a:gridCol w="594115">
                  <a:extLst>
                    <a:ext uri="{9D8B030D-6E8A-4147-A177-3AD203B41FA5}">
                      <a16:colId xmlns:a16="http://schemas.microsoft.com/office/drawing/2014/main" val="20001"/>
                    </a:ext>
                  </a:extLst>
                </a:gridCol>
                <a:gridCol w="2263826">
                  <a:extLst>
                    <a:ext uri="{9D8B030D-6E8A-4147-A177-3AD203B41FA5}">
                      <a16:colId xmlns:a16="http://schemas.microsoft.com/office/drawing/2014/main" val="20002"/>
                    </a:ext>
                  </a:extLst>
                </a:gridCol>
                <a:gridCol w="174574">
                  <a:extLst>
                    <a:ext uri="{9D8B030D-6E8A-4147-A177-3AD203B41FA5}">
                      <a16:colId xmlns:a16="http://schemas.microsoft.com/office/drawing/2014/main" val="20003"/>
                    </a:ext>
                  </a:extLst>
                </a:gridCol>
                <a:gridCol w="2303246">
                  <a:extLst>
                    <a:ext uri="{9D8B030D-6E8A-4147-A177-3AD203B41FA5}">
                      <a16:colId xmlns:a16="http://schemas.microsoft.com/office/drawing/2014/main" val="20004"/>
                    </a:ext>
                  </a:extLst>
                </a:gridCol>
                <a:gridCol w="135154">
                  <a:extLst>
                    <a:ext uri="{9D8B030D-6E8A-4147-A177-3AD203B41FA5}">
                      <a16:colId xmlns:a16="http://schemas.microsoft.com/office/drawing/2014/main" val="20005"/>
                    </a:ext>
                  </a:extLst>
                </a:gridCol>
                <a:gridCol w="2438400">
                  <a:extLst>
                    <a:ext uri="{9D8B030D-6E8A-4147-A177-3AD203B41FA5}">
                      <a16:colId xmlns:a16="http://schemas.microsoft.com/office/drawing/2014/main" val="20006"/>
                    </a:ext>
                  </a:extLst>
                </a:gridCol>
                <a:gridCol w="2438400">
                  <a:extLst>
                    <a:ext uri="{9D8B030D-6E8A-4147-A177-3AD203B41FA5}">
                      <a16:colId xmlns:a16="http://schemas.microsoft.com/office/drawing/2014/main" val="20007"/>
                    </a:ext>
                  </a:extLst>
                </a:gridCol>
              </a:tblGrid>
              <a:tr h="655709">
                <a:tc gridSpan="2">
                  <a:txBody>
                    <a:bodyPr/>
                    <a:lstStyle/>
                    <a:p>
                      <a:r>
                        <a:rPr lang="en-US" sz="1800" b="1" dirty="0"/>
                        <a:t>FEATURE</a:t>
                      </a:r>
                    </a:p>
                  </a:txBody>
                  <a:tcPr/>
                </a:tc>
                <a:tc hMerge="1">
                  <a:txBody>
                    <a:bodyPr/>
                    <a:lstStyle/>
                    <a:p>
                      <a:endParaRPr lang="en-US"/>
                    </a:p>
                  </a:txBody>
                  <a:tcPr/>
                </a:tc>
                <a:tc gridSpan="2">
                  <a:txBody>
                    <a:bodyPr/>
                    <a:lstStyle/>
                    <a:p>
                      <a:r>
                        <a:rPr lang="en-US" sz="1800" b="1" dirty="0"/>
                        <a:t>BACTERIAL</a:t>
                      </a:r>
                      <a:r>
                        <a:rPr lang="en-US" sz="1800" b="1" baseline="0" dirty="0"/>
                        <a:t> (INFECTIVE)</a:t>
                      </a:r>
                      <a:endParaRPr lang="en-US" sz="1800" b="1" dirty="0"/>
                    </a:p>
                  </a:txBody>
                  <a:tcPr/>
                </a:tc>
                <a:tc hMerge="1">
                  <a:txBody>
                    <a:bodyPr/>
                    <a:lstStyle/>
                    <a:p>
                      <a:endParaRPr lang="en-US"/>
                    </a:p>
                  </a:txBody>
                  <a:tcPr/>
                </a:tc>
                <a:tc gridSpan="2">
                  <a:txBody>
                    <a:bodyPr/>
                    <a:lstStyle/>
                    <a:p>
                      <a:r>
                        <a:rPr lang="en-US" sz="1800" b="1" dirty="0"/>
                        <a:t>NON-BACTERIAL</a:t>
                      </a:r>
                      <a:r>
                        <a:rPr lang="en-US" sz="1800" b="1" baseline="0" dirty="0"/>
                        <a:t> THROMBOTIC</a:t>
                      </a:r>
                      <a:endParaRPr lang="en-US" sz="1800" b="1" dirty="0"/>
                    </a:p>
                  </a:txBody>
                  <a:tcPr/>
                </a:tc>
                <a:tc hMerge="1">
                  <a:txBody>
                    <a:bodyPr/>
                    <a:lstStyle/>
                    <a:p>
                      <a:endParaRPr lang="en-US"/>
                    </a:p>
                  </a:txBody>
                  <a:tcPr/>
                </a:tc>
                <a:tc>
                  <a:txBody>
                    <a:bodyPr/>
                    <a:lstStyle/>
                    <a:p>
                      <a:r>
                        <a:rPr lang="en-US" sz="1800" b="1" dirty="0"/>
                        <a:t>LIBMAN-SACKS</a:t>
                      </a:r>
                    </a:p>
                  </a:txBody>
                  <a:tcPr/>
                </a:tc>
                <a:tc>
                  <a:txBody>
                    <a:bodyPr/>
                    <a:lstStyle/>
                    <a:p>
                      <a:r>
                        <a:rPr lang="en-US" sz="1800" b="1" dirty="0"/>
                        <a:t>RHEUMATIC</a:t>
                      </a:r>
                    </a:p>
                  </a:txBody>
                  <a:tcPr/>
                </a:tc>
                <a:extLst>
                  <a:ext uri="{0D108BD9-81ED-4DB2-BD59-A6C34878D82A}">
                    <a16:rowId xmlns:a16="http://schemas.microsoft.com/office/drawing/2014/main" val="10000"/>
                  </a:ext>
                </a:extLst>
              </a:tr>
              <a:tr h="473095">
                <a:tc gridSpan="8">
                  <a:txBody>
                    <a:bodyPr/>
                    <a:lstStyle/>
                    <a:p>
                      <a:r>
                        <a:rPr lang="en-US" b="1" dirty="0">
                          <a:solidFill>
                            <a:srgbClr val="D60093"/>
                          </a:solidFill>
                        </a:rPr>
                        <a:t>Microscopy</a:t>
                      </a:r>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2341818">
                <a:tc>
                  <a:txBody>
                    <a:bodyPr/>
                    <a:lstStyle/>
                    <a:p>
                      <a:r>
                        <a:rPr lang="en-US" b="1" dirty="0">
                          <a:solidFill>
                            <a:srgbClr val="7030A0"/>
                          </a:solidFill>
                        </a:rPr>
                        <a:t>Composition of</a:t>
                      </a:r>
                      <a:r>
                        <a:rPr lang="en-US" b="1" baseline="0" dirty="0">
                          <a:solidFill>
                            <a:srgbClr val="7030A0"/>
                          </a:solidFill>
                        </a:rPr>
                        <a:t> vegetation</a:t>
                      </a:r>
                      <a:endParaRPr lang="en-US" b="1" dirty="0">
                        <a:solidFill>
                          <a:srgbClr val="7030A0"/>
                        </a:solidFill>
                      </a:endParaRPr>
                    </a:p>
                  </a:txBody>
                  <a:tcPr/>
                </a:tc>
                <a:tc gridSpan="2">
                  <a:txBody>
                    <a:bodyPr/>
                    <a:lstStyle/>
                    <a:p>
                      <a:r>
                        <a:rPr lang="en-US" b="1" dirty="0">
                          <a:solidFill>
                            <a:srgbClr val="002060"/>
                          </a:solidFill>
                        </a:rPr>
                        <a:t>Composed of outer eosinophilic zone of fibrin and platelets, covering colonies of bacteria and deeper zone  of non-specific acute and chronic inflammatory</a:t>
                      </a:r>
                      <a:r>
                        <a:rPr lang="en-US" b="1" baseline="0" dirty="0">
                          <a:solidFill>
                            <a:srgbClr val="002060"/>
                          </a:solidFill>
                        </a:rPr>
                        <a:t> cells</a:t>
                      </a:r>
                      <a:endParaRPr lang="en-US" b="1" dirty="0">
                        <a:solidFill>
                          <a:srgbClr val="002060"/>
                        </a:solidFill>
                      </a:endParaRPr>
                    </a:p>
                  </a:txBody>
                  <a:tcPr/>
                </a:tc>
                <a:tc hMerge="1">
                  <a:txBody>
                    <a:bodyPr/>
                    <a:lstStyle/>
                    <a:p>
                      <a:endParaRPr lang="en-US" b="1" dirty="0"/>
                    </a:p>
                  </a:txBody>
                  <a:tcPr/>
                </a:tc>
                <a:tc gridSpan="2">
                  <a:txBody>
                    <a:bodyPr/>
                    <a:lstStyle/>
                    <a:p>
                      <a:r>
                        <a:rPr lang="en-US" b="1" dirty="0">
                          <a:solidFill>
                            <a:srgbClr val="002060"/>
                          </a:solidFill>
                        </a:rPr>
                        <a:t>Composed of degenerated Valvular tissue, fibrin platelets</a:t>
                      </a:r>
                      <a:r>
                        <a:rPr lang="en-US" b="1" baseline="0" dirty="0">
                          <a:solidFill>
                            <a:srgbClr val="002060"/>
                          </a:solidFill>
                        </a:rPr>
                        <a:t> thrombi and no bacteria</a:t>
                      </a:r>
                      <a:endParaRPr lang="en-US" b="1" dirty="0">
                        <a:solidFill>
                          <a:srgbClr val="002060"/>
                        </a:solidFill>
                      </a:endParaRPr>
                    </a:p>
                  </a:txBody>
                  <a:tcPr/>
                </a:tc>
                <a:tc hMerge="1">
                  <a:txBody>
                    <a:bodyPr/>
                    <a:lstStyle/>
                    <a:p>
                      <a:endParaRPr lang="en-US" b="1" dirty="0"/>
                    </a:p>
                  </a:txBody>
                  <a:tcPr/>
                </a:tc>
                <a:tc gridSpan="2">
                  <a:txBody>
                    <a:bodyPr/>
                    <a:lstStyle/>
                    <a:p>
                      <a:r>
                        <a:rPr lang="en-US" b="1" dirty="0">
                          <a:solidFill>
                            <a:srgbClr val="002060"/>
                          </a:solidFill>
                        </a:rPr>
                        <a:t>Composed of </a:t>
                      </a:r>
                      <a:r>
                        <a:rPr lang="en-US" b="1" dirty="0" err="1">
                          <a:solidFill>
                            <a:srgbClr val="002060"/>
                          </a:solidFill>
                        </a:rPr>
                        <a:t>fibrinoid</a:t>
                      </a:r>
                      <a:r>
                        <a:rPr lang="en-US" b="1" dirty="0">
                          <a:solidFill>
                            <a:srgbClr val="002060"/>
                          </a:solidFill>
                        </a:rPr>
                        <a:t> material with superimposed fibrin and platelet thrombi and no bacteria</a:t>
                      </a:r>
                    </a:p>
                  </a:txBody>
                  <a:tcPr/>
                </a:tc>
                <a:tc hMerge="1">
                  <a:txBody>
                    <a:bodyPr/>
                    <a:lstStyle/>
                    <a:p>
                      <a:endParaRPr lang="en-US" b="1" dirty="0"/>
                    </a:p>
                  </a:txBody>
                  <a:tcPr/>
                </a:tc>
                <a:tc>
                  <a:txBody>
                    <a:bodyPr/>
                    <a:lstStyle/>
                    <a:p>
                      <a:r>
                        <a:rPr lang="en-US" b="1" dirty="0">
                          <a:solidFill>
                            <a:srgbClr val="002060"/>
                          </a:solidFill>
                        </a:rPr>
                        <a:t>Composed of fibrin with superimposed platelet thrombi and no bacteria</a:t>
                      </a:r>
                    </a:p>
                  </a:txBody>
                  <a:tcPr/>
                </a:tc>
                <a:extLst>
                  <a:ext uri="{0D108BD9-81ED-4DB2-BD59-A6C34878D82A}">
                    <a16:rowId xmlns:a16="http://schemas.microsoft.com/office/drawing/2014/main" val="10002"/>
                  </a:ext>
                </a:extLst>
              </a:tr>
              <a:tr h="2903854">
                <a:tc>
                  <a:txBody>
                    <a:bodyPr/>
                    <a:lstStyle/>
                    <a:p>
                      <a:r>
                        <a:rPr lang="en-US" b="1" dirty="0">
                          <a:solidFill>
                            <a:srgbClr val="7030A0"/>
                          </a:solidFill>
                        </a:rPr>
                        <a:t>Changes in underlying endocardium</a:t>
                      </a:r>
                    </a:p>
                  </a:txBody>
                  <a:tcPr/>
                </a:tc>
                <a:tc gridSpan="2">
                  <a:txBody>
                    <a:bodyPr/>
                    <a:lstStyle/>
                    <a:p>
                      <a:r>
                        <a:rPr lang="en-US" b="1" dirty="0">
                          <a:solidFill>
                            <a:srgbClr val="002060"/>
                          </a:solidFill>
                        </a:rPr>
                        <a:t>Underlying endocardium may show abscesses</a:t>
                      </a:r>
                      <a:r>
                        <a:rPr lang="en-US" b="1" baseline="0" dirty="0">
                          <a:solidFill>
                            <a:srgbClr val="002060"/>
                          </a:solidFill>
                        </a:rPr>
                        <a:t> in ABE and granulation tissue in SABE</a:t>
                      </a:r>
                      <a:endParaRPr lang="en-US" b="1" dirty="0">
                        <a:solidFill>
                          <a:srgbClr val="002060"/>
                        </a:solidFill>
                      </a:endParaRPr>
                    </a:p>
                  </a:txBody>
                  <a:tcPr/>
                </a:tc>
                <a:tc hMerge="1">
                  <a:txBody>
                    <a:bodyPr/>
                    <a:lstStyle/>
                    <a:p>
                      <a:endParaRPr lang="en-US" b="1" dirty="0"/>
                    </a:p>
                  </a:txBody>
                  <a:tcPr/>
                </a:tc>
                <a:tc gridSpan="2">
                  <a:txBody>
                    <a:bodyPr/>
                    <a:lstStyle/>
                    <a:p>
                      <a:r>
                        <a:rPr lang="en-US" b="1" dirty="0">
                          <a:solidFill>
                            <a:srgbClr val="002060"/>
                          </a:solidFill>
                        </a:rPr>
                        <a:t>Underlying valve shows swelling of collagen, </a:t>
                      </a:r>
                      <a:r>
                        <a:rPr lang="en-US" b="1" dirty="0" err="1">
                          <a:solidFill>
                            <a:srgbClr val="002060"/>
                          </a:solidFill>
                        </a:rPr>
                        <a:t>fibrinoid</a:t>
                      </a:r>
                      <a:r>
                        <a:rPr lang="en-US" b="1" dirty="0">
                          <a:solidFill>
                            <a:srgbClr val="002060"/>
                          </a:solidFill>
                        </a:rPr>
                        <a:t> change,</a:t>
                      </a:r>
                      <a:r>
                        <a:rPr lang="en-US" b="1" baseline="0" dirty="0">
                          <a:solidFill>
                            <a:srgbClr val="002060"/>
                          </a:solidFill>
                        </a:rPr>
                        <a:t> proliferation of capillaries but no significant inflammatory infiltrate </a:t>
                      </a:r>
                      <a:endParaRPr lang="en-US" b="1" dirty="0">
                        <a:solidFill>
                          <a:srgbClr val="002060"/>
                        </a:solidFill>
                      </a:endParaRPr>
                    </a:p>
                  </a:txBody>
                  <a:tcPr/>
                </a:tc>
                <a:tc hMerge="1">
                  <a:txBody>
                    <a:bodyPr/>
                    <a:lstStyle/>
                    <a:p>
                      <a:endParaRPr lang="en-US" b="1" dirty="0"/>
                    </a:p>
                  </a:txBody>
                  <a:tcPr/>
                </a:tc>
                <a:tc gridSpan="2">
                  <a:txBody>
                    <a:bodyPr/>
                    <a:lstStyle/>
                    <a:p>
                      <a:r>
                        <a:rPr lang="en-US" b="1" dirty="0">
                          <a:solidFill>
                            <a:srgbClr val="002060"/>
                          </a:solidFill>
                        </a:rPr>
                        <a:t>Underlying endocardium shows </a:t>
                      </a:r>
                      <a:r>
                        <a:rPr lang="en-US" b="1" dirty="0" err="1">
                          <a:solidFill>
                            <a:srgbClr val="002060"/>
                          </a:solidFill>
                        </a:rPr>
                        <a:t>fibrinoid</a:t>
                      </a:r>
                      <a:r>
                        <a:rPr lang="en-US" b="1" dirty="0">
                          <a:solidFill>
                            <a:srgbClr val="002060"/>
                          </a:solidFill>
                        </a:rPr>
                        <a:t> necrosis,</a:t>
                      </a:r>
                      <a:r>
                        <a:rPr lang="en-US" b="1" baseline="0" dirty="0">
                          <a:solidFill>
                            <a:srgbClr val="002060"/>
                          </a:solidFill>
                        </a:rPr>
                        <a:t> proliferation of capillaries and acute and chronic inflammatory infiltrate and haematoxylin bodies</a:t>
                      </a:r>
                      <a:endParaRPr lang="en-US" b="1" dirty="0">
                        <a:solidFill>
                          <a:srgbClr val="002060"/>
                        </a:solidFill>
                      </a:endParaRPr>
                    </a:p>
                  </a:txBody>
                  <a:tcPr/>
                </a:tc>
                <a:tc hMerge="1">
                  <a:txBody>
                    <a:bodyPr/>
                    <a:lstStyle/>
                    <a:p>
                      <a:endParaRPr lang="en-US" b="1" dirty="0"/>
                    </a:p>
                  </a:txBody>
                  <a:tcPr/>
                </a:tc>
                <a:tc>
                  <a:txBody>
                    <a:bodyPr/>
                    <a:lstStyle/>
                    <a:p>
                      <a:r>
                        <a:rPr lang="en-US" b="1" dirty="0">
                          <a:solidFill>
                            <a:srgbClr val="002060"/>
                          </a:solidFill>
                        </a:rPr>
                        <a:t>Adjacent and underlying endocardium shows edema, proliferation of capillaries, mononuclear inflammatory cells and occasional </a:t>
                      </a:r>
                      <a:r>
                        <a:rPr lang="en-US" b="1" dirty="0" err="1">
                          <a:solidFill>
                            <a:srgbClr val="002060"/>
                          </a:solidFill>
                        </a:rPr>
                        <a:t>Aschoff</a:t>
                      </a:r>
                      <a:r>
                        <a:rPr lang="en-US" b="1" dirty="0">
                          <a:solidFill>
                            <a:srgbClr val="002060"/>
                          </a:solidFill>
                        </a:rPr>
                        <a:t> bodies</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57929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3552" r="1778" b="28068"/>
          <a:stretch/>
        </p:blipFill>
        <p:spPr>
          <a:xfrm>
            <a:off x="117761" y="266496"/>
            <a:ext cx="5715003" cy="2896292"/>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2359" r="3835" b="19500"/>
          <a:stretch/>
        </p:blipFill>
        <p:spPr>
          <a:xfrm>
            <a:off x="6248399" y="169716"/>
            <a:ext cx="5680365" cy="2993072"/>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53450" t="41790" r="4819" b="34159"/>
          <a:stretch/>
        </p:blipFill>
        <p:spPr>
          <a:xfrm>
            <a:off x="41564" y="3398982"/>
            <a:ext cx="5948877" cy="3043382"/>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2123" t="26466" r="47948" b="16445"/>
          <a:stretch/>
        </p:blipFill>
        <p:spPr>
          <a:xfrm>
            <a:off x="6373088" y="3398982"/>
            <a:ext cx="5633017" cy="3043382"/>
          </a:xfrm>
          <a:prstGeom prst="rect">
            <a:avLst/>
          </a:prstGeom>
        </p:spPr>
      </p:pic>
    </p:spTree>
    <p:extLst>
      <p:ext uri="{BB962C8B-B14F-4D97-AF65-F5344CB8AC3E}">
        <p14:creationId xmlns:p14="http://schemas.microsoft.com/office/powerpoint/2010/main" val="35407328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942" y="783437"/>
            <a:ext cx="9488240" cy="1280890"/>
          </a:xfrm>
        </p:spPr>
        <p:txBody>
          <a:bodyPr/>
          <a:lstStyle/>
          <a:p>
            <a:r>
              <a:rPr lang="en-US" b="1" dirty="0">
                <a:solidFill>
                  <a:schemeClr val="accent1">
                    <a:lumMod val="50000"/>
                  </a:schemeClr>
                </a:solidFill>
              </a:rPr>
              <a:t>VEGETATIONS IN DIFFERENT ENDOCARDITIS</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697" t="17172" r="4091" b="44040"/>
          <a:stretch/>
        </p:blipFill>
        <p:spPr>
          <a:xfrm>
            <a:off x="387928" y="2064327"/>
            <a:ext cx="11511540" cy="3671455"/>
          </a:xfrm>
          <a:prstGeom prst="rect">
            <a:avLst/>
          </a:prstGeom>
        </p:spPr>
      </p:pic>
    </p:spTree>
    <p:extLst>
      <p:ext uri="{BB962C8B-B14F-4D97-AF65-F5344CB8AC3E}">
        <p14:creationId xmlns:p14="http://schemas.microsoft.com/office/powerpoint/2010/main" val="30884291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2706" y="2646874"/>
            <a:ext cx="8911687" cy="1280890"/>
          </a:xfrm>
        </p:spPr>
        <p:txBody>
          <a:bodyPr/>
          <a:lstStyle/>
          <a:p>
            <a:pPr algn="ctr"/>
            <a:r>
              <a:rPr lang="en-US" sz="4400" b="1" dirty="0">
                <a:solidFill>
                  <a:schemeClr val="accent1">
                    <a:lumMod val="75000"/>
                  </a:schemeClr>
                </a:solidFill>
              </a:rPr>
              <a:t>THANK YOU</a:t>
            </a:r>
            <a:endParaRPr lang="en-US" b="1" dirty="0">
              <a:solidFill>
                <a:schemeClr val="accent1">
                  <a:lumMod val="75000"/>
                </a:schemeClr>
              </a:solidFill>
            </a:endParaRPr>
          </a:p>
        </p:txBody>
      </p:sp>
    </p:spTree>
    <p:extLst>
      <p:ext uri="{BB962C8B-B14F-4D97-AF65-F5344CB8AC3E}">
        <p14:creationId xmlns:p14="http://schemas.microsoft.com/office/powerpoint/2010/main" val="2024526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562" y="222329"/>
            <a:ext cx="8911687" cy="1280890"/>
          </a:xfrm>
        </p:spPr>
        <p:txBody>
          <a:bodyPr/>
          <a:lstStyle/>
          <a:p>
            <a:pPr algn="ctr"/>
            <a:r>
              <a:rPr lang="en-US" b="1" dirty="0">
                <a:solidFill>
                  <a:schemeClr val="accent1">
                    <a:lumMod val="75000"/>
                  </a:schemeClr>
                </a:solidFill>
              </a:rPr>
              <a:t>INFECTIVE ENDOCARDITIS</a:t>
            </a:r>
          </a:p>
        </p:txBody>
      </p:sp>
      <p:graphicFrame>
        <p:nvGraphicFramePr>
          <p:cNvPr id="4" name="Table 3"/>
          <p:cNvGraphicFramePr>
            <a:graphicFrameLocks noGrp="1"/>
          </p:cNvGraphicFramePr>
          <p:nvPr>
            <p:extLst>
              <p:ext uri="{D42A27DB-BD31-4B8C-83A1-F6EECF244321}">
                <p14:modId xmlns:p14="http://schemas.microsoft.com/office/powerpoint/2010/main" val="1774093990"/>
              </p:ext>
            </p:extLst>
          </p:nvPr>
        </p:nvGraphicFramePr>
        <p:xfrm>
          <a:off x="484908" y="1274619"/>
          <a:ext cx="11513127" cy="5486022"/>
        </p:xfrm>
        <a:graphic>
          <a:graphicData uri="http://schemas.openxmlformats.org/drawingml/2006/table">
            <a:tbl>
              <a:tblPr firstRow="1" bandRow="1">
                <a:tableStyleId>{10A1B5D5-9B99-4C35-A422-299274C87663}</a:tableStyleId>
              </a:tblPr>
              <a:tblGrid>
                <a:gridCol w="3837709">
                  <a:extLst>
                    <a:ext uri="{9D8B030D-6E8A-4147-A177-3AD203B41FA5}">
                      <a16:colId xmlns:a16="http://schemas.microsoft.com/office/drawing/2014/main" val="20000"/>
                    </a:ext>
                  </a:extLst>
                </a:gridCol>
                <a:gridCol w="3837709">
                  <a:extLst>
                    <a:ext uri="{9D8B030D-6E8A-4147-A177-3AD203B41FA5}">
                      <a16:colId xmlns:a16="http://schemas.microsoft.com/office/drawing/2014/main" val="20001"/>
                    </a:ext>
                  </a:extLst>
                </a:gridCol>
                <a:gridCol w="3837709">
                  <a:extLst>
                    <a:ext uri="{9D8B030D-6E8A-4147-A177-3AD203B41FA5}">
                      <a16:colId xmlns:a16="http://schemas.microsoft.com/office/drawing/2014/main" val="20002"/>
                    </a:ext>
                  </a:extLst>
                </a:gridCol>
              </a:tblGrid>
              <a:tr h="463718">
                <a:tc>
                  <a:txBody>
                    <a:bodyPr/>
                    <a:lstStyle/>
                    <a:p>
                      <a:pPr algn="ctr"/>
                      <a:r>
                        <a:rPr lang="en-US" sz="2400" dirty="0"/>
                        <a:t>Feature</a:t>
                      </a:r>
                    </a:p>
                  </a:txBody>
                  <a:tcPr/>
                </a:tc>
                <a:tc>
                  <a:txBody>
                    <a:bodyPr/>
                    <a:lstStyle/>
                    <a:p>
                      <a:r>
                        <a:rPr lang="en-US" sz="2400" dirty="0"/>
                        <a:t>Acute IE</a:t>
                      </a:r>
                    </a:p>
                  </a:txBody>
                  <a:tcPr/>
                </a:tc>
                <a:tc>
                  <a:txBody>
                    <a:bodyPr/>
                    <a:lstStyle/>
                    <a:p>
                      <a:r>
                        <a:rPr lang="en-US" sz="2400" dirty="0"/>
                        <a:t>Sub acute IE</a:t>
                      </a:r>
                    </a:p>
                  </a:txBody>
                  <a:tcPr/>
                </a:tc>
                <a:extLst>
                  <a:ext uri="{0D108BD9-81ED-4DB2-BD59-A6C34878D82A}">
                    <a16:rowId xmlns:a16="http://schemas.microsoft.com/office/drawing/2014/main" val="10000"/>
                  </a:ext>
                </a:extLst>
              </a:tr>
              <a:tr h="621284">
                <a:tc>
                  <a:txBody>
                    <a:bodyPr/>
                    <a:lstStyle/>
                    <a:p>
                      <a:r>
                        <a:rPr lang="en-US" sz="2400" b="1" dirty="0">
                          <a:solidFill>
                            <a:schemeClr val="accent6">
                              <a:lumMod val="50000"/>
                            </a:schemeClr>
                          </a:solidFill>
                        </a:rPr>
                        <a:t>Duration</a:t>
                      </a:r>
                    </a:p>
                  </a:txBody>
                  <a:tcPr/>
                </a:tc>
                <a:tc>
                  <a:txBody>
                    <a:bodyPr/>
                    <a:lstStyle/>
                    <a:p>
                      <a:r>
                        <a:rPr lang="en-US" sz="2400" b="1" dirty="0"/>
                        <a:t>&lt; 6 weeks</a:t>
                      </a:r>
                    </a:p>
                  </a:txBody>
                  <a:tcPr/>
                </a:tc>
                <a:tc>
                  <a:txBody>
                    <a:bodyPr/>
                    <a:lstStyle/>
                    <a:p>
                      <a:r>
                        <a:rPr lang="en-US" sz="2400" b="1" dirty="0"/>
                        <a:t>&gt;6 weeks</a:t>
                      </a:r>
                    </a:p>
                  </a:txBody>
                  <a:tcPr/>
                </a:tc>
                <a:extLst>
                  <a:ext uri="{0D108BD9-81ED-4DB2-BD59-A6C34878D82A}">
                    <a16:rowId xmlns:a16="http://schemas.microsoft.com/office/drawing/2014/main" val="10001"/>
                  </a:ext>
                </a:extLst>
              </a:tr>
              <a:tr h="800389">
                <a:tc>
                  <a:txBody>
                    <a:bodyPr/>
                    <a:lstStyle/>
                    <a:p>
                      <a:r>
                        <a:rPr lang="en-US" sz="2400" b="1" dirty="0">
                          <a:solidFill>
                            <a:schemeClr val="accent6">
                              <a:lumMod val="50000"/>
                            </a:schemeClr>
                          </a:solidFill>
                        </a:rPr>
                        <a:t>Most common organism</a:t>
                      </a:r>
                    </a:p>
                  </a:txBody>
                  <a:tcPr/>
                </a:tc>
                <a:tc>
                  <a:txBody>
                    <a:bodyPr/>
                    <a:lstStyle/>
                    <a:p>
                      <a:r>
                        <a:rPr lang="en-US" sz="2400" b="1" dirty="0"/>
                        <a:t>Staph. aureus</a:t>
                      </a:r>
                    </a:p>
                  </a:txBody>
                  <a:tcPr/>
                </a:tc>
                <a:tc>
                  <a:txBody>
                    <a:bodyPr/>
                    <a:lstStyle/>
                    <a:p>
                      <a:r>
                        <a:rPr lang="en-US" sz="2400" b="1" dirty="0"/>
                        <a:t>Staph. </a:t>
                      </a:r>
                      <a:r>
                        <a:rPr lang="en-US" sz="2400" b="1" dirty="0" err="1"/>
                        <a:t>viridans</a:t>
                      </a:r>
                      <a:endParaRPr lang="en-US" sz="2400" b="1" dirty="0"/>
                    </a:p>
                  </a:txBody>
                  <a:tcPr/>
                </a:tc>
                <a:extLst>
                  <a:ext uri="{0D108BD9-81ED-4DB2-BD59-A6C34878D82A}">
                    <a16:rowId xmlns:a16="http://schemas.microsoft.com/office/drawing/2014/main" val="10002"/>
                  </a:ext>
                </a:extLst>
              </a:tr>
              <a:tr h="790249">
                <a:tc>
                  <a:txBody>
                    <a:bodyPr/>
                    <a:lstStyle/>
                    <a:p>
                      <a:r>
                        <a:rPr lang="en-US" sz="2400" b="1" dirty="0">
                          <a:solidFill>
                            <a:schemeClr val="accent6">
                              <a:lumMod val="50000"/>
                            </a:schemeClr>
                          </a:solidFill>
                        </a:rPr>
                        <a:t>Virulence of organism</a:t>
                      </a:r>
                    </a:p>
                  </a:txBody>
                  <a:tcPr/>
                </a:tc>
                <a:tc>
                  <a:txBody>
                    <a:bodyPr/>
                    <a:lstStyle/>
                    <a:p>
                      <a:r>
                        <a:rPr lang="en-US" sz="2400" b="1" dirty="0"/>
                        <a:t>Highly virulent</a:t>
                      </a:r>
                    </a:p>
                  </a:txBody>
                  <a:tcPr/>
                </a:tc>
                <a:tc>
                  <a:txBody>
                    <a:bodyPr/>
                    <a:lstStyle/>
                    <a:p>
                      <a:r>
                        <a:rPr lang="en-US" sz="2400" b="1" dirty="0"/>
                        <a:t>Less virulent</a:t>
                      </a:r>
                    </a:p>
                  </a:txBody>
                  <a:tcPr/>
                </a:tc>
                <a:extLst>
                  <a:ext uri="{0D108BD9-81ED-4DB2-BD59-A6C34878D82A}">
                    <a16:rowId xmlns:a16="http://schemas.microsoft.com/office/drawing/2014/main" val="10003"/>
                  </a:ext>
                </a:extLst>
              </a:tr>
              <a:tr h="833485">
                <a:tc>
                  <a:txBody>
                    <a:bodyPr/>
                    <a:lstStyle/>
                    <a:p>
                      <a:r>
                        <a:rPr lang="en-US" sz="2400" b="1" dirty="0">
                          <a:solidFill>
                            <a:schemeClr val="accent6">
                              <a:lumMod val="50000"/>
                            </a:schemeClr>
                          </a:solidFill>
                        </a:rPr>
                        <a:t>Previous</a:t>
                      </a:r>
                      <a:r>
                        <a:rPr lang="en-US" sz="2400" b="1" baseline="0" dirty="0">
                          <a:solidFill>
                            <a:schemeClr val="accent6">
                              <a:lumMod val="50000"/>
                            </a:schemeClr>
                          </a:solidFill>
                        </a:rPr>
                        <a:t> condition of valves</a:t>
                      </a:r>
                      <a:endParaRPr lang="en-US" sz="2400" b="1" dirty="0">
                        <a:solidFill>
                          <a:schemeClr val="accent6">
                            <a:lumMod val="50000"/>
                          </a:schemeClr>
                        </a:solidFill>
                      </a:endParaRPr>
                    </a:p>
                  </a:txBody>
                  <a:tcPr/>
                </a:tc>
                <a:tc>
                  <a:txBody>
                    <a:bodyPr/>
                    <a:lstStyle/>
                    <a:p>
                      <a:r>
                        <a:rPr lang="en-US" sz="2400" b="1" dirty="0"/>
                        <a:t>Usually previously normal</a:t>
                      </a:r>
                    </a:p>
                  </a:txBody>
                  <a:tcPr/>
                </a:tc>
                <a:tc>
                  <a:txBody>
                    <a:bodyPr/>
                    <a:lstStyle/>
                    <a:p>
                      <a:r>
                        <a:rPr lang="en-US" sz="2400" b="1" dirty="0"/>
                        <a:t>Usually previously damaged</a:t>
                      </a:r>
                    </a:p>
                  </a:txBody>
                  <a:tcPr/>
                </a:tc>
                <a:extLst>
                  <a:ext uri="{0D108BD9-81ED-4DB2-BD59-A6C34878D82A}">
                    <a16:rowId xmlns:a16="http://schemas.microsoft.com/office/drawing/2014/main" val="10004"/>
                  </a:ext>
                </a:extLst>
              </a:tr>
              <a:tr h="833485">
                <a:tc>
                  <a:txBody>
                    <a:bodyPr/>
                    <a:lstStyle/>
                    <a:p>
                      <a:r>
                        <a:rPr lang="en-US" sz="2400" b="1" dirty="0">
                          <a:solidFill>
                            <a:schemeClr val="accent6">
                              <a:lumMod val="50000"/>
                            </a:schemeClr>
                          </a:solidFill>
                        </a:rPr>
                        <a:t>Lesion on valves</a:t>
                      </a:r>
                    </a:p>
                  </a:txBody>
                  <a:tcPr/>
                </a:tc>
                <a:tc>
                  <a:txBody>
                    <a:bodyPr/>
                    <a:lstStyle/>
                    <a:p>
                      <a:r>
                        <a:rPr lang="en-US" sz="2400" b="1" dirty="0"/>
                        <a:t>Invasive,</a:t>
                      </a:r>
                      <a:r>
                        <a:rPr lang="en-US" sz="2400" b="1" baseline="0" dirty="0"/>
                        <a:t> destructive and </a:t>
                      </a:r>
                      <a:r>
                        <a:rPr lang="en-US" sz="2400" b="1" baseline="0" dirty="0" err="1"/>
                        <a:t>suppurative</a:t>
                      </a:r>
                      <a:endParaRPr lang="en-US" sz="2400" b="1" dirty="0"/>
                    </a:p>
                  </a:txBody>
                  <a:tcPr/>
                </a:tc>
                <a:tc>
                  <a:txBody>
                    <a:bodyPr/>
                    <a:lstStyle/>
                    <a:p>
                      <a:r>
                        <a:rPr lang="en-US" sz="2400" b="1" dirty="0"/>
                        <a:t>Usually not invasive or </a:t>
                      </a:r>
                      <a:r>
                        <a:rPr lang="en-US" sz="2400" b="1" dirty="0" err="1"/>
                        <a:t>suppurative</a:t>
                      </a:r>
                      <a:endParaRPr lang="en-US" sz="2400" b="1" dirty="0"/>
                    </a:p>
                  </a:txBody>
                  <a:tcPr/>
                </a:tc>
                <a:extLst>
                  <a:ext uri="{0D108BD9-81ED-4DB2-BD59-A6C34878D82A}">
                    <a16:rowId xmlns:a16="http://schemas.microsoft.com/office/drawing/2014/main" val="10005"/>
                  </a:ext>
                </a:extLst>
              </a:tr>
              <a:tr h="1143412">
                <a:tc>
                  <a:txBody>
                    <a:bodyPr/>
                    <a:lstStyle/>
                    <a:p>
                      <a:r>
                        <a:rPr lang="en-US" sz="2400" b="1" dirty="0">
                          <a:solidFill>
                            <a:schemeClr val="accent6">
                              <a:lumMod val="50000"/>
                            </a:schemeClr>
                          </a:solidFill>
                        </a:rPr>
                        <a:t>Clinical features</a:t>
                      </a:r>
                    </a:p>
                  </a:txBody>
                  <a:tcPr/>
                </a:tc>
                <a:tc>
                  <a:txBody>
                    <a:bodyPr/>
                    <a:lstStyle/>
                    <a:p>
                      <a:r>
                        <a:rPr lang="en-US" sz="2400" b="1" dirty="0"/>
                        <a:t>Features of acute systemic infection</a:t>
                      </a:r>
                    </a:p>
                  </a:txBody>
                  <a:tcPr/>
                </a:tc>
                <a:tc>
                  <a:txBody>
                    <a:bodyPr/>
                    <a:lstStyle/>
                    <a:p>
                      <a:r>
                        <a:rPr lang="en-US" sz="2400" b="1" dirty="0"/>
                        <a:t>Splenomegaly, clubbing of fingers</a:t>
                      </a:r>
                      <a:r>
                        <a:rPr lang="en-US" sz="2400" b="1" baseline="0" dirty="0"/>
                        <a:t> and </a:t>
                      </a:r>
                      <a:r>
                        <a:rPr lang="en-US" sz="2400" b="1" baseline="0" dirty="0" err="1"/>
                        <a:t>petchiae</a:t>
                      </a:r>
                      <a:endParaRPr lang="en-US" sz="2400" b="1"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84142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lumMod val="75000"/>
                  </a:schemeClr>
                </a:solidFill>
              </a:rPr>
              <a:t>INFECTIVE ENDOCARDITIS</a:t>
            </a:r>
          </a:p>
        </p:txBody>
      </p:sp>
      <p:sp>
        <p:nvSpPr>
          <p:cNvPr id="3" name="Content Placeholder 2"/>
          <p:cNvSpPr>
            <a:spLocks noGrp="1"/>
          </p:cNvSpPr>
          <p:nvPr>
            <p:ph idx="1"/>
          </p:nvPr>
        </p:nvSpPr>
        <p:spPr>
          <a:xfrm>
            <a:off x="1884219" y="1233055"/>
            <a:ext cx="10169236" cy="5417127"/>
          </a:xfrm>
        </p:spPr>
        <p:txBody>
          <a:bodyPr>
            <a:normAutofit/>
          </a:bodyPr>
          <a:lstStyle/>
          <a:p>
            <a:pPr marL="0" indent="0">
              <a:buNone/>
            </a:pPr>
            <a:r>
              <a:rPr lang="en-US" sz="2400" b="1" dirty="0">
                <a:solidFill>
                  <a:srgbClr val="D60093"/>
                </a:solidFill>
              </a:rPr>
              <a:t>Pathogenesis</a:t>
            </a:r>
          </a:p>
          <a:p>
            <a:r>
              <a:rPr lang="en-US" sz="2400" b="1" dirty="0">
                <a:solidFill>
                  <a:srgbClr val="002060"/>
                </a:solidFill>
              </a:rPr>
              <a:t>Virulent organisms can infect even the normal valves, but </a:t>
            </a:r>
            <a:r>
              <a:rPr lang="en-US" sz="2400" b="1" dirty="0">
                <a:solidFill>
                  <a:srgbClr val="0070C0"/>
                </a:solidFill>
              </a:rPr>
              <a:t>Rheumatic heart disease with </a:t>
            </a:r>
            <a:r>
              <a:rPr lang="en-US" sz="2400" b="1" dirty="0" err="1">
                <a:solidFill>
                  <a:srgbClr val="0070C0"/>
                </a:solidFill>
              </a:rPr>
              <a:t>valvular</a:t>
            </a:r>
            <a:r>
              <a:rPr lang="en-US" sz="2400" b="1" dirty="0">
                <a:solidFill>
                  <a:srgbClr val="0070C0"/>
                </a:solidFill>
              </a:rPr>
              <a:t> scarring </a:t>
            </a:r>
            <a:r>
              <a:rPr lang="en-US" sz="2400" b="1" dirty="0">
                <a:solidFill>
                  <a:srgbClr val="002060"/>
                </a:solidFill>
              </a:rPr>
              <a:t>is major antecedent disorder</a:t>
            </a:r>
          </a:p>
          <a:p>
            <a:r>
              <a:rPr lang="en-US" sz="2400" b="1" dirty="0">
                <a:solidFill>
                  <a:srgbClr val="002060"/>
                </a:solidFill>
              </a:rPr>
              <a:t>Other disorders which can predispose are </a:t>
            </a:r>
          </a:p>
          <a:p>
            <a:pPr lvl="1"/>
            <a:r>
              <a:rPr lang="en-US" sz="2400" b="1" dirty="0">
                <a:solidFill>
                  <a:srgbClr val="002060"/>
                </a:solidFill>
              </a:rPr>
              <a:t>Mitral valve prolapse</a:t>
            </a:r>
          </a:p>
          <a:p>
            <a:pPr lvl="1"/>
            <a:r>
              <a:rPr lang="en-US" sz="2400" b="1" dirty="0">
                <a:solidFill>
                  <a:srgbClr val="002060"/>
                </a:solidFill>
              </a:rPr>
              <a:t>Degenerative calcific </a:t>
            </a:r>
            <a:r>
              <a:rPr lang="en-US" sz="2400" b="1" dirty="0" err="1">
                <a:solidFill>
                  <a:srgbClr val="002060"/>
                </a:solidFill>
              </a:rPr>
              <a:t>valvular</a:t>
            </a:r>
            <a:r>
              <a:rPr lang="en-US" sz="2400" b="1" dirty="0">
                <a:solidFill>
                  <a:srgbClr val="002060"/>
                </a:solidFill>
              </a:rPr>
              <a:t> stenosis</a:t>
            </a:r>
          </a:p>
          <a:p>
            <a:pPr lvl="1"/>
            <a:r>
              <a:rPr lang="en-US" sz="2400" b="1" dirty="0">
                <a:solidFill>
                  <a:srgbClr val="002060"/>
                </a:solidFill>
              </a:rPr>
              <a:t>Bicuspid aortic valve</a:t>
            </a:r>
          </a:p>
          <a:p>
            <a:pPr lvl="1"/>
            <a:r>
              <a:rPr lang="en-US" sz="2400" b="1" dirty="0">
                <a:solidFill>
                  <a:srgbClr val="002060"/>
                </a:solidFill>
              </a:rPr>
              <a:t>Prosthetic or artificial valves</a:t>
            </a:r>
          </a:p>
          <a:p>
            <a:pPr lvl="1"/>
            <a:r>
              <a:rPr lang="en-US" sz="2400" b="1" dirty="0">
                <a:solidFill>
                  <a:srgbClr val="002060"/>
                </a:solidFill>
              </a:rPr>
              <a:t>Unrepaired and repaired congenital defects</a:t>
            </a:r>
          </a:p>
        </p:txBody>
      </p:sp>
    </p:spTree>
    <p:extLst>
      <p:ext uri="{BB962C8B-B14F-4D97-AF65-F5344CB8AC3E}">
        <p14:creationId xmlns:p14="http://schemas.microsoft.com/office/powerpoint/2010/main" val="1631064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lumMod val="75000"/>
                  </a:schemeClr>
                </a:solidFill>
              </a:rPr>
              <a:t>INFECTIVE ENDOCARDITIS</a:t>
            </a:r>
          </a:p>
        </p:txBody>
      </p:sp>
      <p:sp>
        <p:nvSpPr>
          <p:cNvPr id="3" name="Content Placeholder 2"/>
          <p:cNvSpPr>
            <a:spLocks noGrp="1"/>
          </p:cNvSpPr>
          <p:nvPr>
            <p:ph idx="1"/>
          </p:nvPr>
        </p:nvSpPr>
        <p:spPr>
          <a:xfrm>
            <a:off x="1759527" y="1219200"/>
            <a:ext cx="10307781" cy="5514109"/>
          </a:xfrm>
        </p:spPr>
        <p:txBody>
          <a:bodyPr>
            <a:noAutofit/>
          </a:bodyPr>
          <a:lstStyle/>
          <a:p>
            <a:pPr marL="0" indent="0">
              <a:buNone/>
            </a:pPr>
            <a:r>
              <a:rPr lang="en-US" sz="2800" b="1" dirty="0">
                <a:solidFill>
                  <a:srgbClr val="D60093"/>
                </a:solidFill>
                <a:latin typeface="Calibri" panose="020F0502020204030204" pitchFamily="34" charset="0"/>
                <a:cs typeface="Calibri" panose="020F0502020204030204" pitchFamily="34" charset="0"/>
              </a:rPr>
              <a:t>Pathogenesis</a:t>
            </a:r>
          </a:p>
          <a:p>
            <a:pPr marL="0" indent="0">
              <a:buNone/>
            </a:pPr>
            <a:r>
              <a:rPr lang="en-US" sz="2800" b="1" dirty="0">
                <a:solidFill>
                  <a:srgbClr val="002060"/>
                </a:solidFill>
                <a:latin typeface="Calibri" panose="020F0502020204030204" pitchFamily="34" charset="0"/>
                <a:cs typeface="Calibri" panose="020F0502020204030204" pitchFamily="34" charset="0"/>
              </a:rPr>
              <a:t>Organisms causing are </a:t>
            </a:r>
          </a:p>
          <a:p>
            <a:r>
              <a:rPr lang="en-US" sz="2800" b="1" dirty="0">
                <a:solidFill>
                  <a:srgbClr val="002060"/>
                </a:solidFill>
                <a:latin typeface="Calibri" panose="020F0502020204030204" pitchFamily="34" charset="0"/>
                <a:cs typeface="Calibri" panose="020F0502020204030204" pitchFamily="34" charset="0"/>
              </a:rPr>
              <a:t>50% to 60% of cases affecting </a:t>
            </a:r>
            <a:r>
              <a:rPr lang="en-US" sz="2800" b="1" dirty="0">
                <a:solidFill>
                  <a:srgbClr val="0070C0"/>
                </a:solidFill>
                <a:latin typeface="Calibri" panose="020F0502020204030204" pitchFamily="34" charset="0"/>
                <a:cs typeface="Calibri" panose="020F0502020204030204" pitchFamily="34" charset="0"/>
              </a:rPr>
              <a:t>previously damaged or otherwise abnormal valves – Streptococcus </a:t>
            </a:r>
            <a:r>
              <a:rPr lang="en-US" sz="2800" b="1" dirty="0" err="1">
                <a:solidFill>
                  <a:srgbClr val="0070C0"/>
                </a:solidFill>
                <a:latin typeface="Calibri" panose="020F0502020204030204" pitchFamily="34" charset="0"/>
                <a:cs typeface="Calibri" panose="020F0502020204030204" pitchFamily="34" charset="0"/>
              </a:rPr>
              <a:t>viridans</a:t>
            </a:r>
            <a:r>
              <a:rPr lang="en-US" sz="2800" b="1" dirty="0">
                <a:solidFill>
                  <a:srgbClr val="0070C0"/>
                </a:solidFill>
                <a:latin typeface="Calibri" panose="020F0502020204030204" pitchFamily="34" charset="0"/>
                <a:cs typeface="Calibri" panose="020F0502020204030204" pitchFamily="34" charset="0"/>
              </a:rPr>
              <a:t> </a:t>
            </a:r>
            <a:r>
              <a:rPr lang="en-US" sz="2800" b="1" dirty="0">
                <a:solidFill>
                  <a:srgbClr val="002060"/>
                </a:solidFill>
                <a:latin typeface="Calibri" panose="020F0502020204030204" pitchFamily="34" charset="0"/>
                <a:cs typeface="Calibri" panose="020F0502020204030204" pitchFamily="34" charset="0"/>
              </a:rPr>
              <a:t>(normal component of oral cavity flora)</a:t>
            </a:r>
          </a:p>
          <a:p>
            <a:r>
              <a:rPr lang="en-US" sz="2800" b="1" dirty="0">
                <a:solidFill>
                  <a:srgbClr val="002060"/>
                </a:solidFill>
                <a:latin typeface="Calibri" panose="020F0502020204030204" pitchFamily="34" charset="0"/>
                <a:cs typeface="Calibri" panose="020F0502020204030204" pitchFamily="34" charset="0"/>
              </a:rPr>
              <a:t>20% to 30% of cases affecting </a:t>
            </a:r>
            <a:r>
              <a:rPr lang="en-US" sz="2800" b="1" dirty="0">
                <a:solidFill>
                  <a:srgbClr val="0070C0"/>
                </a:solidFill>
                <a:latin typeface="Calibri" panose="020F0502020204030204" pitchFamily="34" charset="0"/>
                <a:cs typeface="Calibri" panose="020F0502020204030204" pitchFamily="34" charset="0"/>
              </a:rPr>
              <a:t>healthy or deformed valves – </a:t>
            </a:r>
            <a:r>
              <a:rPr lang="en-US" sz="2800" b="1" dirty="0" err="1">
                <a:solidFill>
                  <a:srgbClr val="0070C0"/>
                </a:solidFill>
                <a:latin typeface="Calibri" panose="020F0502020204030204" pitchFamily="34" charset="0"/>
                <a:cs typeface="Calibri" panose="020F0502020204030204" pitchFamily="34" charset="0"/>
              </a:rPr>
              <a:t>Staphylococus</a:t>
            </a:r>
            <a:r>
              <a:rPr lang="en-US" sz="2800" b="1" dirty="0">
                <a:solidFill>
                  <a:srgbClr val="0070C0"/>
                </a:solidFill>
                <a:latin typeface="Calibri" panose="020F0502020204030204" pitchFamily="34" charset="0"/>
                <a:cs typeface="Calibri" panose="020F0502020204030204" pitchFamily="34" charset="0"/>
              </a:rPr>
              <a:t> aureus</a:t>
            </a:r>
          </a:p>
          <a:p>
            <a:r>
              <a:rPr lang="en-US" sz="2800" b="1" dirty="0">
                <a:solidFill>
                  <a:srgbClr val="002060"/>
                </a:solidFill>
                <a:latin typeface="Calibri" panose="020F0502020204030204" pitchFamily="34" charset="0"/>
                <a:cs typeface="Calibri" panose="020F0502020204030204" pitchFamily="34" charset="0"/>
              </a:rPr>
              <a:t>IE in </a:t>
            </a:r>
            <a:r>
              <a:rPr lang="en-US" sz="2800" b="1" dirty="0">
                <a:solidFill>
                  <a:srgbClr val="0070C0"/>
                </a:solidFill>
                <a:latin typeface="Calibri" panose="020F0502020204030204" pitchFamily="34" charset="0"/>
                <a:cs typeface="Calibri" panose="020F0502020204030204" pitchFamily="34" charset="0"/>
              </a:rPr>
              <a:t>IV drug abusers – Staphylococcus aureus</a:t>
            </a:r>
          </a:p>
          <a:p>
            <a:r>
              <a:rPr lang="en-US" sz="2800" b="1" dirty="0">
                <a:solidFill>
                  <a:srgbClr val="0070C0"/>
                </a:solidFill>
                <a:latin typeface="Calibri" panose="020F0502020204030204" pitchFamily="34" charset="0"/>
                <a:cs typeface="Calibri" panose="020F0502020204030204" pitchFamily="34" charset="0"/>
              </a:rPr>
              <a:t>Prosthetic valve endocarditis </a:t>
            </a:r>
            <a:r>
              <a:rPr lang="en-US" sz="2800" b="1" dirty="0">
                <a:solidFill>
                  <a:srgbClr val="002060"/>
                </a:solidFill>
                <a:latin typeface="Calibri" panose="020F0502020204030204" pitchFamily="34" charset="0"/>
                <a:cs typeface="Calibri" panose="020F0502020204030204" pitchFamily="34" charset="0"/>
              </a:rPr>
              <a:t>is caused most commonly by – Coagulase negative staphylococci (Staphylococcus epidermidis) </a:t>
            </a:r>
          </a:p>
        </p:txBody>
      </p:sp>
    </p:spTree>
    <p:extLst>
      <p:ext uri="{BB962C8B-B14F-4D97-AF65-F5344CB8AC3E}">
        <p14:creationId xmlns:p14="http://schemas.microsoft.com/office/powerpoint/2010/main" val="717554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lumMod val="75000"/>
                  </a:schemeClr>
                </a:solidFill>
              </a:rPr>
              <a:t>INFECTIVE ENDOCARDITIS</a:t>
            </a:r>
          </a:p>
        </p:txBody>
      </p:sp>
      <p:sp>
        <p:nvSpPr>
          <p:cNvPr id="3" name="Content Placeholder 2"/>
          <p:cNvSpPr>
            <a:spLocks noGrp="1"/>
          </p:cNvSpPr>
          <p:nvPr>
            <p:ph idx="1"/>
          </p:nvPr>
        </p:nvSpPr>
        <p:spPr>
          <a:xfrm>
            <a:off x="2230582" y="1579418"/>
            <a:ext cx="9274030" cy="4331804"/>
          </a:xfrm>
        </p:spPr>
        <p:txBody>
          <a:bodyPr>
            <a:normAutofit/>
          </a:bodyPr>
          <a:lstStyle/>
          <a:p>
            <a:pPr marL="0" indent="0">
              <a:buNone/>
            </a:pPr>
            <a:r>
              <a:rPr lang="en-US" sz="2800" b="1" dirty="0">
                <a:solidFill>
                  <a:srgbClr val="D60093"/>
                </a:solidFill>
                <a:latin typeface="Calibri" panose="020F0502020204030204" pitchFamily="34" charset="0"/>
                <a:cs typeface="Calibri" panose="020F0502020204030204" pitchFamily="34" charset="0"/>
              </a:rPr>
              <a:t>Pathogenesis</a:t>
            </a:r>
          </a:p>
          <a:p>
            <a:r>
              <a:rPr lang="en-US" sz="2800" b="1" dirty="0">
                <a:solidFill>
                  <a:srgbClr val="002060"/>
                </a:solidFill>
                <a:latin typeface="Calibri" panose="020F0502020204030204" pitchFamily="34" charset="0"/>
                <a:cs typeface="Calibri" panose="020F0502020204030204" pitchFamily="34" charset="0"/>
              </a:rPr>
              <a:t>Other bacterial causes include Enterococci and  </a:t>
            </a:r>
            <a:r>
              <a:rPr lang="en-US" sz="2800" b="1" dirty="0">
                <a:solidFill>
                  <a:srgbClr val="0070C0"/>
                </a:solidFill>
                <a:latin typeface="Calibri" panose="020F0502020204030204" pitchFamily="34" charset="0"/>
                <a:cs typeface="Calibri" panose="020F0502020204030204" pitchFamily="34" charset="0"/>
              </a:rPr>
              <a:t>HACEK group</a:t>
            </a:r>
            <a:endParaRPr lang="en-US" sz="2400" b="1" dirty="0">
              <a:solidFill>
                <a:srgbClr val="0070C0"/>
              </a:solidFill>
              <a:latin typeface="Calibri" panose="020F0502020204030204" pitchFamily="34" charset="0"/>
              <a:cs typeface="Calibri" panose="020F0502020204030204" pitchFamily="34" charset="0"/>
            </a:endParaRPr>
          </a:p>
          <a:p>
            <a:pPr lvl="1"/>
            <a:r>
              <a:rPr lang="en-US" sz="2800" b="1" dirty="0">
                <a:solidFill>
                  <a:srgbClr val="002060"/>
                </a:solidFill>
                <a:latin typeface="Calibri" panose="020F0502020204030204" pitchFamily="34" charset="0"/>
                <a:cs typeface="Calibri" panose="020F0502020204030204" pitchFamily="34" charset="0"/>
              </a:rPr>
              <a:t>H – </a:t>
            </a:r>
            <a:r>
              <a:rPr lang="en-US" sz="2800" b="1" dirty="0" err="1">
                <a:solidFill>
                  <a:srgbClr val="002060"/>
                </a:solidFill>
                <a:latin typeface="Calibri" panose="020F0502020204030204" pitchFamily="34" charset="0"/>
                <a:cs typeface="Calibri" panose="020F0502020204030204" pitchFamily="34" charset="0"/>
              </a:rPr>
              <a:t>Haemophilus</a:t>
            </a:r>
            <a:endParaRPr lang="en-US" sz="2800" b="1" dirty="0">
              <a:solidFill>
                <a:srgbClr val="002060"/>
              </a:solidFill>
              <a:latin typeface="Calibri" panose="020F0502020204030204" pitchFamily="34" charset="0"/>
              <a:cs typeface="Calibri" panose="020F0502020204030204" pitchFamily="34" charset="0"/>
            </a:endParaRPr>
          </a:p>
          <a:p>
            <a:pPr lvl="1"/>
            <a:r>
              <a:rPr lang="en-US" sz="2800" b="1" dirty="0">
                <a:solidFill>
                  <a:srgbClr val="002060"/>
                </a:solidFill>
                <a:latin typeface="Calibri" panose="020F0502020204030204" pitchFamily="34" charset="0"/>
                <a:cs typeface="Calibri" panose="020F0502020204030204" pitchFamily="34" charset="0"/>
              </a:rPr>
              <a:t>A- </a:t>
            </a:r>
            <a:r>
              <a:rPr lang="en-US" sz="2800" b="1" dirty="0" err="1">
                <a:solidFill>
                  <a:srgbClr val="002060"/>
                </a:solidFill>
                <a:latin typeface="Calibri" panose="020F0502020204030204" pitchFamily="34" charset="0"/>
                <a:cs typeface="Calibri" panose="020F0502020204030204" pitchFamily="34" charset="0"/>
              </a:rPr>
              <a:t>Actinobacillus</a:t>
            </a:r>
            <a:endParaRPr lang="en-US" sz="2800" b="1" dirty="0">
              <a:solidFill>
                <a:srgbClr val="002060"/>
              </a:solidFill>
              <a:latin typeface="Calibri" panose="020F0502020204030204" pitchFamily="34" charset="0"/>
              <a:cs typeface="Calibri" panose="020F0502020204030204" pitchFamily="34" charset="0"/>
            </a:endParaRPr>
          </a:p>
          <a:p>
            <a:pPr lvl="1"/>
            <a:r>
              <a:rPr lang="en-US" sz="2800" b="1" dirty="0">
                <a:solidFill>
                  <a:srgbClr val="002060"/>
                </a:solidFill>
                <a:latin typeface="Calibri" panose="020F0502020204030204" pitchFamily="34" charset="0"/>
                <a:cs typeface="Calibri" panose="020F0502020204030204" pitchFamily="34" charset="0"/>
              </a:rPr>
              <a:t>C – </a:t>
            </a:r>
            <a:r>
              <a:rPr lang="en-US" sz="2800" b="1" dirty="0" err="1">
                <a:solidFill>
                  <a:srgbClr val="002060"/>
                </a:solidFill>
                <a:latin typeface="Calibri" panose="020F0502020204030204" pitchFamily="34" charset="0"/>
                <a:cs typeface="Calibri" panose="020F0502020204030204" pitchFamily="34" charset="0"/>
              </a:rPr>
              <a:t>Cardiobacterium</a:t>
            </a:r>
            <a:endParaRPr lang="en-US" sz="2800" b="1" dirty="0">
              <a:solidFill>
                <a:srgbClr val="002060"/>
              </a:solidFill>
              <a:latin typeface="Calibri" panose="020F0502020204030204" pitchFamily="34" charset="0"/>
              <a:cs typeface="Calibri" panose="020F0502020204030204" pitchFamily="34" charset="0"/>
            </a:endParaRPr>
          </a:p>
          <a:p>
            <a:pPr lvl="1"/>
            <a:r>
              <a:rPr lang="en-US" sz="2800" b="1" dirty="0">
                <a:solidFill>
                  <a:srgbClr val="002060"/>
                </a:solidFill>
                <a:latin typeface="Calibri" panose="020F0502020204030204" pitchFamily="34" charset="0"/>
                <a:cs typeface="Calibri" panose="020F0502020204030204" pitchFamily="34" charset="0"/>
              </a:rPr>
              <a:t>E – </a:t>
            </a:r>
            <a:r>
              <a:rPr lang="en-US" sz="2800" b="1" dirty="0" err="1">
                <a:solidFill>
                  <a:srgbClr val="002060"/>
                </a:solidFill>
                <a:latin typeface="Calibri" panose="020F0502020204030204" pitchFamily="34" charset="0"/>
                <a:cs typeface="Calibri" panose="020F0502020204030204" pitchFamily="34" charset="0"/>
              </a:rPr>
              <a:t>Eikenella</a:t>
            </a:r>
            <a:endParaRPr lang="en-US" sz="2800" b="1" dirty="0">
              <a:solidFill>
                <a:srgbClr val="002060"/>
              </a:solidFill>
              <a:latin typeface="Calibri" panose="020F0502020204030204" pitchFamily="34" charset="0"/>
              <a:cs typeface="Calibri" panose="020F0502020204030204" pitchFamily="34" charset="0"/>
            </a:endParaRPr>
          </a:p>
          <a:p>
            <a:pPr lvl="1"/>
            <a:r>
              <a:rPr lang="en-US" sz="2800" b="1" dirty="0">
                <a:solidFill>
                  <a:srgbClr val="002060"/>
                </a:solidFill>
                <a:latin typeface="Calibri" panose="020F0502020204030204" pitchFamily="34" charset="0"/>
                <a:cs typeface="Calibri" panose="020F0502020204030204" pitchFamily="34" charset="0"/>
              </a:rPr>
              <a:t>K - </a:t>
            </a:r>
            <a:r>
              <a:rPr lang="en-US" sz="2800" b="1" dirty="0" err="1">
                <a:solidFill>
                  <a:srgbClr val="002060"/>
                </a:solidFill>
                <a:latin typeface="Calibri" panose="020F0502020204030204" pitchFamily="34" charset="0"/>
                <a:cs typeface="Calibri" panose="020F0502020204030204" pitchFamily="34" charset="0"/>
              </a:rPr>
              <a:t>Kingella</a:t>
            </a:r>
            <a:endParaRPr lang="en-US" sz="2800" dirty="0">
              <a:solidFill>
                <a:srgbClr val="002060"/>
              </a:solidFill>
            </a:endParaRPr>
          </a:p>
        </p:txBody>
      </p:sp>
    </p:spTree>
    <p:extLst>
      <p:ext uri="{BB962C8B-B14F-4D97-AF65-F5344CB8AC3E}">
        <p14:creationId xmlns:p14="http://schemas.microsoft.com/office/powerpoint/2010/main" val="78736816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2867</TotalTime>
  <Words>2408</Words>
  <Application>Microsoft Office PowerPoint</Application>
  <PresentationFormat>Widescreen</PresentationFormat>
  <Paragraphs>368</Paragraphs>
  <Slides>55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Century Gothic</vt:lpstr>
      <vt:lpstr>Wingdings 3</vt:lpstr>
      <vt:lpstr>Wisp</vt:lpstr>
      <vt:lpstr>INFECTIVE ENDOCARDITIS </vt:lpstr>
      <vt:lpstr>INFECTIVE ENDOCARDITIS</vt:lpstr>
      <vt:lpstr>INFECTIVE ENDOCARDITIS</vt:lpstr>
      <vt:lpstr>INFECTIVE ENDOCARDITIS</vt:lpstr>
      <vt:lpstr>INFECTIVE ENDOCARDITIS</vt:lpstr>
      <vt:lpstr>INFECTIVE ENDOCARDITIS</vt:lpstr>
      <vt:lpstr>INFECTIVE ENDOCARDITIS</vt:lpstr>
      <vt:lpstr>INFECTIVE ENDOCARDITIS</vt:lpstr>
      <vt:lpstr>INFECTIVE ENDOCARDITIS</vt:lpstr>
      <vt:lpstr>INFECTIVE ENDOCARDITIS</vt:lpstr>
      <vt:lpstr>INFECTIVE ENDOCARDITIS</vt:lpstr>
      <vt:lpstr>INFECTIVE ENDOCARDITIS</vt:lpstr>
      <vt:lpstr>INFECTIVE ENDOCARDITIS</vt:lpstr>
      <vt:lpstr>INFECTIVE ENDOCARDITIS</vt:lpstr>
      <vt:lpstr>INFECTIVE ENDOCARDITIS</vt:lpstr>
      <vt:lpstr>PowerPoint Presentation</vt:lpstr>
      <vt:lpstr>PATHOGENESIS OF INFECTIVE ENDOCARDITIS</vt:lpstr>
      <vt:lpstr>PowerPoint Presentation</vt:lpstr>
      <vt:lpstr>INFECTIVE ENDOCARDITIS</vt:lpstr>
      <vt:lpstr>INFECTIVE ENDOCARDITIS</vt:lpstr>
      <vt:lpstr>INFECTIVE ENDOCARDITIS</vt:lpstr>
      <vt:lpstr>INFECTIVE ENDOCARDITIS</vt:lpstr>
      <vt:lpstr>VEGETATIONS IN INFECTIVE ENDOCARDITIS</vt:lpstr>
      <vt:lpstr>VEGETATIONS IN INFECTIVE ENDOCARDITIS</vt:lpstr>
      <vt:lpstr>INFECTIVE ENDOCARDITIS</vt:lpstr>
      <vt:lpstr>VEGETATIONS IN INFECTIVE ENDOCARDITIS</vt:lpstr>
      <vt:lpstr>INFECTIVE ENDOCARDITIS</vt:lpstr>
      <vt:lpstr>INFECTIVE ENDOCARDITIS</vt:lpstr>
      <vt:lpstr>INFECTIVE ENDOCARDITIS</vt:lpstr>
      <vt:lpstr>INFECTIVE ENDOCARDITIS</vt:lpstr>
      <vt:lpstr>INFECTIVE ENDOCARDITIS</vt:lpstr>
      <vt:lpstr>INFECTIVE ENDOCARDITIS</vt:lpstr>
      <vt:lpstr>OSLER NODES  Painful small swelling (1cm) appearing at the tip of fingers or toes caused by deposition of immune complex and hypersensitivity vasculitis</vt:lpstr>
      <vt:lpstr>JANEWAY LESIONS </vt:lpstr>
      <vt:lpstr>ROTH SPOTS</vt:lpstr>
      <vt:lpstr>Diagnostic criteria (Modified Dukes criteria)</vt:lpstr>
      <vt:lpstr>INFECTIVE ENDOCARDITIS</vt:lpstr>
      <vt:lpstr>INFECTIVE ENDOCARDITIS</vt:lpstr>
      <vt:lpstr>INFECTIVE ENDOCARDITIS</vt:lpstr>
      <vt:lpstr>FLEA BITTEN KIDNEY</vt:lpstr>
      <vt:lpstr>INFECTIVE ENDOCARDITIS</vt:lpstr>
      <vt:lpstr>INFECTIVE ENDOCARDITIS</vt:lpstr>
      <vt:lpstr>NON BACTERIAL ENDOCARDITIS</vt:lpstr>
      <vt:lpstr>NON BACTERIAL ENDOCARDITIS</vt:lpstr>
      <vt:lpstr>VEGETATIONS IN NON BACTERIAL ENDOCARDITIS</vt:lpstr>
      <vt:lpstr>NON BACTERIAL ENDOCARDITIS</vt:lpstr>
      <vt:lpstr>LIBMAN-SACKS ENDOCARDITIS</vt:lpstr>
      <vt:lpstr>LIBMAN-SACKS ENDOCARDITIS</vt:lpstr>
      <vt:lpstr>LIBMANSACKS ENDOCARDITIS   FLAT, REDDISH-TAN VEGETATIONS</vt:lpstr>
      <vt:lpstr>VEGETATIONS IN DIFFERENT FORMS OF ENDOCARDITIS</vt:lpstr>
      <vt:lpstr>VEGETATIONS IN DIFFERENT FORMS OF ENDOCARDITIS</vt:lpstr>
      <vt:lpstr>VEGETATIONS IN DIFFERENT FORMS OF ENDOCARDITIS</vt:lpstr>
      <vt:lpstr>PowerPoint Presentation</vt:lpstr>
      <vt:lpstr>VEGETATIONS IN DIFFERENT ENDOCARDITIS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dc:title>
  <dc:creator>Shanthi Vissa</dc:creator>
  <cp:lastModifiedBy>Rupesh Vissa</cp:lastModifiedBy>
  <cp:revision>104</cp:revision>
  <dcterms:created xsi:type="dcterms:W3CDTF">2018-12-09T11:41:22Z</dcterms:created>
  <dcterms:modified xsi:type="dcterms:W3CDTF">2023-09-13T16:43:23Z</dcterms:modified>
</cp:coreProperties>
</file>