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324" r:id="rId4"/>
    <p:sldId id="325" r:id="rId5"/>
    <p:sldId id="327" r:id="rId6"/>
    <p:sldId id="328" r:id="rId7"/>
    <p:sldId id="329" r:id="rId8"/>
    <p:sldId id="330" r:id="rId9"/>
    <p:sldId id="336" r:id="rId10"/>
    <p:sldId id="258" r:id="rId11"/>
    <p:sldId id="277" r:id="rId12"/>
    <p:sldId id="337" r:id="rId13"/>
    <p:sldId id="278" r:id="rId14"/>
    <p:sldId id="338" r:id="rId15"/>
    <p:sldId id="279" r:id="rId16"/>
    <p:sldId id="280" r:id="rId17"/>
    <p:sldId id="322" r:id="rId18"/>
    <p:sldId id="259" r:id="rId19"/>
    <p:sldId id="265" r:id="rId20"/>
    <p:sldId id="267" r:id="rId21"/>
    <p:sldId id="268" r:id="rId22"/>
    <p:sldId id="269" r:id="rId23"/>
    <p:sldId id="260" r:id="rId24"/>
    <p:sldId id="281" r:id="rId25"/>
    <p:sldId id="261" r:id="rId26"/>
    <p:sldId id="331" r:id="rId27"/>
    <p:sldId id="282" r:id="rId28"/>
    <p:sldId id="283" r:id="rId29"/>
    <p:sldId id="284" r:id="rId30"/>
    <p:sldId id="288" r:id="rId31"/>
    <p:sldId id="289" r:id="rId32"/>
    <p:sldId id="321" r:id="rId33"/>
    <p:sldId id="313" r:id="rId34"/>
    <p:sldId id="314" r:id="rId35"/>
    <p:sldId id="315" r:id="rId36"/>
    <p:sldId id="316" r:id="rId37"/>
    <p:sldId id="290" r:id="rId38"/>
    <p:sldId id="291" r:id="rId39"/>
    <p:sldId id="292" r:id="rId40"/>
    <p:sldId id="293" r:id="rId41"/>
    <p:sldId id="294" r:id="rId42"/>
    <p:sldId id="295" r:id="rId43"/>
    <p:sldId id="302" r:id="rId44"/>
    <p:sldId id="296" r:id="rId45"/>
    <p:sldId id="303" r:id="rId46"/>
    <p:sldId id="297" r:id="rId47"/>
    <p:sldId id="298" r:id="rId48"/>
    <p:sldId id="323" r:id="rId49"/>
    <p:sldId id="317" r:id="rId50"/>
    <p:sldId id="301" r:id="rId51"/>
    <p:sldId id="304" r:id="rId52"/>
    <p:sldId id="305" r:id="rId53"/>
    <p:sldId id="306" r:id="rId54"/>
    <p:sldId id="307" r:id="rId55"/>
    <p:sldId id="308" r:id="rId56"/>
    <p:sldId id="309" r:id="rId57"/>
    <p:sldId id="319" r:id="rId58"/>
    <p:sldId id="320" r:id="rId59"/>
    <p:sldId id="310" r:id="rId60"/>
    <p:sldId id="311" r:id="rId61"/>
    <p:sldId id="332" r:id="rId62"/>
    <p:sldId id="333" r:id="rId63"/>
    <p:sldId id="264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FF"/>
    <a:srgbClr val="FFE7FF"/>
    <a:srgbClr val="CCFF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03501-91E7-4853-9ECC-3548C938958E}" v="33" dt="2023-09-06T12:37:21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07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0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B3003501-91E7-4853-9ECC-3548C938958E}"/>
    <pc:docChg chg="custSel addSld delSld modSld">
      <pc:chgData name="Rupesh Vissa" userId="71bc4cc26d778a98" providerId="LiveId" clId="{B3003501-91E7-4853-9ECC-3548C938958E}" dt="2023-09-13T16:42:43.431" v="1723" actId="20577"/>
      <pc:docMkLst>
        <pc:docMk/>
      </pc:docMkLst>
      <pc:sldChg chg="modSp mod">
        <pc:chgData name="Rupesh Vissa" userId="71bc4cc26d778a98" providerId="LiveId" clId="{B3003501-91E7-4853-9ECC-3548C938958E}" dt="2023-09-13T16:42:43.431" v="1723" actId="20577"/>
        <pc:sldMkLst>
          <pc:docMk/>
          <pc:sldMk cId="3590722286" sldId="256"/>
        </pc:sldMkLst>
        <pc:spChg chg="mod">
          <ac:chgData name="Rupesh Vissa" userId="71bc4cc26d778a98" providerId="LiveId" clId="{B3003501-91E7-4853-9ECC-3548C938958E}" dt="2023-09-13T16:42:43.431" v="1723" actId="20577"/>
          <ac:spMkLst>
            <pc:docMk/>
            <pc:sldMk cId="3590722286" sldId="256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5T00:35:52.363" v="3" actId="207"/>
        <pc:sldMkLst>
          <pc:docMk/>
          <pc:sldMk cId="3176923130" sldId="257"/>
        </pc:sldMkLst>
        <pc:spChg chg="mod">
          <ac:chgData name="Rupesh Vissa" userId="71bc4cc26d778a98" providerId="LiveId" clId="{B3003501-91E7-4853-9ECC-3548C938958E}" dt="2023-09-05T00:35:52.363" v="3" actId="207"/>
          <ac:spMkLst>
            <pc:docMk/>
            <pc:sldMk cId="3176923130" sldId="257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0:22:14.317" v="1471" actId="27636"/>
        <pc:sldMkLst>
          <pc:docMk/>
          <pc:sldMk cId="758095908" sldId="259"/>
        </pc:sldMkLst>
        <pc:spChg chg="mod">
          <ac:chgData name="Rupesh Vissa" userId="71bc4cc26d778a98" providerId="LiveId" clId="{B3003501-91E7-4853-9ECC-3548C938958E}" dt="2023-09-06T10:22:14.317" v="1471" actId="27636"/>
          <ac:spMkLst>
            <pc:docMk/>
            <pc:sldMk cId="758095908" sldId="259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1:03:29.496" v="1477" actId="14100"/>
        <pc:sldMkLst>
          <pc:docMk/>
          <pc:sldMk cId="1289380617" sldId="260"/>
        </pc:sldMkLst>
        <pc:spChg chg="mod">
          <ac:chgData name="Rupesh Vissa" userId="71bc4cc26d778a98" providerId="LiveId" clId="{B3003501-91E7-4853-9ECC-3548C938958E}" dt="2023-09-06T11:03:29.496" v="1477" actId="14100"/>
          <ac:spMkLst>
            <pc:docMk/>
            <pc:sldMk cId="1289380617" sldId="260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49:13.387" v="1598" actId="27636"/>
        <pc:sldMkLst>
          <pc:docMk/>
          <pc:sldMk cId="701909399" sldId="265"/>
        </pc:sldMkLst>
        <pc:spChg chg="mod">
          <ac:chgData name="Rupesh Vissa" userId="71bc4cc26d778a98" providerId="LiveId" clId="{B3003501-91E7-4853-9ECC-3548C938958E}" dt="2023-09-06T12:49:13.387" v="1598" actId="27636"/>
          <ac:spMkLst>
            <pc:docMk/>
            <pc:sldMk cId="701909399" sldId="265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0:29:09.162" v="1473" actId="20577"/>
        <pc:sldMkLst>
          <pc:docMk/>
          <pc:sldMk cId="3265557315" sldId="269"/>
        </pc:sldMkLst>
        <pc:spChg chg="mod">
          <ac:chgData name="Rupesh Vissa" userId="71bc4cc26d778a98" providerId="LiveId" clId="{B3003501-91E7-4853-9ECC-3548C938958E}" dt="2023-09-06T10:29:09.162" v="1473" actId="20577"/>
          <ac:spMkLst>
            <pc:docMk/>
            <pc:sldMk cId="3265557315" sldId="269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03:39:36.499" v="98" actId="27636"/>
        <pc:sldMkLst>
          <pc:docMk/>
          <pc:sldMk cId="0" sldId="277"/>
        </pc:sldMkLst>
        <pc:spChg chg="mod">
          <ac:chgData name="Rupesh Vissa" userId="71bc4cc26d778a98" providerId="LiveId" clId="{B3003501-91E7-4853-9ECC-3548C938958E}" dt="2023-09-06T03:39:36.499" v="98" actId="27636"/>
          <ac:spMkLst>
            <pc:docMk/>
            <pc:sldMk cId="0" sldId="277"/>
            <ac:spMk id="3" creationId="{00000000-0000-0000-0000-000000000000}"/>
          </ac:spMkLst>
        </pc:spChg>
      </pc:sldChg>
      <pc:sldChg chg="addSp modSp mod">
        <pc:chgData name="Rupesh Vissa" userId="71bc4cc26d778a98" providerId="LiveId" clId="{B3003501-91E7-4853-9ECC-3548C938958E}" dt="2023-09-06T04:29:08.455" v="779" actId="14100"/>
        <pc:sldMkLst>
          <pc:docMk/>
          <pc:sldMk cId="0" sldId="278"/>
        </pc:sldMkLst>
        <pc:spChg chg="mod">
          <ac:chgData name="Rupesh Vissa" userId="71bc4cc26d778a98" providerId="LiveId" clId="{B3003501-91E7-4853-9ECC-3548C938958E}" dt="2023-09-06T04:28:47.777" v="772"/>
          <ac:spMkLst>
            <pc:docMk/>
            <pc:sldMk cId="0" sldId="278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04:28:44.267" v="769" actId="27636"/>
          <ac:spMkLst>
            <pc:docMk/>
            <pc:sldMk cId="0" sldId="278"/>
            <ac:spMk id="3" creationId="{00000000-0000-0000-0000-000000000000}"/>
          </ac:spMkLst>
        </pc:spChg>
        <pc:spChg chg="add mod">
          <ac:chgData name="Rupesh Vissa" userId="71bc4cc26d778a98" providerId="LiveId" clId="{B3003501-91E7-4853-9ECC-3548C938958E}" dt="2023-09-06T04:28:57.526" v="774" actId="14100"/>
          <ac:spMkLst>
            <pc:docMk/>
            <pc:sldMk cId="0" sldId="278"/>
            <ac:spMk id="4" creationId="{5AF05B23-F456-38C2-FBA5-1CE52009F970}"/>
          </ac:spMkLst>
        </pc:spChg>
        <pc:spChg chg="add mod">
          <ac:chgData name="Rupesh Vissa" userId="71bc4cc26d778a98" providerId="LiveId" clId="{B3003501-91E7-4853-9ECC-3548C938958E}" dt="2023-09-06T04:29:08.455" v="779" actId="14100"/>
          <ac:spMkLst>
            <pc:docMk/>
            <pc:sldMk cId="0" sldId="278"/>
            <ac:spMk id="5" creationId="{8D0685E1-85C7-3D08-FBE6-35678782A1BB}"/>
          </ac:spMkLst>
        </pc:spChg>
      </pc:sldChg>
      <pc:sldChg chg="addSp delSp modSp mod">
        <pc:chgData name="Rupesh Vissa" userId="71bc4cc26d778a98" providerId="LiveId" clId="{B3003501-91E7-4853-9ECC-3548C938958E}" dt="2023-09-06T04:31:09.417" v="813" actId="207"/>
        <pc:sldMkLst>
          <pc:docMk/>
          <pc:sldMk cId="0" sldId="279"/>
        </pc:sldMkLst>
        <pc:spChg chg="mod">
          <ac:chgData name="Rupesh Vissa" userId="71bc4cc26d778a98" providerId="LiveId" clId="{B3003501-91E7-4853-9ECC-3548C938958E}" dt="2023-09-06T04:19:18.342" v="483" actId="1076"/>
          <ac:spMkLst>
            <pc:docMk/>
            <pc:sldMk cId="0" sldId="279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04:31:09.417" v="813" actId="207"/>
          <ac:spMkLst>
            <pc:docMk/>
            <pc:sldMk cId="0" sldId="279"/>
            <ac:spMk id="3" creationId="{00000000-0000-0000-0000-000000000000}"/>
          </ac:spMkLst>
        </pc:spChg>
        <pc:spChg chg="add mod">
          <ac:chgData name="Rupesh Vissa" userId="71bc4cc26d778a98" providerId="LiveId" clId="{B3003501-91E7-4853-9ECC-3548C938958E}" dt="2023-09-06T03:47:53.038" v="280" actId="1076"/>
          <ac:spMkLst>
            <pc:docMk/>
            <pc:sldMk cId="0" sldId="279"/>
            <ac:spMk id="4" creationId="{E2D582EE-4A2F-502B-0F05-AB51A6BAC2BB}"/>
          </ac:spMkLst>
        </pc:spChg>
        <pc:spChg chg="add mod">
          <ac:chgData name="Rupesh Vissa" userId="71bc4cc26d778a98" providerId="LiveId" clId="{B3003501-91E7-4853-9ECC-3548C938958E}" dt="2023-09-06T03:49:15.472" v="321" actId="1076"/>
          <ac:spMkLst>
            <pc:docMk/>
            <pc:sldMk cId="0" sldId="279"/>
            <ac:spMk id="5" creationId="{4EBFB6E6-16FE-759F-AB3F-447DCD2D0E56}"/>
          </ac:spMkLst>
        </pc:spChg>
        <pc:spChg chg="add del mod">
          <ac:chgData name="Rupesh Vissa" userId="71bc4cc26d778a98" providerId="LiveId" clId="{B3003501-91E7-4853-9ECC-3548C938958E}" dt="2023-09-06T03:52:50.206" v="410"/>
          <ac:spMkLst>
            <pc:docMk/>
            <pc:sldMk cId="0" sldId="279"/>
            <ac:spMk id="6" creationId="{E254E5DE-AC4F-BD5E-C084-1E086B1A92B0}"/>
          </ac:spMkLst>
        </pc:spChg>
        <pc:spChg chg="add mod">
          <ac:chgData name="Rupesh Vissa" userId="71bc4cc26d778a98" providerId="LiveId" clId="{B3003501-91E7-4853-9ECC-3548C938958E}" dt="2023-09-06T03:52:49.253" v="408" actId="1076"/>
          <ac:spMkLst>
            <pc:docMk/>
            <pc:sldMk cId="0" sldId="279"/>
            <ac:spMk id="7" creationId="{109A35ED-B6A8-C03B-3C5D-F8D88B350644}"/>
          </ac:spMkLst>
        </pc:spChg>
        <pc:spChg chg="add mod">
          <ac:chgData name="Rupesh Vissa" userId="71bc4cc26d778a98" providerId="LiveId" clId="{B3003501-91E7-4853-9ECC-3548C938958E}" dt="2023-09-06T03:52:45.036" v="406" actId="1076"/>
          <ac:spMkLst>
            <pc:docMk/>
            <pc:sldMk cId="0" sldId="279"/>
            <ac:spMk id="8" creationId="{8F01B777-BB14-C709-14AC-7047CB6591ED}"/>
          </ac:spMkLst>
        </pc:spChg>
        <pc:spChg chg="add mod">
          <ac:chgData name="Rupesh Vissa" userId="71bc4cc26d778a98" providerId="LiveId" clId="{B3003501-91E7-4853-9ECC-3548C938958E}" dt="2023-09-06T03:52:43.162" v="405" actId="1076"/>
          <ac:spMkLst>
            <pc:docMk/>
            <pc:sldMk cId="0" sldId="279"/>
            <ac:spMk id="9" creationId="{6E0A2BD6-F0A2-C8D6-287F-4FA80B87A6BF}"/>
          </ac:spMkLst>
        </pc:spChg>
        <pc:spChg chg="add mod">
          <ac:chgData name="Rupesh Vissa" userId="71bc4cc26d778a98" providerId="LiveId" clId="{B3003501-91E7-4853-9ECC-3548C938958E}" dt="2023-09-06T04:18:54.354" v="476" actId="14861"/>
          <ac:spMkLst>
            <pc:docMk/>
            <pc:sldMk cId="0" sldId="279"/>
            <ac:spMk id="14" creationId="{873875D3-8B2F-0697-0EFF-BAE6599B15D7}"/>
          </ac:spMkLst>
        </pc:spChg>
        <pc:spChg chg="add mod">
          <ac:chgData name="Rupesh Vissa" userId="71bc4cc26d778a98" providerId="LiveId" clId="{B3003501-91E7-4853-9ECC-3548C938958E}" dt="2023-09-06T04:18:43.643" v="474" actId="2085"/>
          <ac:spMkLst>
            <pc:docMk/>
            <pc:sldMk cId="0" sldId="279"/>
            <ac:spMk id="15" creationId="{B259F1E1-1457-1580-62F2-3751699792EE}"/>
          </ac:spMkLst>
        </pc:spChg>
        <pc:cxnChg chg="add mod">
          <ac:chgData name="Rupesh Vissa" userId="71bc4cc26d778a98" providerId="LiveId" clId="{B3003501-91E7-4853-9ECC-3548C938958E}" dt="2023-09-06T03:53:31.419" v="413" actId="13822"/>
          <ac:cxnSpMkLst>
            <pc:docMk/>
            <pc:sldMk cId="0" sldId="279"/>
            <ac:cxnSpMk id="11" creationId="{CCA59AC3-6FB4-376E-C58C-C04CC63CB6F4}"/>
          </ac:cxnSpMkLst>
        </pc:cxnChg>
        <pc:cxnChg chg="add mod">
          <ac:chgData name="Rupesh Vissa" userId="71bc4cc26d778a98" providerId="LiveId" clId="{B3003501-91E7-4853-9ECC-3548C938958E}" dt="2023-09-06T03:53:48.441" v="418" actId="1076"/>
          <ac:cxnSpMkLst>
            <pc:docMk/>
            <pc:sldMk cId="0" sldId="279"/>
            <ac:cxnSpMk id="12" creationId="{D9D8BB7B-178E-5336-4E08-A839998D37C5}"/>
          </ac:cxnSpMkLst>
        </pc:cxnChg>
        <pc:cxnChg chg="add mod">
          <ac:chgData name="Rupesh Vissa" userId="71bc4cc26d778a98" providerId="LiveId" clId="{B3003501-91E7-4853-9ECC-3548C938958E}" dt="2023-09-06T03:53:37.854" v="416" actId="1076"/>
          <ac:cxnSpMkLst>
            <pc:docMk/>
            <pc:sldMk cId="0" sldId="279"/>
            <ac:cxnSpMk id="13" creationId="{394014EA-B155-FA09-34D3-5DBEEB2C4850}"/>
          </ac:cxnSpMkLst>
        </pc:cxnChg>
        <pc:cxnChg chg="add mod">
          <ac:chgData name="Rupesh Vissa" userId="71bc4cc26d778a98" providerId="LiveId" clId="{B3003501-91E7-4853-9ECC-3548C938958E}" dt="2023-09-06T03:56:09.302" v="446" actId="1076"/>
          <ac:cxnSpMkLst>
            <pc:docMk/>
            <pc:sldMk cId="0" sldId="279"/>
            <ac:cxnSpMk id="16" creationId="{B5B40CCF-81F2-4DA7-EF25-D898F1242E1E}"/>
          </ac:cxnSpMkLst>
        </pc:cxnChg>
        <pc:cxnChg chg="add mod">
          <ac:chgData name="Rupesh Vissa" userId="71bc4cc26d778a98" providerId="LiveId" clId="{B3003501-91E7-4853-9ECC-3548C938958E}" dt="2023-09-06T03:56:22.317" v="449" actId="13822"/>
          <ac:cxnSpMkLst>
            <pc:docMk/>
            <pc:sldMk cId="0" sldId="279"/>
            <ac:cxnSpMk id="18" creationId="{DEB7CB91-5C9F-318E-655F-56421203E7C4}"/>
          </ac:cxnSpMkLst>
        </pc:cxnChg>
      </pc:sldChg>
      <pc:sldChg chg="modSp mod">
        <pc:chgData name="Rupesh Vissa" userId="71bc4cc26d778a98" providerId="LiveId" clId="{B3003501-91E7-4853-9ECC-3548C938958E}" dt="2023-09-06T05:02:13.739" v="1014" actId="207"/>
        <pc:sldMkLst>
          <pc:docMk/>
          <pc:sldMk cId="0" sldId="280"/>
        </pc:sldMkLst>
        <pc:spChg chg="mod">
          <ac:chgData name="Rupesh Vissa" userId="71bc4cc26d778a98" providerId="LiveId" clId="{B3003501-91E7-4853-9ECC-3548C938958E}" dt="2023-09-06T04:34:05.968" v="900" actId="1076"/>
          <ac:spMkLst>
            <pc:docMk/>
            <pc:sldMk cId="0" sldId="280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05:02:13.739" v="1014" actId="207"/>
          <ac:spMkLst>
            <pc:docMk/>
            <pc:sldMk cId="0" sldId="280"/>
            <ac:spMk id="3" creationId="{00000000-0000-0000-0000-000000000000}"/>
          </ac:spMkLst>
        </pc:spChg>
      </pc:sldChg>
      <pc:sldChg chg="addSp delSp modSp mod">
        <pc:chgData name="Rupesh Vissa" userId="71bc4cc26d778a98" providerId="LiveId" clId="{B3003501-91E7-4853-9ECC-3548C938958E}" dt="2023-09-06T11:10:41.648" v="1483" actId="1076"/>
        <pc:sldMkLst>
          <pc:docMk/>
          <pc:sldMk cId="0" sldId="283"/>
        </pc:sldMkLst>
        <pc:spChg chg="add mod">
          <ac:chgData name="Rupesh Vissa" userId="71bc4cc26d778a98" providerId="LiveId" clId="{B3003501-91E7-4853-9ECC-3548C938958E}" dt="2023-09-06T11:10:41.648" v="1483" actId="1076"/>
          <ac:spMkLst>
            <pc:docMk/>
            <pc:sldMk cId="0" sldId="283"/>
            <ac:spMk id="3" creationId="{852FB54E-2BA8-B37B-7965-2627BDBE675B}"/>
          </ac:spMkLst>
        </pc:spChg>
        <pc:spChg chg="mod">
          <ac:chgData name="Rupesh Vissa" userId="71bc4cc26d778a98" providerId="LiveId" clId="{B3003501-91E7-4853-9ECC-3548C938958E}" dt="2023-09-06T11:10:32.771" v="1481" actId="1076"/>
          <ac:spMkLst>
            <pc:docMk/>
            <pc:sldMk cId="0" sldId="283"/>
            <ac:spMk id="7" creationId="{00000000-0000-0000-0000-000000000000}"/>
          </ac:spMkLst>
        </pc:spChg>
        <pc:spChg chg="del mod">
          <ac:chgData name="Rupesh Vissa" userId="71bc4cc26d778a98" providerId="LiveId" clId="{B3003501-91E7-4853-9ECC-3548C938958E}" dt="2023-09-06T11:10:12.580" v="1480" actId="478"/>
          <ac:spMkLst>
            <pc:docMk/>
            <pc:sldMk cId="0" sldId="283"/>
            <ac:spMk id="9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1:12:08.500" v="1487" actId="1076"/>
        <pc:sldMkLst>
          <pc:docMk/>
          <pc:sldMk cId="0" sldId="284"/>
        </pc:sldMkLst>
        <pc:spChg chg="mod">
          <ac:chgData name="Rupesh Vissa" userId="71bc4cc26d778a98" providerId="LiveId" clId="{B3003501-91E7-4853-9ECC-3548C938958E}" dt="2023-09-06T11:12:08.500" v="1487" actId="1076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1:55:21.763" v="1491" actId="1076"/>
        <pc:sldMkLst>
          <pc:docMk/>
          <pc:sldMk cId="0" sldId="293"/>
        </pc:sldMkLst>
        <pc:spChg chg="mod">
          <ac:chgData name="Rupesh Vissa" userId="71bc4cc26d778a98" providerId="LiveId" clId="{B3003501-91E7-4853-9ECC-3548C938958E}" dt="2023-09-06T11:55:21.763" v="1491" actId="1076"/>
          <ac:spMkLst>
            <pc:docMk/>
            <pc:sldMk cId="0" sldId="293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1:55:10.984" v="1490" actId="27636"/>
          <ac:spMkLst>
            <pc:docMk/>
            <pc:sldMk cId="0" sldId="293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1:56:50.388" v="1497" actId="207"/>
        <pc:sldMkLst>
          <pc:docMk/>
          <pc:sldMk cId="0" sldId="295"/>
        </pc:sldMkLst>
        <pc:spChg chg="mod">
          <ac:chgData name="Rupesh Vissa" userId="71bc4cc26d778a98" providerId="LiveId" clId="{B3003501-91E7-4853-9ECC-3548C938958E}" dt="2023-09-06T11:56:34.804" v="1495" actId="207"/>
          <ac:spMkLst>
            <pc:docMk/>
            <pc:sldMk cId="0" sldId="295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1:56:50.388" v="1497" actId="207"/>
          <ac:spMkLst>
            <pc:docMk/>
            <pc:sldMk cId="0" sldId="295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07:23.999" v="1508" actId="20577"/>
        <pc:sldMkLst>
          <pc:docMk/>
          <pc:sldMk cId="0" sldId="296"/>
        </pc:sldMkLst>
        <pc:spChg chg="mod">
          <ac:chgData name="Rupesh Vissa" userId="71bc4cc26d778a98" providerId="LiveId" clId="{B3003501-91E7-4853-9ECC-3548C938958E}" dt="2023-09-06T12:07:23.999" v="1508" actId="20577"/>
          <ac:spMkLst>
            <pc:docMk/>
            <pc:sldMk cId="0" sldId="296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21:38.004" v="1524" actId="27636"/>
        <pc:sldMkLst>
          <pc:docMk/>
          <pc:sldMk cId="0" sldId="297"/>
        </pc:sldMkLst>
        <pc:spChg chg="mod">
          <ac:chgData name="Rupesh Vissa" userId="71bc4cc26d778a98" providerId="LiveId" clId="{B3003501-91E7-4853-9ECC-3548C938958E}" dt="2023-09-06T12:21:26.058" v="1521" actId="14100"/>
          <ac:spMkLst>
            <pc:docMk/>
            <pc:sldMk cId="0" sldId="297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2:21:38.004" v="1524" actId="27636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22:52.130" v="1527" actId="207"/>
        <pc:sldMkLst>
          <pc:docMk/>
          <pc:sldMk cId="0" sldId="298"/>
        </pc:sldMkLst>
        <pc:spChg chg="mod">
          <ac:chgData name="Rupesh Vissa" userId="71bc4cc26d778a98" providerId="LiveId" clId="{B3003501-91E7-4853-9ECC-3548C938958E}" dt="2023-09-06T12:22:52.130" v="1527" actId="207"/>
          <ac:spMkLst>
            <pc:docMk/>
            <pc:sldMk cId="0" sldId="298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2:22:39.458" v="1526" actId="207"/>
          <ac:spMkLst>
            <pc:docMk/>
            <pc:sldMk cId="0" sldId="298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00:08.661" v="1506" actId="207"/>
        <pc:sldMkLst>
          <pc:docMk/>
          <pc:sldMk cId="0" sldId="302"/>
        </pc:sldMkLst>
        <pc:spChg chg="mod">
          <ac:chgData name="Rupesh Vissa" userId="71bc4cc26d778a98" providerId="LiveId" clId="{B3003501-91E7-4853-9ECC-3548C938958E}" dt="2023-09-06T12:00:08.661" v="1506" actId="207"/>
          <ac:spMkLst>
            <pc:docMk/>
            <pc:sldMk cId="0" sldId="302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08:40.918" v="1516" actId="27636"/>
        <pc:sldMkLst>
          <pc:docMk/>
          <pc:sldMk cId="0" sldId="303"/>
        </pc:sldMkLst>
        <pc:spChg chg="mod">
          <ac:chgData name="Rupesh Vissa" userId="71bc4cc26d778a98" providerId="LiveId" clId="{B3003501-91E7-4853-9ECC-3548C938958E}" dt="2023-09-06T12:08:37.531" v="1514" actId="1076"/>
          <ac:spMkLst>
            <pc:docMk/>
            <pc:sldMk cId="0" sldId="303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2:08:40.918" v="1516" actId="27636"/>
          <ac:spMkLst>
            <pc:docMk/>
            <pc:sldMk cId="0" sldId="303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28:14.461" v="1528" actId="948"/>
        <pc:sldMkLst>
          <pc:docMk/>
          <pc:sldMk cId="0" sldId="306"/>
        </pc:sldMkLst>
        <pc:spChg chg="mod">
          <ac:chgData name="Rupesh Vissa" userId="71bc4cc26d778a98" providerId="LiveId" clId="{B3003501-91E7-4853-9ECC-3548C938958E}" dt="2023-09-06T12:28:14.461" v="1528" actId="948"/>
          <ac:spMkLst>
            <pc:docMk/>
            <pc:sldMk cId="0" sldId="306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29:30.252" v="1531" actId="27636"/>
        <pc:sldMkLst>
          <pc:docMk/>
          <pc:sldMk cId="0" sldId="307"/>
        </pc:sldMkLst>
        <pc:spChg chg="mod">
          <ac:chgData name="Rupesh Vissa" userId="71bc4cc26d778a98" providerId="LiveId" clId="{B3003501-91E7-4853-9ECC-3548C938958E}" dt="2023-09-06T12:29:30.252" v="1531" actId="27636"/>
          <ac:spMkLst>
            <pc:docMk/>
            <pc:sldMk cId="0" sldId="307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30:09.733" v="1532" actId="948"/>
        <pc:sldMkLst>
          <pc:docMk/>
          <pc:sldMk cId="0" sldId="308"/>
        </pc:sldMkLst>
        <pc:spChg chg="mod">
          <ac:chgData name="Rupesh Vissa" userId="71bc4cc26d778a98" providerId="LiveId" clId="{B3003501-91E7-4853-9ECC-3548C938958E}" dt="2023-09-06T12:30:09.733" v="1532" actId="948"/>
          <ac:spMkLst>
            <pc:docMk/>
            <pc:sldMk cId="0" sldId="308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31:21.517" v="1538" actId="207"/>
        <pc:sldMkLst>
          <pc:docMk/>
          <pc:sldMk cId="0" sldId="309"/>
        </pc:sldMkLst>
        <pc:spChg chg="mod">
          <ac:chgData name="Rupesh Vissa" userId="71bc4cc26d778a98" providerId="LiveId" clId="{B3003501-91E7-4853-9ECC-3548C938958E}" dt="2023-09-06T12:31:21.517" v="1538" actId="207"/>
          <ac:spMkLst>
            <pc:docMk/>
            <pc:sldMk cId="0" sldId="309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2:31:11.593" v="1537" actId="948"/>
          <ac:spMkLst>
            <pc:docMk/>
            <pc:sldMk cId="0" sldId="309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32:56.831" v="1541" actId="207"/>
        <pc:sldMkLst>
          <pc:docMk/>
          <pc:sldMk cId="0" sldId="310"/>
        </pc:sldMkLst>
        <pc:spChg chg="mod">
          <ac:chgData name="Rupesh Vissa" userId="71bc4cc26d778a98" providerId="LiveId" clId="{B3003501-91E7-4853-9ECC-3548C938958E}" dt="2023-09-06T12:32:56.831" v="1541" actId="207"/>
          <ac:spMkLst>
            <pc:docMk/>
            <pc:sldMk cId="0" sldId="310"/>
            <ac:spMk id="3" creationId="{00000000-0000-0000-0000-000000000000}"/>
          </ac:spMkLst>
        </pc:spChg>
      </pc:sldChg>
      <pc:sldChg chg="addSp delSp modSp mod">
        <pc:chgData name="Rupesh Vissa" userId="71bc4cc26d778a98" providerId="LiveId" clId="{B3003501-91E7-4853-9ECC-3548C938958E}" dt="2023-09-06T05:26:36.052" v="1466" actId="478"/>
        <pc:sldMkLst>
          <pc:docMk/>
          <pc:sldMk cId="0" sldId="322"/>
        </pc:sldMkLst>
        <pc:spChg chg="add mod">
          <ac:chgData name="Rupesh Vissa" userId="71bc4cc26d778a98" providerId="LiveId" clId="{B3003501-91E7-4853-9ECC-3548C938958E}" dt="2023-09-06T05:22:42.248" v="1420" actId="1076"/>
          <ac:spMkLst>
            <pc:docMk/>
            <pc:sldMk cId="0" sldId="322"/>
            <ac:spMk id="2" creationId="{7532E0E6-7540-1F0F-7DDC-229EF33A4E31}"/>
          </ac:spMkLst>
        </pc:spChg>
        <pc:spChg chg="add mod">
          <ac:chgData name="Rupesh Vissa" userId="71bc4cc26d778a98" providerId="LiveId" clId="{B3003501-91E7-4853-9ECC-3548C938958E}" dt="2023-09-06T05:22:45.843" v="1421" actId="1076"/>
          <ac:spMkLst>
            <pc:docMk/>
            <pc:sldMk cId="0" sldId="322"/>
            <ac:spMk id="3" creationId="{21C7F5B0-E740-7518-4128-D920B2DEC4F7}"/>
          </ac:spMkLst>
        </pc:spChg>
        <pc:spChg chg="add mod">
          <ac:chgData name="Rupesh Vissa" userId="71bc4cc26d778a98" providerId="LiveId" clId="{B3003501-91E7-4853-9ECC-3548C938958E}" dt="2023-09-06T05:23:54.899" v="1441" actId="1076"/>
          <ac:spMkLst>
            <pc:docMk/>
            <pc:sldMk cId="0" sldId="322"/>
            <ac:spMk id="4" creationId="{6AD47BCE-CAFA-7B60-3B1F-CA48EC1FD49B}"/>
          </ac:spMkLst>
        </pc:spChg>
        <pc:spChg chg="add mod">
          <ac:chgData name="Rupesh Vissa" userId="71bc4cc26d778a98" providerId="LiveId" clId="{B3003501-91E7-4853-9ECC-3548C938958E}" dt="2023-09-06T05:22:47.756" v="1422" actId="1076"/>
          <ac:spMkLst>
            <pc:docMk/>
            <pc:sldMk cId="0" sldId="322"/>
            <ac:spMk id="5" creationId="{ADF108A6-F6BA-CF00-A6CF-BBF414C8680C}"/>
          </ac:spMkLst>
        </pc:spChg>
        <pc:spChg chg="add mod">
          <ac:chgData name="Rupesh Vissa" userId="71bc4cc26d778a98" providerId="LiveId" clId="{B3003501-91E7-4853-9ECC-3548C938958E}" dt="2023-09-06T05:22:56.140" v="1424" actId="1076"/>
          <ac:spMkLst>
            <pc:docMk/>
            <pc:sldMk cId="0" sldId="322"/>
            <ac:spMk id="6" creationId="{5E81DD6A-0BC4-84D3-B70E-22971953F96B}"/>
          </ac:spMkLst>
        </pc:spChg>
        <pc:spChg chg="add mod">
          <ac:chgData name="Rupesh Vissa" userId="71bc4cc26d778a98" providerId="LiveId" clId="{B3003501-91E7-4853-9ECC-3548C938958E}" dt="2023-09-06T05:23:01.682" v="1425" actId="1076"/>
          <ac:spMkLst>
            <pc:docMk/>
            <pc:sldMk cId="0" sldId="322"/>
            <ac:spMk id="7" creationId="{C9CB3F84-FE42-2B48-D099-585FB91FDD77}"/>
          </ac:spMkLst>
        </pc:spChg>
        <pc:spChg chg="add mod">
          <ac:chgData name="Rupesh Vissa" userId="71bc4cc26d778a98" providerId="LiveId" clId="{B3003501-91E7-4853-9ECC-3548C938958E}" dt="2023-09-06T05:23:05.599" v="1426" actId="1076"/>
          <ac:spMkLst>
            <pc:docMk/>
            <pc:sldMk cId="0" sldId="322"/>
            <ac:spMk id="8" creationId="{C1443E34-60A6-141D-AFA4-A391636F78BA}"/>
          </ac:spMkLst>
        </pc:spChg>
        <pc:spChg chg="add del mod">
          <ac:chgData name="Rupesh Vissa" userId="71bc4cc26d778a98" providerId="LiveId" clId="{B3003501-91E7-4853-9ECC-3548C938958E}" dt="2023-09-06T05:18:13.305" v="1296"/>
          <ac:spMkLst>
            <pc:docMk/>
            <pc:sldMk cId="0" sldId="322"/>
            <ac:spMk id="9" creationId="{3CFCC473-EFEF-52F2-40CD-9F47B56B1219}"/>
          </ac:spMkLst>
        </pc:spChg>
        <pc:spChg chg="add mod">
          <ac:chgData name="Rupesh Vissa" userId="71bc4cc26d778a98" providerId="LiveId" clId="{B3003501-91E7-4853-9ECC-3548C938958E}" dt="2023-09-06T05:23:13.660" v="1427" actId="1076"/>
          <ac:spMkLst>
            <pc:docMk/>
            <pc:sldMk cId="0" sldId="322"/>
            <ac:spMk id="10" creationId="{F068F5E0-1023-618F-06EC-224EFA6BFC12}"/>
          </ac:spMkLst>
        </pc:spChg>
        <pc:spChg chg="add mod">
          <ac:chgData name="Rupesh Vissa" userId="71bc4cc26d778a98" providerId="LiveId" clId="{B3003501-91E7-4853-9ECC-3548C938958E}" dt="2023-09-06T05:23:36.631" v="1437" actId="404"/>
          <ac:spMkLst>
            <pc:docMk/>
            <pc:sldMk cId="0" sldId="322"/>
            <ac:spMk id="11" creationId="{FA0EE788-4C2A-C1E2-1952-C440CD552F86}"/>
          </ac:spMkLst>
        </pc:spChg>
        <pc:spChg chg="add del mod">
          <ac:chgData name="Rupesh Vissa" userId="71bc4cc26d778a98" providerId="LiveId" clId="{B3003501-91E7-4853-9ECC-3548C938958E}" dt="2023-09-06T05:18:13.305" v="1298"/>
          <ac:spMkLst>
            <pc:docMk/>
            <pc:sldMk cId="0" sldId="322"/>
            <ac:spMk id="12" creationId="{CA9F6B03-8C6B-A3A0-3455-1F23013C7252}"/>
          </ac:spMkLst>
        </pc:spChg>
        <pc:spChg chg="add mod">
          <ac:chgData name="Rupesh Vissa" userId="71bc4cc26d778a98" providerId="LiveId" clId="{B3003501-91E7-4853-9ECC-3548C938958E}" dt="2023-09-06T05:23:50.939" v="1440" actId="1076"/>
          <ac:spMkLst>
            <pc:docMk/>
            <pc:sldMk cId="0" sldId="322"/>
            <ac:spMk id="13" creationId="{302F8E19-9E9D-CF76-2766-0B07185EECB1}"/>
          </ac:spMkLst>
        </pc:spChg>
        <pc:spChg chg="add mod">
          <ac:chgData name="Rupesh Vissa" userId="71bc4cc26d778a98" providerId="LiveId" clId="{B3003501-91E7-4853-9ECC-3548C938958E}" dt="2023-09-06T05:23:23.771" v="1431" actId="404"/>
          <ac:spMkLst>
            <pc:docMk/>
            <pc:sldMk cId="0" sldId="322"/>
            <ac:spMk id="14" creationId="{416E9293-4A25-FDBE-0F38-5D63DC28033E}"/>
          </ac:spMkLst>
        </pc:spChg>
        <pc:spChg chg="add mod">
          <ac:chgData name="Rupesh Vissa" userId="71bc4cc26d778a98" providerId="LiveId" clId="{B3003501-91E7-4853-9ECC-3548C938958E}" dt="2023-09-06T05:23:44.935" v="1439" actId="1076"/>
          <ac:spMkLst>
            <pc:docMk/>
            <pc:sldMk cId="0" sldId="322"/>
            <ac:spMk id="15" creationId="{ADA566C7-50C1-8CA4-9567-E27FA21CEA5F}"/>
          </ac:spMkLst>
        </pc:spChg>
        <pc:picChg chg="del mod">
          <ac:chgData name="Rupesh Vissa" userId="71bc4cc26d778a98" providerId="LiveId" clId="{B3003501-91E7-4853-9ECC-3548C938958E}" dt="2023-09-06T05:26:36.052" v="1466" actId="478"/>
          <ac:picMkLst>
            <pc:docMk/>
            <pc:sldMk cId="0" sldId="322"/>
            <ac:picMk id="1026" creationId="{00000000-0000-0000-0000-000000000000}"/>
          </ac:picMkLst>
        </pc:picChg>
        <pc:cxnChg chg="add mod">
          <ac:chgData name="Rupesh Vissa" userId="71bc4cc26d778a98" providerId="LiveId" clId="{B3003501-91E7-4853-9ECC-3548C938958E}" dt="2023-09-06T05:24:07.833" v="1443" actId="13822"/>
          <ac:cxnSpMkLst>
            <pc:docMk/>
            <pc:sldMk cId="0" sldId="322"/>
            <ac:cxnSpMk id="17" creationId="{358D1A8D-2B28-1D32-93F1-87D2C29D2FC9}"/>
          </ac:cxnSpMkLst>
        </pc:cxnChg>
        <pc:cxnChg chg="add mod">
          <ac:chgData name="Rupesh Vissa" userId="71bc4cc26d778a98" providerId="LiveId" clId="{B3003501-91E7-4853-9ECC-3548C938958E}" dt="2023-09-06T05:24:29.183" v="1446" actId="14100"/>
          <ac:cxnSpMkLst>
            <pc:docMk/>
            <pc:sldMk cId="0" sldId="322"/>
            <ac:cxnSpMk id="19" creationId="{5C436B67-DD0D-F438-00A3-E5B3D276803D}"/>
          </ac:cxnSpMkLst>
        </pc:cxnChg>
        <pc:cxnChg chg="add mod">
          <ac:chgData name="Rupesh Vissa" userId="71bc4cc26d778a98" providerId="LiveId" clId="{B3003501-91E7-4853-9ECC-3548C938958E}" dt="2023-09-06T05:25:00.607" v="1448" actId="13822"/>
          <ac:cxnSpMkLst>
            <pc:docMk/>
            <pc:sldMk cId="0" sldId="322"/>
            <ac:cxnSpMk id="22" creationId="{5435E00A-702D-9BC9-EB18-412BC77EC7A9}"/>
          </ac:cxnSpMkLst>
        </pc:cxnChg>
        <pc:cxnChg chg="add mod">
          <ac:chgData name="Rupesh Vissa" userId="71bc4cc26d778a98" providerId="LiveId" clId="{B3003501-91E7-4853-9ECC-3548C938958E}" dt="2023-09-06T05:25:07.180" v="1450" actId="1076"/>
          <ac:cxnSpMkLst>
            <pc:docMk/>
            <pc:sldMk cId="0" sldId="322"/>
            <ac:cxnSpMk id="23" creationId="{E8E00B2F-75D6-D0ED-5DD2-1D8EAB0E2952}"/>
          </ac:cxnSpMkLst>
        </pc:cxnChg>
        <pc:cxnChg chg="add mod">
          <ac:chgData name="Rupesh Vissa" userId="71bc4cc26d778a98" providerId="LiveId" clId="{B3003501-91E7-4853-9ECC-3548C938958E}" dt="2023-09-06T05:25:27.934" v="1452" actId="13822"/>
          <ac:cxnSpMkLst>
            <pc:docMk/>
            <pc:sldMk cId="0" sldId="322"/>
            <ac:cxnSpMk id="25" creationId="{52D52656-8868-A10C-04CF-6E110CDE369F}"/>
          </ac:cxnSpMkLst>
        </pc:cxnChg>
        <pc:cxnChg chg="add mod">
          <ac:chgData name="Rupesh Vissa" userId="71bc4cc26d778a98" providerId="LiveId" clId="{B3003501-91E7-4853-9ECC-3548C938958E}" dt="2023-09-06T05:25:39.839" v="1454" actId="13822"/>
          <ac:cxnSpMkLst>
            <pc:docMk/>
            <pc:sldMk cId="0" sldId="322"/>
            <ac:cxnSpMk id="27" creationId="{7108342E-2629-DC27-4356-47427758A1FF}"/>
          </ac:cxnSpMkLst>
        </pc:cxnChg>
        <pc:cxnChg chg="add mod">
          <ac:chgData name="Rupesh Vissa" userId="71bc4cc26d778a98" providerId="LiveId" clId="{B3003501-91E7-4853-9ECC-3548C938958E}" dt="2023-09-06T05:25:55.911" v="1456" actId="13822"/>
          <ac:cxnSpMkLst>
            <pc:docMk/>
            <pc:sldMk cId="0" sldId="322"/>
            <ac:cxnSpMk id="29" creationId="{EF5DF557-C0BD-4E7D-351D-D676E460A41D}"/>
          </ac:cxnSpMkLst>
        </pc:cxnChg>
        <pc:cxnChg chg="add mod">
          <ac:chgData name="Rupesh Vissa" userId="71bc4cc26d778a98" providerId="LiveId" clId="{B3003501-91E7-4853-9ECC-3548C938958E}" dt="2023-09-06T05:26:03.127" v="1458" actId="1076"/>
          <ac:cxnSpMkLst>
            <pc:docMk/>
            <pc:sldMk cId="0" sldId="322"/>
            <ac:cxnSpMk id="30" creationId="{1BFC900B-DC8C-7D2B-26C1-1745314C637E}"/>
          </ac:cxnSpMkLst>
        </pc:cxnChg>
        <pc:cxnChg chg="add mod">
          <ac:chgData name="Rupesh Vissa" userId="71bc4cc26d778a98" providerId="LiveId" clId="{B3003501-91E7-4853-9ECC-3548C938958E}" dt="2023-09-06T05:26:16.598" v="1461" actId="14100"/>
          <ac:cxnSpMkLst>
            <pc:docMk/>
            <pc:sldMk cId="0" sldId="322"/>
            <ac:cxnSpMk id="31" creationId="{6CA2530B-BA4A-6D22-ED8A-D47C64973E2F}"/>
          </ac:cxnSpMkLst>
        </pc:cxnChg>
        <pc:cxnChg chg="add mod">
          <ac:chgData name="Rupesh Vissa" userId="71bc4cc26d778a98" providerId="LiveId" clId="{B3003501-91E7-4853-9ECC-3548C938958E}" dt="2023-09-06T05:26:28.526" v="1464" actId="14100"/>
          <ac:cxnSpMkLst>
            <pc:docMk/>
            <pc:sldMk cId="0" sldId="322"/>
            <ac:cxnSpMk id="33" creationId="{03E414AF-156D-9D4A-A684-C1ED98768F0B}"/>
          </ac:cxnSpMkLst>
        </pc:cxnChg>
      </pc:sldChg>
      <pc:sldChg chg="modSp mod">
        <pc:chgData name="Rupesh Vissa" userId="71bc4cc26d778a98" providerId="LiveId" clId="{B3003501-91E7-4853-9ECC-3548C938958E}" dt="2023-09-09T07:01:44.120" v="1643" actId="20577"/>
        <pc:sldMkLst>
          <pc:docMk/>
          <pc:sldMk cId="0" sldId="323"/>
        </pc:sldMkLst>
        <pc:graphicFrameChg chg="modGraphic">
          <ac:chgData name="Rupesh Vissa" userId="71bc4cc26d778a98" providerId="LiveId" clId="{B3003501-91E7-4853-9ECC-3548C938958E}" dt="2023-09-09T07:01:44.120" v="1643" actId="20577"/>
          <ac:graphicFrameMkLst>
            <pc:docMk/>
            <pc:sldMk cId="0" sldId="323"/>
            <ac:graphicFrameMk id="3" creationId="{00000000-0000-0000-0000-000000000000}"/>
          </ac:graphicFrameMkLst>
        </pc:graphicFrameChg>
      </pc:sldChg>
      <pc:sldChg chg="modSp mod">
        <pc:chgData name="Rupesh Vissa" userId="71bc4cc26d778a98" providerId="LiveId" clId="{B3003501-91E7-4853-9ECC-3548C938958E}" dt="2023-09-06T12:35:21.030" v="1543" actId="948"/>
        <pc:sldMkLst>
          <pc:docMk/>
          <pc:sldMk cId="0" sldId="324"/>
        </pc:sldMkLst>
        <pc:spChg chg="mod">
          <ac:chgData name="Rupesh Vissa" userId="71bc4cc26d778a98" providerId="LiveId" clId="{B3003501-91E7-4853-9ECC-3548C938958E}" dt="2023-09-06T12:35:21.030" v="1543" actId="948"/>
          <ac:spMkLst>
            <pc:docMk/>
            <pc:sldMk cId="0" sldId="324"/>
            <ac:spMk id="3" creationId="{00000000-0000-0000-0000-000000000000}"/>
          </ac:spMkLst>
        </pc:spChg>
      </pc:sldChg>
      <pc:sldChg chg="addSp modSp mod">
        <pc:chgData name="Rupesh Vissa" userId="71bc4cc26d778a98" providerId="LiveId" clId="{B3003501-91E7-4853-9ECC-3548C938958E}" dt="2023-09-06T12:39:26.232" v="1580" actId="14100"/>
        <pc:sldMkLst>
          <pc:docMk/>
          <pc:sldMk cId="0" sldId="325"/>
        </pc:sldMkLst>
        <pc:spChg chg="mod">
          <ac:chgData name="Rupesh Vissa" userId="71bc4cc26d778a98" providerId="LiveId" clId="{B3003501-91E7-4853-9ECC-3548C938958E}" dt="2023-09-06T12:39:17.261" v="1578" actId="14100"/>
          <ac:spMkLst>
            <pc:docMk/>
            <pc:sldMk cId="0" sldId="325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2:39:26.232" v="1580" actId="14100"/>
          <ac:spMkLst>
            <pc:docMk/>
            <pc:sldMk cId="0" sldId="325"/>
            <ac:spMk id="3" creationId="{00000000-0000-0000-0000-000000000000}"/>
          </ac:spMkLst>
        </pc:spChg>
        <pc:picChg chg="add mod">
          <ac:chgData name="Rupesh Vissa" userId="71bc4cc26d778a98" providerId="LiveId" clId="{B3003501-91E7-4853-9ECC-3548C938958E}" dt="2023-09-06T12:37:53.832" v="1564" actId="14100"/>
          <ac:picMkLst>
            <pc:docMk/>
            <pc:sldMk cId="0" sldId="325"/>
            <ac:picMk id="4" creationId="{EB358E90-26DC-6C69-7AFF-FE67F088E0BE}"/>
          </ac:picMkLst>
        </pc:picChg>
      </pc:sldChg>
      <pc:sldChg chg="addSp delSp modSp del mod">
        <pc:chgData name="Rupesh Vissa" userId="71bc4cc26d778a98" providerId="LiveId" clId="{B3003501-91E7-4853-9ECC-3548C938958E}" dt="2023-09-06T12:39:51.755" v="1581" actId="47"/>
        <pc:sldMkLst>
          <pc:docMk/>
          <pc:sldMk cId="0" sldId="326"/>
        </pc:sldMkLst>
        <pc:spChg chg="mod">
          <ac:chgData name="Rupesh Vissa" userId="71bc4cc26d778a98" providerId="LiveId" clId="{B3003501-91E7-4853-9ECC-3548C938958E}" dt="2023-09-06T12:38:50.191" v="1567" actId="21"/>
          <ac:spMkLst>
            <pc:docMk/>
            <pc:sldMk cId="0" sldId="326"/>
            <ac:spMk id="3" creationId="{00000000-0000-0000-0000-000000000000}"/>
          </ac:spMkLst>
        </pc:spChg>
        <pc:graphicFrameChg chg="add del modGraphic">
          <ac:chgData name="Rupesh Vissa" userId="71bc4cc26d778a98" providerId="LiveId" clId="{B3003501-91E7-4853-9ECC-3548C938958E}" dt="2023-09-06T12:38:45.437" v="1566" actId="478"/>
          <ac:graphicFrameMkLst>
            <pc:docMk/>
            <pc:sldMk cId="0" sldId="326"/>
            <ac:graphicFrameMk id="5" creationId="{58E9F800-B0CD-14A3-3F5F-A6306CE8BAC8}"/>
          </ac:graphicFrameMkLst>
        </pc:graphicFrameChg>
      </pc:sldChg>
      <pc:sldChg chg="modSp mod">
        <pc:chgData name="Rupesh Vissa" userId="71bc4cc26d778a98" providerId="LiveId" clId="{B3003501-91E7-4853-9ECC-3548C938958E}" dt="2023-09-06T12:43:31.009" v="1587" actId="207"/>
        <pc:sldMkLst>
          <pc:docMk/>
          <pc:sldMk cId="0" sldId="327"/>
        </pc:sldMkLst>
        <pc:spChg chg="mod">
          <ac:chgData name="Rupesh Vissa" userId="71bc4cc26d778a98" providerId="LiveId" clId="{B3003501-91E7-4853-9ECC-3548C938958E}" dt="2023-09-06T12:42:45.688" v="1582" actId="1076"/>
          <ac:spMkLst>
            <pc:docMk/>
            <pc:sldMk cId="0" sldId="327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6T12:43:31.009" v="1587" actId="207"/>
          <ac:spMkLst>
            <pc:docMk/>
            <pc:sldMk cId="0" sldId="327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7T16:34:45.353" v="1601" actId="20577"/>
        <pc:sldMkLst>
          <pc:docMk/>
          <pc:sldMk cId="0" sldId="328"/>
        </pc:sldMkLst>
        <pc:spChg chg="mod">
          <ac:chgData name="Rupesh Vissa" userId="71bc4cc26d778a98" providerId="LiveId" clId="{B3003501-91E7-4853-9ECC-3548C938958E}" dt="2023-09-05T00:51:40.502" v="26" actId="27636"/>
          <ac:spMkLst>
            <pc:docMk/>
            <pc:sldMk cId="0" sldId="328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7T16:34:45.353" v="1601" actId="20577"/>
          <ac:spMkLst>
            <pc:docMk/>
            <pc:sldMk cId="0" sldId="328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6T12:47:19.157" v="1594" actId="948"/>
        <pc:sldMkLst>
          <pc:docMk/>
          <pc:sldMk cId="0" sldId="329"/>
        </pc:sldMkLst>
        <pc:spChg chg="mod">
          <ac:chgData name="Rupesh Vissa" userId="71bc4cc26d778a98" providerId="LiveId" clId="{B3003501-91E7-4853-9ECC-3548C938958E}" dt="2023-09-06T12:47:19.157" v="1594" actId="948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Rupesh Vissa" userId="71bc4cc26d778a98" providerId="LiveId" clId="{B3003501-91E7-4853-9ECC-3548C938958E}" dt="2023-09-05T01:38:02.313" v="54" actId="403"/>
        <pc:sldMkLst>
          <pc:docMk/>
          <pc:sldMk cId="0" sldId="330"/>
        </pc:sldMkLst>
        <pc:spChg chg="mod">
          <ac:chgData name="Rupesh Vissa" userId="71bc4cc26d778a98" providerId="LiveId" clId="{B3003501-91E7-4853-9ECC-3548C938958E}" dt="2023-09-05T01:37:49.604" v="51" actId="404"/>
          <ac:spMkLst>
            <pc:docMk/>
            <pc:sldMk cId="0" sldId="330"/>
            <ac:spMk id="2" creationId="{00000000-0000-0000-0000-000000000000}"/>
          </ac:spMkLst>
        </pc:spChg>
        <pc:spChg chg="mod">
          <ac:chgData name="Rupesh Vissa" userId="71bc4cc26d778a98" providerId="LiveId" clId="{B3003501-91E7-4853-9ECC-3548C938958E}" dt="2023-09-05T01:38:02.313" v="54" actId="403"/>
          <ac:spMkLst>
            <pc:docMk/>
            <pc:sldMk cId="0" sldId="330"/>
            <ac:spMk id="3" creationId="{00000000-0000-0000-0000-000000000000}"/>
          </ac:spMkLst>
        </pc:spChg>
      </pc:sldChg>
      <pc:sldChg chg="del">
        <pc:chgData name="Rupesh Vissa" userId="71bc4cc26d778a98" providerId="LiveId" clId="{B3003501-91E7-4853-9ECC-3548C938958E}" dt="2023-09-06T12:34:53.333" v="1542" actId="47"/>
        <pc:sldMkLst>
          <pc:docMk/>
          <pc:sldMk cId="0" sldId="334"/>
        </pc:sldMkLst>
      </pc:sldChg>
      <pc:sldChg chg="del">
        <pc:chgData name="Rupesh Vissa" userId="71bc4cc26d778a98" providerId="LiveId" clId="{B3003501-91E7-4853-9ECC-3548C938958E}" dt="2023-09-05T01:39:00.278" v="55" actId="47"/>
        <pc:sldMkLst>
          <pc:docMk/>
          <pc:sldMk cId="0" sldId="335"/>
        </pc:sldMkLst>
      </pc:sldChg>
      <pc:sldChg chg="addSp modSp new">
        <pc:chgData name="Rupesh Vissa" userId="71bc4cc26d778a98" providerId="LiveId" clId="{B3003501-91E7-4853-9ECC-3548C938958E}" dt="2023-09-06T03:36:56.962" v="58"/>
        <pc:sldMkLst>
          <pc:docMk/>
          <pc:sldMk cId="1989551423" sldId="337"/>
        </pc:sldMkLst>
        <pc:picChg chg="add mod">
          <ac:chgData name="Rupesh Vissa" userId="71bc4cc26d778a98" providerId="LiveId" clId="{B3003501-91E7-4853-9ECC-3548C938958E}" dt="2023-09-06T03:36:56.962" v="58"/>
          <ac:picMkLst>
            <pc:docMk/>
            <pc:sldMk cId="1989551423" sldId="337"/>
            <ac:picMk id="3" creationId="{BB1FE15D-7E00-E97D-72BC-D1ED3D13EE45}"/>
          </ac:picMkLst>
        </pc:picChg>
      </pc:sldChg>
      <pc:sldChg chg="addSp delSp modSp new mod">
        <pc:chgData name="Rupesh Vissa" userId="71bc4cc26d778a98" providerId="LiveId" clId="{B3003501-91E7-4853-9ECC-3548C938958E}" dt="2023-09-06T04:30:25.490" v="803" actId="403"/>
        <pc:sldMkLst>
          <pc:docMk/>
          <pc:sldMk cId="111380384" sldId="338"/>
        </pc:sldMkLst>
        <pc:spChg chg="del mod">
          <ac:chgData name="Rupesh Vissa" userId="71bc4cc26d778a98" providerId="LiveId" clId="{B3003501-91E7-4853-9ECC-3548C938958E}" dt="2023-09-06T04:29:59.762" v="783" actId="478"/>
          <ac:spMkLst>
            <pc:docMk/>
            <pc:sldMk cId="111380384" sldId="338"/>
            <ac:spMk id="2" creationId="{5B966E33-7E0A-E6DC-2773-430680219EC7}"/>
          </ac:spMkLst>
        </pc:spChg>
        <pc:spChg chg="mod">
          <ac:chgData name="Rupesh Vissa" userId="71bc4cc26d778a98" providerId="LiveId" clId="{B3003501-91E7-4853-9ECC-3548C938958E}" dt="2023-09-06T04:30:12.575" v="787" actId="27636"/>
          <ac:spMkLst>
            <pc:docMk/>
            <pc:sldMk cId="111380384" sldId="338"/>
            <ac:spMk id="3" creationId="{79C81A41-1047-CB99-3F18-54F29F8CDD78}"/>
          </ac:spMkLst>
        </pc:spChg>
        <pc:spChg chg="add mod">
          <ac:chgData name="Rupesh Vissa" userId="71bc4cc26d778a98" providerId="LiveId" clId="{B3003501-91E7-4853-9ECC-3548C938958E}" dt="2023-09-06T04:30:25.490" v="803" actId="403"/>
          <ac:spMkLst>
            <pc:docMk/>
            <pc:sldMk cId="111380384" sldId="338"/>
            <ac:spMk id="4" creationId="{13DD1E25-186D-E82C-E1F4-DFC473AFD9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B6C4-B531-4046-B891-BA358BD61E96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1C49C-012A-4649-B6F6-DA7B57062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739" y="937973"/>
            <a:ext cx="6767511" cy="21481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52" y="3394772"/>
            <a:ext cx="8915399" cy="11262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Dr.V.Shanthi</a:t>
            </a:r>
            <a:r>
              <a:rPr lang="en-US" b="1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Associate Professor,  Pathology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Sri Venkateswara Institute of Medical Sciences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Trupathi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NMC\Desktop\ihd\6.JPG"/>
          <p:cNvPicPr>
            <a:picLocks noChangeAspect="1" noChangeArrowheads="1"/>
          </p:cNvPicPr>
          <p:nvPr/>
        </p:nvPicPr>
        <p:blipFill>
          <a:blip r:embed="rId2"/>
          <a:srcRect l="57321" t="6383" r="2259" b="27660"/>
          <a:stretch>
            <a:fillRect/>
          </a:stretch>
        </p:blipFill>
        <p:spPr bwMode="auto">
          <a:xfrm>
            <a:off x="8707462" y="1657351"/>
            <a:ext cx="3189339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72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565" y="1499015"/>
            <a:ext cx="9713626" cy="484182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IHD can present as one of the following clinical syndrome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Myocardial ischemia </a:t>
            </a:r>
            <a:r>
              <a:rPr lang="en-US" sz="3200" b="1" dirty="0">
                <a:solidFill>
                  <a:srgbClr val="002060"/>
                </a:solidFill>
              </a:rPr>
              <a:t>– Ischemia            Cardiac necrosis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Angina pectoris(Chest pain) </a:t>
            </a:r>
            <a:r>
              <a:rPr lang="en-US" sz="3200" b="1" dirty="0">
                <a:solidFill>
                  <a:srgbClr val="002060"/>
                </a:solidFill>
              </a:rPr>
              <a:t>– Ischemia does not cause infarction but symptoms   infarction risk 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Chronic IHD </a:t>
            </a:r>
            <a:r>
              <a:rPr lang="en-US" sz="3200" b="1" dirty="0">
                <a:solidFill>
                  <a:srgbClr val="002060"/>
                </a:solidFill>
              </a:rPr>
              <a:t>with heart failure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Sudden cardiac death </a:t>
            </a:r>
          </a:p>
        </p:txBody>
      </p:sp>
    </p:spTree>
    <p:extLst>
      <p:ext uri="{BB962C8B-B14F-4D97-AF65-F5344CB8AC3E}">
        <p14:creationId xmlns:p14="http://schemas.microsoft.com/office/powerpoint/2010/main" val="275172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475" y="214312"/>
            <a:ext cx="8911687" cy="10665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44279"/>
            <a:ext cx="10387584" cy="611372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Transient myocardial ischemia that is insufficient to induce </a:t>
            </a:r>
            <a:r>
              <a:rPr lang="en-US" sz="2400" b="1" dirty="0" err="1">
                <a:solidFill>
                  <a:srgbClr val="002060"/>
                </a:solidFill>
              </a:rPr>
              <a:t>myocyte</a:t>
            </a:r>
            <a:r>
              <a:rPr lang="en-US" sz="2400" b="1" dirty="0">
                <a:solidFill>
                  <a:srgbClr val="002060"/>
                </a:solidFill>
              </a:rPr>
              <a:t> necrosis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Characterized by paroxysmal and usually </a:t>
            </a:r>
            <a:r>
              <a:rPr lang="en-US" sz="2400" b="1" dirty="0">
                <a:solidFill>
                  <a:srgbClr val="0070C0"/>
                </a:solidFill>
              </a:rPr>
              <a:t>recurrent attacks of substernal or precordial chest discomfort with or without physical exertion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Caused by ischemic induced release of Adenosine, </a:t>
            </a:r>
            <a:r>
              <a:rPr lang="en-US" sz="2400" b="1" dirty="0" err="1">
                <a:solidFill>
                  <a:srgbClr val="002060"/>
                </a:solidFill>
              </a:rPr>
              <a:t>bradykinin</a:t>
            </a:r>
            <a:r>
              <a:rPr lang="en-US" sz="2400" b="1" dirty="0">
                <a:solidFill>
                  <a:srgbClr val="002060"/>
                </a:solidFill>
              </a:rPr>
              <a:t>, and other molecules that stimulate sympathetic and </a:t>
            </a:r>
            <a:r>
              <a:rPr lang="en-US" sz="2400" b="1" dirty="0" err="1">
                <a:solidFill>
                  <a:srgbClr val="002060"/>
                </a:solidFill>
              </a:rPr>
              <a:t>vagal</a:t>
            </a:r>
            <a:r>
              <a:rPr lang="en-US" sz="2400" b="1" dirty="0">
                <a:solidFill>
                  <a:srgbClr val="002060"/>
                </a:solidFill>
              </a:rPr>
              <a:t> afferent nerves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Types :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</a:rPr>
              <a:t>Stable angina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</a:rPr>
              <a:t>Prinzmetal</a:t>
            </a:r>
            <a:r>
              <a:rPr lang="en-US" sz="2400" b="1" dirty="0">
                <a:solidFill>
                  <a:srgbClr val="002060"/>
                </a:solidFill>
              </a:rPr>
              <a:t> or variant angina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</a:rPr>
              <a:t>Unstable angina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n angina&#10;&#10;Description automatically generated">
            <a:extLst>
              <a:ext uri="{FF2B5EF4-FFF2-40B4-BE49-F238E27FC236}">
                <a16:creationId xmlns:a16="http://schemas.microsoft.com/office/drawing/2014/main" id="{BB1FE15D-7E00-E97D-72BC-D1ED3D13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85750"/>
            <a:ext cx="9997440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sz="3600" b="1" dirty="0">
                <a:solidFill>
                  <a:srgbClr val="7030A0"/>
                </a:solidFill>
              </a:rPr>
              <a:t>Stable (typical) angina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382233"/>
            <a:ext cx="10769600" cy="5399567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Most common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Imbalance in coronary perfusion </a:t>
            </a:r>
            <a:r>
              <a:rPr lang="en-US" sz="2400" b="1" dirty="0">
                <a:solidFill>
                  <a:srgbClr val="002060"/>
                </a:solidFill>
              </a:rPr>
              <a:t>(chronic stenosing coronary atherosclerosis) and  </a:t>
            </a:r>
            <a:r>
              <a:rPr lang="en-US" sz="2400" b="1" dirty="0">
                <a:solidFill>
                  <a:srgbClr val="0070C0"/>
                </a:solidFill>
              </a:rPr>
              <a:t>myocardial demand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Most common cause is </a:t>
            </a:r>
            <a:r>
              <a:rPr lang="en-US" sz="2400" b="1" dirty="0">
                <a:solidFill>
                  <a:srgbClr val="0070C0"/>
                </a:solidFill>
              </a:rPr>
              <a:t>atherosclerosis –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demand is normal but supply is reduced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Other causes can be </a:t>
            </a:r>
          </a:p>
          <a:p>
            <a:pPr lvl="1">
              <a:spcAft>
                <a:spcPts val="1800"/>
              </a:spcAft>
            </a:pPr>
            <a:r>
              <a:rPr lang="en-US" sz="2200" b="1" dirty="0">
                <a:solidFill>
                  <a:srgbClr val="0070C0"/>
                </a:solidFill>
              </a:rPr>
              <a:t>Hypertension  </a:t>
            </a:r>
          </a:p>
          <a:p>
            <a:pPr lvl="1">
              <a:spcAft>
                <a:spcPts val="1800"/>
              </a:spcAft>
            </a:pPr>
            <a:r>
              <a:rPr lang="en-US" sz="2200" b="1" dirty="0">
                <a:solidFill>
                  <a:srgbClr val="0070C0"/>
                </a:solidFill>
              </a:rPr>
              <a:t>Hypertrophy </a:t>
            </a:r>
          </a:p>
          <a:p>
            <a:pPr lvl="1">
              <a:spcAft>
                <a:spcPts val="1800"/>
              </a:spcAft>
            </a:pPr>
            <a:r>
              <a:rPr lang="en-US" sz="2200" b="1" dirty="0">
                <a:solidFill>
                  <a:srgbClr val="0070C0"/>
                </a:solidFill>
              </a:rPr>
              <a:t>  sometimes – increased demand and decreased supply</a:t>
            </a:r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AF05B23-F456-38C2-FBA5-1CE52009F970}"/>
              </a:ext>
            </a:extLst>
          </p:cNvPr>
          <p:cNvSpPr/>
          <p:nvPr/>
        </p:nvSpPr>
        <p:spPr>
          <a:xfrm>
            <a:off x="4263656" y="4902051"/>
            <a:ext cx="133734" cy="903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685E1-85C7-3D08-FBE6-35678782A1BB}"/>
              </a:ext>
            </a:extLst>
          </p:cNvPr>
          <p:cNvSpPr txBox="1"/>
          <p:nvPr/>
        </p:nvSpPr>
        <p:spPr>
          <a:xfrm>
            <a:off x="4610040" y="5092103"/>
            <a:ext cx="445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Increased demand but normal supply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81A41-1047-CB99-3F18-54F29F8C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288" y="1456660"/>
            <a:ext cx="9973339" cy="500793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Produced by - Physical activity, emotional excitement or psychological stress </a:t>
            </a:r>
            <a:r>
              <a:rPr lang="en-US" sz="2800" b="1" dirty="0">
                <a:solidFill>
                  <a:srgbClr val="0070C0"/>
                </a:solidFill>
              </a:rPr>
              <a:t>(not at rest)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Presents as - Deep, poorly localized pressure, squeezing, or burning sensation (like indigestion), but unusually as pain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ST segment depression- less than1mm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Relieved with rest/ vasodilators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DD1E25-186D-E82C-E1F4-DFC473AFD9C5}"/>
              </a:ext>
            </a:extLst>
          </p:cNvPr>
          <p:cNvSpPr txBox="1">
            <a:spLocks/>
          </p:cNvSpPr>
          <p:nvPr/>
        </p:nvSpPr>
        <p:spPr>
          <a:xfrm>
            <a:off x="1727200" y="285750"/>
            <a:ext cx="999744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800" b="1" dirty="0">
                <a:solidFill>
                  <a:schemeClr val="accent1"/>
                </a:solidFill>
              </a:rPr>
              <a:t>ANGINA PECTORIS</a:t>
            </a:r>
            <a:br>
              <a:rPr lang="en-US" sz="12800" b="1" dirty="0">
                <a:solidFill>
                  <a:schemeClr val="accent1"/>
                </a:solidFill>
              </a:rPr>
            </a:br>
            <a:r>
              <a:rPr lang="en-US" sz="12800" b="1" dirty="0">
                <a:solidFill>
                  <a:srgbClr val="7030A0"/>
                </a:solidFill>
              </a:rPr>
              <a:t>Stable (typical) angina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83" y="32853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sz="3600" b="1" dirty="0" err="1">
                <a:solidFill>
                  <a:srgbClr val="7030A0"/>
                </a:solidFill>
              </a:rPr>
              <a:t>Prinzmetal</a:t>
            </a:r>
            <a:r>
              <a:rPr lang="en-US" sz="3600" b="1" dirty="0">
                <a:solidFill>
                  <a:srgbClr val="7030A0"/>
                </a:solidFill>
              </a:rPr>
              <a:t> variant angina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806" y="1754371"/>
            <a:ext cx="6974958" cy="4775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Uncommon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Intermittent coronary artery vasospasm </a:t>
            </a:r>
            <a:r>
              <a:rPr lang="en-US" sz="2000" b="1" dirty="0">
                <a:solidFill>
                  <a:srgbClr val="0070C0"/>
                </a:solidFill>
              </a:rPr>
              <a:t>at rest </a:t>
            </a:r>
            <a:r>
              <a:rPr lang="en-US" sz="2000" b="1" dirty="0">
                <a:solidFill>
                  <a:srgbClr val="002060"/>
                </a:solidFill>
              </a:rPr>
              <a:t>with or without atherosclerosis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Episodic myocardial ischemia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Caused by </a:t>
            </a:r>
            <a:r>
              <a:rPr lang="en-US" sz="2000" b="1" dirty="0">
                <a:solidFill>
                  <a:srgbClr val="0070C0"/>
                </a:solidFill>
              </a:rPr>
              <a:t>coronary artery spasm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Not related to physical activity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ST segment elevation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Responds promptly to vasodilators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582EE-4A2F-502B-0F05-AB51A6BAC2BB}"/>
              </a:ext>
            </a:extLst>
          </p:cNvPr>
          <p:cNvSpPr txBox="1"/>
          <p:nvPr/>
        </p:nvSpPr>
        <p:spPr>
          <a:xfrm>
            <a:off x="9282407" y="1754372"/>
            <a:ext cx="22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Pathogenesis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FB6E6-16FE-759F-AB3F-447DCD2D0E56}"/>
              </a:ext>
            </a:extLst>
          </p:cNvPr>
          <p:cNvSpPr txBox="1"/>
          <p:nvPr/>
        </p:nvSpPr>
        <p:spPr>
          <a:xfrm>
            <a:off x="8740055" y="2413591"/>
            <a:ext cx="3125880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Platelets within the </a:t>
            </a:r>
            <a:r>
              <a:rPr lang="en-US" sz="1600" b="1" dirty="0" err="1">
                <a:solidFill>
                  <a:srgbClr val="002060"/>
                </a:solidFill>
              </a:rPr>
              <a:t>trombus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A35ED-B6A8-C03B-3C5D-F8D88B350644}"/>
              </a:ext>
            </a:extLst>
          </p:cNvPr>
          <p:cNvSpPr txBox="1"/>
          <p:nvPr/>
        </p:nvSpPr>
        <p:spPr>
          <a:xfrm>
            <a:off x="8830569" y="3428121"/>
            <a:ext cx="3125880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Increased </a:t>
            </a:r>
            <a:r>
              <a:rPr lang="en-US" sz="1600" b="1" dirty="0" err="1">
                <a:solidFill>
                  <a:srgbClr val="002060"/>
                </a:solidFill>
              </a:rPr>
              <a:t>Thrombaxane</a:t>
            </a:r>
            <a:r>
              <a:rPr lang="en-US" sz="1600" b="1" dirty="0">
                <a:solidFill>
                  <a:srgbClr val="002060"/>
                </a:solidFill>
              </a:rPr>
              <a:t> A2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1B777-BB14-C709-14AC-7047CB6591ED}"/>
              </a:ext>
            </a:extLst>
          </p:cNvPr>
          <p:cNvSpPr txBox="1"/>
          <p:nvPr/>
        </p:nvSpPr>
        <p:spPr>
          <a:xfrm>
            <a:off x="9232696" y="4422493"/>
            <a:ext cx="2140596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vasoconstriction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A2BD6-F0A2-C8D6-287F-4FA80B87A6BF}"/>
              </a:ext>
            </a:extLst>
          </p:cNvPr>
          <p:cNvSpPr txBox="1"/>
          <p:nvPr/>
        </p:nvSpPr>
        <p:spPr>
          <a:xfrm>
            <a:off x="8830569" y="5510681"/>
            <a:ext cx="3125880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Prinzmetal</a:t>
            </a:r>
            <a:r>
              <a:rPr lang="en-US" sz="1600" b="1" dirty="0">
                <a:solidFill>
                  <a:srgbClr val="002060"/>
                </a:solidFill>
              </a:rPr>
              <a:t> angina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A59AC3-6FB4-376E-C58C-C04CC63CB6F4}"/>
              </a:ext>
            </a:extLst>
          </p:cNvPr>
          <p:cNvCxnSpPr>
            <a:stCxn id="5" idx="2"/>
          </p:cNvCxnSpPr>
          <p:nvPr/>
        </p:nvCxnSpPr>
        <p:spPr>
          <a:xfrm flipH="1">
            <a:off x="10302994" y="2752145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D8BB7B-178E-5336-4E08-A839998D37C5}"/>
              </a:ext>
            </a:extLst>
          </p:cNvPr>
          <p:cNvCxnSpPr/>
          <p:nvPr/>
        </p:nvCxnSpPr>
        <p:spPr>
          <a:xfrm flipH="1">
            <a:off x="10383242" y="3843072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4014EA-B155-FA09-34D3-5DBEEB2C4850}"/>
              </a:ext>
            </a:extLst>
          </p:cNvPr>
          <p:cNvCxnSpPr/>
          <p:nvPr/>
        </p:nvCxnSpPr>
        <p:spPr>
          <a:xfrm flipH="1">
            <a:off x="10393509" y="4874522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73875D3-8B2F-0697-0EFF-BAE6599B15D7}"/>
              </a:ext>
            </a:extLst>
          </p:cNvPr>
          <p:cNvSpPr/>
          <p:nvPr/>
        </p:nvSpPr>
        <p:spPr>
          <a:xfrm>
            <a:off x="6605752" y="3398543"/>
            <a:ext cx="1818167" cy="44452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Endothelium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9F1E1-1457-1580-62F2-3751699792EE}"/>
              </a:ext>
            </a:extLst>
          </p:cNvPr>
          <p:cNvSpPr/>
          <p:nvPr/>
        </p:nvSpPr>
        <p:spPr>
          <a:xfrm>
            <a:off x="6605752" y="4404059"/>
            <a:ext cx="1818167" cy="44452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Endothelin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B40CCF-81F2-4DA7-EF25-D898F1242E1E}"/>
              </a:ext>
            </a:extLst>
          </p:cNvPr>
          <p:cNvCxnSpPr/>
          <p:nvPr/>
        </p:nvCxnSpPr>
        <p:spPr>
          <a:xfrm flipH="1">
            <a:off x="7464648" y="3844878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B7CB91-5C9F-318E-655F-56421203E7C4}"/>
              </a:ext>
            </a:extLst>
          </p:cNvPr>
          <p:cNvCxnSpPr/>
          <p:nvPr/>
        </p:nvCxnSpPr>
        <p:spPr>
          <a:xfrm>
            <a:off x="8569842" y="4591770"/>
            <a:ext cx="5635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451" y="0"/>
            <a:ext cx="9997440" cy="11778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sz="3600" b="1" dirty="0">
                <a:solidFill>
                  <a:srgbClr val="7030A0"/>
                </a:solidFill>
              </a:rPr>
              <a:t>Unstable or crescendo angina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4" y="1299826"/>
            <a:ext cx="10972800" cy="5558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2060"/>
                </a:solidFill>
              </a:rPr>
              <a:t>Prolonged, or severe angina or chest discomfort </a:t>
            </a:r>
            <a:r>
              <a:rPr lang="en-US" sz="2600" b="1" dirty="0">
                <a:solidFill>
                  <a:srgbClr val="0070C0"/>
                </a:solidFill>
              </a:rPr>
              <a:t>for &gt; 20 minutes with minimal exertion or even at rest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0C0"/>
                </a:solidFill>
              </a:rPr>
              <a:t>Multivessel coronary artery disease </a:t>
            </a:r>
            <a:r>
              <a:rPr lang="en-US" sz="2600" b="1" dirty="0">
                <a:solidFill>
                  <a:srgbClr val="002060"/>
                </a:solidFill>
              </a:rPr>
              <a:t>with </a:t>
            </a:r>
            <a:r>
              <a:rPr lang="en-US" sz="2600" b="1" dirty="0">
                <a:solidFill>
                  <a:srgbClr val="0070C0"/>
                </a:solidFill>
              </a:rPr>
              <a:t>disrupted atherosclerotic plaque</a:t>
            </a:r>
            <a:r>
              <a:rPr lang="en-US" sz="2600" b="1" dirty="0">
                <a:solidFill>
                  <a:srgbClr val="002060"/>
                </a:solidFill>
              </a:rPr>
              <a:t> causing superimposed partial thrombosis and possibly embolization or vasospasm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2060"/>
                </a:solidFill>
              </a:rPr>
              <a:t>Frank pain, precipitated by progressively lower levels of physical activity or even at rest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2060"/>
                </a:solidFill>
              </a:rPr>
              <a:t>Evidence of myocardial necrosis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0C0"/>
                </a:solidFill>
              </a:rPr>
              <a:t>High risk of acute MI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2E0E6-7540-1F0F-7DDC-229EF33A4E31}"/>
              </a:ext>
            </a:extLst>
          </p:cNvPr>
          <p:cNvSpPr txBox="1"/>
          <p:nvPr/>
        </p:nvSpPr>
        <p:spPr>
          <a:xfrm>
            <a:off x="4765157" y="85417"/>
            <a:ext cx="3583173" cy="369332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Ischemic heart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7F5B0-E740-7518-4128-D920B2DEC4F7}"/>
              </a:ext>
            </a:extLst>
          </p:cNvPr>
          <p:cNvSpPr txBox="1"/>
          <p:nvPr/>
        </p:nvSpPr>
        <p:spPr>
          <a:xfrm>
            <a:off x="2117651" y="1131996"/>
            <a:ext cx="2927500" cy="33855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Coronary thrombosis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47BCE-CAFA-7B60-3B1F-CA48EC1FD49B}"/>
              </a:ext>
            </a:extLst>
          </p:cNvPr>
          <p:cNvSpPr txBox="1"/>
          <p:nvPr/>
        </p:nvSpPr>
        <p:spPr>
          <a:xfrm>
            <a:off x="8051503" y="1113299"/>
            <a:ext cx="3265968" cy="33855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Transient coronary ischemia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108A6-F6BA-CF00-A6CF-BBF414C8680C}"/>
              </a:ext>
            </a:extLst>
          </p:cNvPr>
          <p:cNvSpPr txBox="1"/>
          <p:nvPr/>
        </p:nvSpPr>
        <p:spPr>
          <a:xfrm>
            <a:off x="2507512" y="2259199"/>
            <a:ext cx="2147777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Myocardial infarction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1DD6A-0BC4-84D3-B70E-22971953F96B}"/>
              </a:ext>
            </a:extLst>
          </p:cNvPr>
          <p:cNvSpPr txBox="1"/>
          <p:nvPr/>
        </p:nvSpPr>
        <p:spPr>
          <a:xfrm>
            <a:off x="8610599" y="2278111"/>
            <a:ext cx="2147777" cy="33855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Angina pectoris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B3F84-FE42-2B48-D099-585FB91FDD77}"/>
              </a:ext>
            </a:extLst>
          </p:cNvPr>
          <p:cNvSpPr txBox="1"/>
          <p:nvPr/>
        </p:nvSpPr>
        <p:spPr>
          <a:xfrm>
            <a:off x="5380074" y="3342184"/>
            <a:ext cx="2105247" cy="584775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glow rad="63500">
              <a:srgbClr val="FF99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Atherosclerosis and exertion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43E34-60A6-141D-AFA4-A391636F78BA}"/>
              </a:ext>
            </a:extLst>
          </p:cNvPr>
          <p:cNvSpPr txBox="1"/>
          <p:nvPr/>
        </p:nvSpPr>
        <p:spPr>
          <a:xfrm>
            <a:off x="9838661" y="3402333"/>
            <a:ext cx="2105247" cy="338554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glow rad="63500">
              <a:srgbClr val="FF99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Acute vasospasm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8F5E0-1023-618F-06EC-224EFA6BFC12}"/>
              </a:ext>
            </a:extLst>
          </p:cNvPr>
          <p:cNvSpPr txBox="1"/>
          <p:nvPr/>
        </p:nvSpPr>
        <p:spPr>
          <a:xfrm>
            <a:off x="5368555" y="4697231"/>
            <a:ext cx="2105247" cy="338554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glow rad="63500">
              <a:srgbClr val="FF99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Typical angina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EE788-4C2A-C1E2-1952-C440CD552F86}"/>
              </a:ext>
            </a:extLst>
          </p:cNvPr>
          <p:cNvSpPr txBox="1"/>
          <p:nvPr/>
        </p:nvSpPr>
        <p:spPr>
          <a:xfrm>
            <a:off x="9838660" y="4585997"/>
            <a:ext cx="2105247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Variant  angina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F8E19-9E9D-CF76-2766-0B07185EECB1}"/>
              </a:ext>
            </a:extLst>
          </p:cNvPr>
          <p:cNvSpPr txBox="1"/>
          <p:nvPr/>
        </p:nvSpPr>
        <p:spPr>
          <a:xfrm>
            <a:off x="7715249" y="5006037"/>
            <a:ext cx="1881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Disrupted plaque and multivessel involvement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6E9293-4A25-FDBE-0F38-5D63DC28033E}"/>
              </a:ext>
            </a:extLst>
          </p:cNvPr>
          <p:cNvSpPr txBox="1"/>
          <p:nvPr/>
        </p:nvSpPr>
        <p:spPr>
          <a:xfrm>
            <a:off x="4026194" y="6093997"/>
            <a:ext cx="1477926" cy="30777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Stable angina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566C7-50C1-8CA4-9567-E27FA21CEA5F}"/>
              </a:ext>
            </a:extLst>
          </p:cNvPr>
          <p:cNvSpPr txBox="1"/>
          <p:nvPr/>
        </p:nvSpPr>
        <p:spPr>
          <a:xfrm>
            <a:off x="7701960" y="6075391"/>
            <a:ext cx="1817278" cy="30777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Unstable  angina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8D1A8D-2B28-1D32-93F1-87D2C29D2FC9}"/>
              </a:ext>
            </a:extLst>
          </p:cNvPr>
          <p:cNvCxnSpPr/>
          <p:nvPr/>
        </p:nvCxnSpPr>
        <p:spPr>
          <a:xfrm flipH="1">
            <a:off x="5045151" y="624095"/>
            <a:ext cx="632635" cy="33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436B67-DD0D-F438-00A3-E5B3D276803D}"/>
              </a:ext>
            </a:extLst>
          </p:cNvPr>
          <p:cNvCxnSpPr>
            <a:cxnSpLocks/>
          </p:cNvCxnSpPr>
          <p:nvPr/>
        </p:nvCxnSpPr>
        <p:spPr>
          <a:xfrm>
            <a:off x="7612912" y="580202"/>
            <a:ext cx="438591" cy="377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35E00A-702D-9BC9-EB18-412BC77EC7A9}"/>
              </a:ext>
            </a:extLst>
          </p:cNvPr>
          <p:cNvCxnSpPr/>
          <p:nvPr/>
        </p:nvCxnSpPr>
        <p:spPr>
          <a:xfrm>
            <a:off x="3581400" y="1584251"/>
            <a:ext cx="0" cy="526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E00B2F-75D6-D0ED-5DD2-1D8EAB0E2952}"/>
              </a:ext>
            </a:extLst>
          </p:cNvPr>
          <p:cNvCxnSpPr/>
          <p:nvPr/>
        </p:nvCxnSpPr>
        <p:spPr>
          <a:xfrm>
            <a:off x="9597212" y="1584251"/>
            <a:ext cx="0" cy="526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D52656-8868-A10C-04CF-6E110CDE369F}"/>
              </a:ext>
            </a:extLst>
          </p:cNvPr>
          <p:cNvCxnSpPr/>
          <p:nvPr/>
        </p:nvCxnSpPr>
        <p:spPr>
          <a:xfrm flipH="1">
            <a:off x="7715249" y="2843974"/>
            <a:ext cx="737635" cy="377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08342E-2629-DC27-4356-47427758A1FF}"/>
              </a:ext>
            </a:extLst>
          </p:cNvPr>
          <p:cNvCxnSpPr/>
          <p:nvPr/>
        </p:nvCxnSpPr>
        <p:spPr>
          <a:xfrm>
            <a:off x="10196623" y="2792879"/>
            <a:ext cx="561753" cy="439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5DF557-C0BD-4E7D-351D-D676E460A41D}"/>
              </a:ext>
            </a:extLst>
          </p:cNvPr>
          <p:cNvCxnSpPr/>
          <p:nvPr/>
        </p:nvCxnSpPr>
        <p:spPr>
          <a:xfrm>
            <a:off x="6352067" y="4019107"/>
            <a:ext cx="0" cy="507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FC900B-DC8C-7D2B-26C1-1745314C637E}"/>
              </a:ext>
            </a:extLst>
          </p:cNvPr>
          <p:cNvCxnSpPr/>
          <p:nvPr/>
        </p:nvCxnSpPr>
        <p:spPr>
          <a:xfrm>
            <a:off x="10891283" y="3914868"/>
            <a:ext cx="0" cy="507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A2530B-BA4A-6D22-ED8A-D47C64973E2F}"/>
              </a:ext>
            </a:extLst>
          </p:cNvPr>
          <p:cNvCxnSpPr>
            <a:cxnSpLocks/>
          </p:cNvCxnSpPr>
          <p:nvPr/>
        </p:nvCxnSpPr>
        <p:spPr>
          <a:xfrm flipH="1">
            <a:off x="5045151" y="5206461"/>
            <a:ext cx="707063" cy="708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E414AF-156D-9D4A-A684-C1ED98768F0B}"/>
              </a:ext>
            </a:extLst>
          </p:cNvPr>
          <p:cNvCxnSpPr>
            <a:cxnSpLocks/>
          </p:cNvCxnSpPr>
          <p:nvPr/>
        </p:nvCxnSpPr>
        <p:spPr>
          <a:xfrm>
            <a:off x="7074639" y="5206461"/>
            <a:ext cx="889147" cy="708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788" y="28121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127" y="1265274"/>
            <a:ext cx="10256874" cy="5421275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Referred to as </a:t>
            </a:r>
            <a:r>
              <a:rPr lang="en-US" sz="2800" b="1" dirty="0">
                <a:solidFill>
                  <a:srgbClr val="0070C0"/>
                </a:solidFill>
              </a:rPr>
              <a:t>“Heart attack” </a:t>
            </a:r>
            <a:r>
              <a:rPr lang="en-US" sz="2800" b="1" dirty="0">
                <a:solidFill>
                  <a:srgbClr val="002060"/>
                </a:solidFill>
              </a:rPr>
              <a:t>due to death of cardiac muscle due to prolonged severe ischemia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Can occur at any age- 10% of MI occur in people younger than 40 years and 45% in younger than 65 years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Risk increases with age as there is increased incidence of risk factors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Males are more affected than females in middle age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In elderly age – both are equally affected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9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935" y="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PATHOGENESIS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977" y="1169233"/>
            <a:ext cx="10418163" cy="5688767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MI is caused by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Coronary atherosclerosis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Coronary emboli</a:t>
            </a:r>
            <a:r>
              <a:rPr lang="en-US" sz="2400" b="1" dirty="0">
                <a:solidFill>
                  <a:srgbClr val="002060"/>
                </a:solidFill>
              </a:rPr>
              <a:t>  - from left atrium in association with atrial fibrillation, </a:t>
            </a:r>
            <a:r>
              <a:rPr lang="en-US" sz="2400" b="1" dirty="0" err="1">
                <a:solidFill>
                  <a:srgbClr val="002060"/>
                </a:solidFill>
              </a:rPr>
              <a:t>vegetations</a:t>
            </a:r>
            <a:r>
              <a:rPr lang="en-US" sz="2400" b="1" dirty="0">
                <a:solidFill>
                  <a:srgbClr val="002060"/>
                </a:solidFill>
              </a:rPr>
              <a:t> of infective endocarditis, </a:t>
            </a:r>
            <a:r>
              <a:rPr lang="en-US" sz="2400" b="1" dirty="0" err="1">
                <a:solidFill>
                  <a:srgbClr val="002060"/>
                </a:solidFill>
              </a:rPr>
              <a:t>intracardiac</a:t>
            </a:r>
            <a:r>
              <a:rPr lang="en-US" sz="2400" b="1" dirty="0">
                <a:solidFill>
                  <a:srgbClr val="002060"/>
                </a:solidFill>
              </a:rPr>
              <a:t> prosthetic material, paradoxical emboli from the right side of the heart or the peripheral veins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Intramural coronary vessel disorders </a:t>
            </a:r>
            <a:r>
              <a:rPr lang="en-US" sz="2400" b="1" dirty="0">
                <a:solidFill>
                  <a:srgbClr val="002060"/>
                </a:solidFill>
              </a:rPr>
              <a:t>– vasculitis, amyloid deposition in vessel wall, sickle cell disease or lowered systemic blood pressure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Vasospasm</a:t>
            </a:r>
            <a:r>
              <a:rPr lang="en-US" sz="2400" b="1" dirty="0">
                <a:solidFill>
                  <a:srgbClr val="002060"/>
                </a:solidFill>
              </a:rPr>
              <a:t> – with or without atherosclerosis in association with platelet aggregation or in cocaine abuse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190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889" y="1584251"/>
            <a:ext cx="10268262" cy="462167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IHD  represents a group of </a:t>
            </a:r>
            <a:r>
              <a:rPr lang="en-US" sz="2800" b="1" dirty="0" err="1">
                <a:solidFill>
                  <a:srgbClr val="002060"/>
                </a:solidFill>
              </a:rPr>
              <a:t>pathophysiologically</a:t>
            </a:r>
            <a:r>
              <a:rPr lang="en-US" sz="2800" b="1" dirty="0">
                <a:solidFill>
                  <a:srgbClr val="002060"/>
                </a:solidFill>
              </a:rPr>
              <a:t> related syndromes resulting from myocardial ischemia – an </a:t>
            </a:r>
            <a:r>
              <a:rPr lang="en-US" sz="2800" b="1" dirty="0">
                <a:solidFill>
                  <a:srgbClr val="0070C0"/>
                </a:solidFill>
              </a:rPr>
              <a:t>imbalance between myocardial supply (perfusion) and cardiac demand for oxygenated blood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90% of cases – due to </a:t>
            </a:r>
            <a:r>
              <a:rPr lang="en-US" sz="2800" b="1" dirty="0">
                <a:solidFill>
                  <a:srgbClr val="0070C0"/>
                </a:solidFill>
              </a:rPr>
              <a:t>atherosclerotic lesion </a:t>
            </a:r>
            <a:r>
              <a:rPr lang="en-US" sz="2800" b="1" dirty="0">
                <a:solidFill>
                  <a:srgbClr val="002060"/>
                </a:solidFill>
              </a:rPr>
              <a:t>in coronary arteries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Other causes – cardiac emboli, myocardial vessel inflammation or vascular spasm </a:t>
            </a:r>
          </a:p>
        </p:txBody>
      </p:sp>
    </p:spTree>
    <p:extLst>
      <p:ext uri="{BB962C8B-B14F-4D97-AF65-F5344CB8AC3E}">
        <p14:creationId xmlns:p14="http://schemas.microsoft.com/office/powerpoint/2010/main" val="317692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911" y="228600"/>
            <a:ext cx="8911687" cy="60461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CONSEQUENCES OF MYOCARDIAL ISCHEMIA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14988" y="900113"/>
            <a:ext cx="2185987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Ischemia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549" y="1800225"/>
            <a:ext cx="4943475" cy="369332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Cessation of aerobic metabolism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8838" y="2928939"/>
            <a:ext cx="3457575" cy="923330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Inadequate production of ATP and </a:t>
            </a:r>
            <a:r>
              <a:rPr lang="en-US" b="1" dirty="0" err="1"/>
              <a:t>Creatinine</a:t>
            </a:r>
            <a:r>
              <a:rPr lang="en-US" b="1" dirty="0"/>
              <a:t> phosphate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9638" y="3028949"/>
            <a:ext cx="2786062" cy="646331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Accumulation of Lactic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9175" y="4586288"/>
            <a:ext cx="4700588" cy="369332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Decrease in myocardial contractility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7928" y="5629275"/>
            <a:ext cx="1600200" cy="369332"/>
          </a:xfrm>
          <a:prstGeom prst="rect">
            <a:avLst/>
          </a:prstGeom>
          <a:solidFill>
            <a:srgbClr val="FF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Heart failure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657975" y="1357313"/>
            <a:ext cx="128588" cy="4000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329240" y="2343149"/>
            <a:ext cx="700086" cy="5000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58100" y="2343151"/>
            <a:ext cx="771525" cy="5857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57800" y="3943350"/>
            <a:ext cx="800100" cy="5715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936708" y="3864769"/>
            <a:ext cx="642937" cy="6000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6853238" y="5110163"/>
            <a:ext cx="128588" cy="4000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43587" y="6129339"/>
            <a:ext cx="2500313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Myocyte</a:t>
            </a:r>
            <a:r>
              <a:rPr lang="en-US" b="1" dirty="0"/>
              <a:t> death</a:t>
            </a:r>
          </a:p>
        </p:txBody>
      </p:sp>
    </p:spTree>
    <p:extLst>
      <p:ext uri="{BB962C8B-B14F-4D97-AF65-F5344CB8AC3E}">
        <p14:creationId xmlns:p14="http://schemas.microsoft.com/office/powerpoint/2010/main" val="310955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TIME OF ONSET OF EVENTS IN IHD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2050" y="1619250"/>
          <a:ext cx="8915400" cy="416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40">
                <a:tc>
                  <a:txBody>
                    <a:bodyPr/>
                    <a:lstStyle/>
                    <a:p>
                      <a:r>
                        <a:rPr lang="en-US" b="1" dirty="0"/>
                        <a:t>Onset of ATP depletion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Seconds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59">
                <a:tc>
                  <a:txBody>
                    <a:bodyPr/>
                    <a:lstStyle/>
                    <a:p>
                      <a:r>
                        <a:rPr lang="en-US" b="1" dirty="0"/>
                        <a:t>Loss of contractility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&lt; 2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r>
                        <a:rPr lang="en-US" b="1" dirty="0"/>
                        <a:t>ATP reduced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00">
                <a:tc>
                  <a:txBody>
                    <a:bodyPr/>
                    <a:lstStyle/>
                    <a:p>
                      <a:r>
                        <a:rPr lang="en-US" b="1" dirty="0"/>
                        <a:t>          to 50% of 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10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058">
                <a:tc>
                  <a:txBody>
                    <a:bodyPr/>
                    <a:lstStyle/>
                    <a:p>
                      <a:r>
                        <a:rPr lang="en-US" b="1" dirty="0"/>
                        <a:t>          to 10% of 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40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349">
                <a:tc>
                  <a:txBody>
                    <a:bodyPr/>
                    <a:lstStyle/>
                    <a:p>
                      <a:r>
                        <a:rPr lang="en-US" b="1" dirty="0"/>
                        <a:t>Irreversible cell injury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20-40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00">
                <a:tc>
                  <a:txBody>
                    <a:bodyPr/>
                    <a:lstStyle/>
                    <a:p>
                      <a:r>
                        <a:rPr lang="en-US" b="1" dirty="0" err="1"/>
                        <a:t>Microvascular</a:t>
                      </a:r>
                      <a:r>
                        <a:rPr lang="en-US" b="1" dirty="0"/>
                        <a:t> injury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&gt; 1 hour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750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1" y="352648"/>
            <a:ext cx="997743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CONSEQUENCES OF MYOCARDIAL ISCHEMIA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Ultra structural changes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0" y="1714500"/>
            <a:ext cx="9532937" cy="439674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Reversible changes </a:t>
            </a:r>
            <a:r>
              <a:rPr lang="en-US" sz="2800" b="1" dirty="0"/>
              <a:t>occur with in 60 seconds</a:t>
            </a:r>
          </a:p>
          <a:p>
            <a:pPr lvl="1"/>
            <a:r>
              <a:rPr lang="en-US" sz="2800" b="1" dirty="0" err="1"/>
              <a:t>Myofibrillar</a:t>
            </a:r>
            <a:r>
              <a:rPr lang="en-US" sz="2800" b="1" dirty="0"/>
              <a:t> relaxation</a:t>
            </a:r>
          </a:p>
          <a:p>
            <a:pPr lvl="1"/>
            <a:r>
              <a:rPr lang="en-US" sz="2800" b="1" dirty="0"/>
              <a:t>Glycogen depletion</a:t>
            </a:r>
          </a:p>
          <a:p>
            <a:pPr lvl="1"/>
            <a:r>
              <a:rPr lang="en-US" sz="2800" b="1" dirty="0"/>
              <a:t>Cell and mitochondrial swelling</a:t>
            </a:r>
          </a:p>
          <a:p>
            <a:pPr lvl="1">
              <a:buNone/>
            </a:pPr>
            <a:endParaRPr lang="en-US" sz="2800" b="1" dirty="0"/>
          </a:p>
          <a:p>
            <a:r>
              <a:rPr lang="en-US" sz="2800" b="1" dirty="0">
                <a:solidFill>
                  <a:srgbClr val="0070C0"/>
                </a:solidFill>
              </a:rPr>
              <a:t>Irreversible changes </a:t>
            </a:r>
            <a:r>
              <a:rPr lang="en-US" sz="2800" b="1" dirty="0"/>
              <a:t>occur if ischemia lasts for 20 to 40 minutes or more – necrosis of cardiac myocyte</a:t>
            </a:r>
          </a:p>
        </p:txBody>
      </p:sp>
    </p:spTree>
    <p:extLst>
      <p:ext uri="{BB962C8B-B14F-4D97-AF65-F5344CB8AC3E}">
        <p14:creationId xmlns:p14="http://schemas.microsoft.com/office/powerpoint/2010/main" val="3265557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64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42" y="1562987"/>
            <a:ext cx="10480158" cy="500793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/>
              <a:t>Myocardial perfusion is from </a:t>
            </a:r>
            <a:r>
              <a:rPr lang="en-US" sz="2800" b="1" dirty="0" err="1"/>
              <a:t>epicardium</a:t>
            </a:r>
            <a:r>
              <a:rPr lang="en-US" sz="2800" b="1" dirty="0"/>
              <a:t> to </a:t>
            </a:r>
            <a:r>
              <a:rPr lang="en-US" sz="2800" b="1" dirty="0" err="1"/>
              <a:t>endocardium</a:t>
            </a:r>
            <a:endParaRPr lang="en-US" sz="2800" b="1" dirty="0"/>
          </a:p>
          <a:p>
            <a:pPr>
              <a:spcAft>
                <a:spcPts val="1800"/>
              </a:spcAft>
            </a:pPr>
            <a:r>
              <a:rPr lang="en-US" sz="2800" b="1" dirty="0"/>
              <a:t>Ischemic changes are more pronounced in </a:t>
            </a:r>
            <a:r>
              <a:rPr lang="en-US" sz="2800" b="1" dirty="0" err="1"/>
              <a:t>subendocardium</a:t>
            </a:r>
            <a:endParaRPr lang="en-US" sz="2800" b="1" dirty="0"/>
          </a:p>
          <a:p>
            <a:pPr>
              <a:spcAft>
                <a:spcPts val="1800"/>
              </a:spcAft>
            </a:pPr>
            <a:r>
              <a:rPr lang="en-US" sz="2800" b="1" dirty="0"/>
              <a:t>With increase of ischemia, ischemic cell death occurs in entire thickness of myocardium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Half thickness </a:t>
            </a:r>
            <a:r>
              <a:rPr lang="en-US" sz="2800" b="1" dirty="0"/>
              <a:t>of myocardium undergoes necrosis in  - </a:t>
            </a:r>
            <a:r>
              <a:rPr lang="en-US" sz="2800" b="1" dirty="0">
                <a:solidFill>
                  <a:srgbClr val="0070C0"/>
                </a:solidFill>
              </a:rPr>
              <a:t>2hours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Full thickness </a:t>
            </a:r>
            <a:r>
              <a:rPr lang="en-US" sz="2800" b="1" dirty="0"/>
              <a:t>/ </a:t>
            </a:r>
            <a:r>
              <a:rPr lang="en-US" sz="2800" b="1" dirty="0" err="1"/>
              <a:t>transmural</a:t>
            </a:r>
            <a:r>
              <a:rPr lang="en-US" sz="2800" b="1" dirty="0"/>
              <a:t> necrosis in </a:t>
            </a:r>
            <a:r>
              <a:rPr lang="en-US" sz="2800" b="1" dirty="0">
                <a:solidFill>
                  <a:srgbClr val="0070C0"/>
                </a:solidFill>
              </a:rPr>
              <a:t>– 6 hours</a:t>
            </a:r>
          </a:p>
        </p:txBody>
      </p:sp>
    </p:spTree>
    <p:extLst>
      <p:ext uri="{BB962C8B-B14F-4D97-AF65-F5344CB8AC3E}">
        <p14:creationId xmlns:p14="http://schemas.microsoft.com/office/powerpoint/2010/main" val="1289380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425" y="39551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92" t="36505" r="23624" b="23910"/>
          <a:stretch>
            <a:fillRect/>
          </a:stretch>
        </p:blipFill>
        <p:spPr bwMode="auto">
          <a:xfrm>
            <a:off x="606425" y="1585914"/>
            <a:ext cx="111760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1485900"/>
            <a:ext cx="9501187" cy="508635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Location size and specific morphologic features of acute MI depends upon</a:t>
            </a:r>
          </a:p>
          <a:p>
            <a:pPr lvl="1"/>
            <a:r>
              <a:rPr lang="en-US" sz="2800" b="1" dirty="0"/>
              <a:t>Location, severity and rate of development of coronary obstruction</a:t>
            </a:r>
          </a:p>
          <a:p>
            <a:pPr lvl="1"/>
            <a:r>
              <a:rPr lang="en-US" sz="2800" b="1" dirty="0"/>
              <a:t>Size of vascular bed </a:t>
            </a:r>
            <a:r>
              <a:rPr lang="en-US" sz="2800" b="1" dirty="0" err="1"/>
              <a:t>perfused</a:t>
            </a:r>
            <a:r>
              <a:rPr lang="en-US" sz="2800" b="1" dirty="0"/>
              <a:t> by obstructed vessel</a:t>
            </a:r>
          </a:p>
          <a:p>
            <a:pPr lvl="1"/>
            <a:r>
              <a:rPr lang="en-US" sz="2800" b="1" dirty="0"/>
              <a:t>Duration of occlusion</a:t>
            </a:r>
          </a:p>
          <a:p>
            <a:pPr lvl="1"/>
            <a:r>
              <a:rPr lang="en-US" sz="2800" b="1" dirty="0"/>
              <a:t>Metabolic or oxygen needs of myocardium at risk</a:t>
            </a:r>
          </a:p>
          <a:p>
            <a:pPr lvl="1"/>
            <a:r>
              <a:rPr lang="en-US" sz="2800" b="1" dirty="0"/>
              <a:t>Extent of collateral blood vessels</a:t>
            </a:r>
          </a:p>
          <a:p>
            <a:pPr lvl="1"/>
            <a:r>
              <a:rPr lang="en-US" sz="2800" b="1" dirty="0"/>
              <a:t>Other factors such as cardiac rate, blood oxygenation etc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9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785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28663"/>
            <a:ext cx="7143750" cy="59150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Common Location of infarcts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Most commonly located in left ventricle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Atrial</a:t>
            </a:r>
            <a:r>
              <a:rPr lang="en-US" sz="2000" b="1" dirty="0">
                <a:solidFill>
                  <a:srgbClr val="002060"/>
                </a:solidFill>
              </a:rPr>
              <a:t> infarcts are more common in right atrium. Left atrium is protected due to the supply of oxygenated blood to left atrium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Region of infarction depends upon the obstructed coronary artery</a:t>
            </a:r>
          </a:p>
          <a:p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anterior descending artery – 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Most common (40-50%). Region </a:t>
            </a:r>
            <a:r>
              <a:rPr lang="en-US" sz="1800" b="1" dirty="0" err="1">
                <a:solidFill>
                  <a:srgbClr val="002060"/>
                </a:solidFill>
              </a:rPr>
              <a:t>infarcted</a:t>
            </a:r>
            <a:r>
              <a:rPr lang="en-US" sz="1800" b="1" dirty="0">
                <a:solidFill>
                  <a:srgbClr val="002060"/>
                </a:solidFill>
              </a:rPr>
              <a:t> – apex and anterior 2/3</a:t>
            </a:r>
            <a:r>
              <a:rPr lang="en-US" sz="1800" b="1" baseline="30000" dirty="0">
                <a:solidFill>
                  <a:srgbClr val="002060"/>
                </a:solidFill>
              </a:rPr>
              <a:t>rd</a:t>
            </a:r>
            <a:r>
              <a:rPr lang="en-US" sz="1800" b="1" dirty="0">
                <a:solidFill>
                  <a:srgbClr val="002060"/>
                </a:solidFill>
              </a:rPr>
              <a:t> of </a:t>
            </a:r>
            <a:r>
              <a:rPr lang="en-US" sz="1800" b="1" dirty="0" err="1">
                <a:solidFill>
                  <a:srgbClr val="002060"/>
                </a:solidFill>
              </a:rPr>
              <a:t>interventricular</a:t>
            </a:r>
            <a:r>
              <a:rPr lang="en-US" sz="1800" b="1" dirty="0">
                <a:solidFill>
                  <a:srgbClr val="002060"/>
                </a:solidFill>
              </a:rPr>
              <a:t> septum</a:t>
            </a:r>
          </a:p>
          <a:p>
            <a:pPr marL="342900" lvl="1" indent="-342900"/>
            <a:r>
              <a:rPr lang="en-US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right coronary artery </a:t>
            </a:r>
          </a:p>
          <a:p>
            <a:pPr marL="742950" lvl="2" indent="-342900"/>
            <a:r>
              <a:rPr lang="en-US" sz="1600" b="1" dirty="0">
                <a:solidFill>
                  <a:srgbClr val="002060"/>
                </a:solidFill>
              </a:rPr>
              <a:t>Next in frequency (30 -40%). Region </a:t>
            </a:r>
            <a:r>
              <a:rPr lang="en-US" sz="1600" b="1" dirty="0" err="1">
                <a:solidFill>
                  <a:srgbClr val="002060"/>
                </a:solidFill>
              </a:rPr>
              <a:t>infarcted</a:t>
            </a:r>
            <a:r>
              <a:rPr lang="en-US" sz="1600" b="1" dirty="0">
                <a:solidFill>
                  <a:srgbClr val="002060"/>
                </a:solidFill>
              </a:rPr>
              <a:t> – posterior part of left </a:t>
            </a:r>
            <a:r>
              <a:rPr lang="en-US" sz="1600" b="1" dirty="0" err="1">
                <a:solidFill>
                  <a:srgbClr val="002060"/>
                </a:solidFill>
              </a:rPr>
              <a:t>ventricel</a:t>
            </a:r>
            <a:r>
              <a:rPr lang="en-US" sz="1600" b="1" dirty="0">
                <a:solidFill>
                  <a:srgbClr val="002060"/>
                </a:solidFill>
              </a:rPr>
              <a:t> and posterior 1/3</a:t>
            </a:r>
            <a:r>
              <a:rPr lang="en-US" sz="1600" b="1" baseline="30000" dirty="0">
                <a:solidFill>
                  <a:srgbClr val="002060"/>
                </a:solidFill>
              </a:rPr>
              <a:t>rd</a:t>
            </a:r>
            <a:r>
              <a:rPr lang="en-US" sz="1600" b="1" dirty="0">
                <a:solidFill>
                  <a:srgbClr val="002060"/>
                </a:solidFill>
              </a:rPr>
              <a:t> of </a:t>
            </a:r>
            <a:r>
              <a:rPr lang="en-US" sz="1600" b="1" dirty="0" err="1">
                <a:solidFill>
                  <a:srgbClr val="002060"/>
                </a:solidFill>
              </a:rPr>
              <a:t>interventricuular</a:t>
            </a:r>
            <a:r>
              <a:rPr lang="en-US" sz="1600" b="1" dirty="0">
                <a:solidFill>
                  <a:srgbClr val="002060"/>
                </a:solidFill>
              </a:rPr>
              <a:t> septum</a:t>
            </a:r>
          </a:p>
          <a:p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left circumflex coronary artery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Less frequent (15-20%). Region </a:t>
            </a:r>
            <a:r>
              <a:rPr lang="en-US" sz="1800" b="1" dirty="0" err="1">
                <a:solidFill>
                  <a:srgbClr val="002060"/>
                </a:solidFill>
              </a:rPr>
              <a:t>infarcted</a:t>
            </a:r>
            <a:r>
              <a:rPr lang="en-US" sz="1800" b="1" dirty="0">
                <a:solidFill>
                  <a:srgbClr val="002060"/>
                </a:solidFill>
              </a:rPr>
              <a:t> – lateral wall of left </a:t>
            </a:r>
            <a:r>
              <a:rPr lang="en-US" sz="1800" b="1" dirty="0" err="1">
                <a:solidFill>
                  <a:srgbClr val="002060"/>
                </a:solidFill>
              </a:rPr>
              <a:t>venrticle</a:t>
            </a:r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MC\Desktop\heart-arte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" y="1428749"/>
            <a:ext cx="4471988" cy="453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1462"/>
            <a:ext cx="9997440" cy="8715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PATTERNS OF INFARCTION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042988"/>
            <a:ext cx="7729538" cy="5600700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Transmural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/>
              <a:t>– Necrosis involves full thickness of cardiac wall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 err="1">
                <a:solidFill>
                  <a:srgbClr val="0070C0"/>
                </a:solidFill>
              </a:rPr>
              <a:t>Subendocardial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/>
              <a:t>– Necrosis involves the least </a:t>
            </a:r>
            <a:r>
              <a:rPr lang="en-US" sz="2800" b="1" dirty="0" err="1"/>
              <a:t>perfused</a:t>
            </a:r>
            <a:r>
              <a:rPr lang="en-US" sz="2800" b="1" dirty="0"/>
              <a:t> area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err="1">
                <a:sym typeface="Wingdings" pitchFamily="2" charset="2"/>
              </a:rPr>
              <a:t>subendocardial</a:t>
            </a:r>
            <a:r>
              <a:rPr lang="en-US" sz="2800" b="1" dirty="0">
                <a:sym typeface="Wingdings" pitchFamily="2" charset="2"/>
              </a:rPr>
              <a:t> region – inner 1/3</a:t>
            </a:r>
            <a:r>
              <a:rPr lang="en-US" sz="2800" b="1" baseline="30000" dirty="0">
                <a:sym typeface="Wingdings" pitchFamily="2" charset="2"/>
              </a:rPr>
              <a:t>rd</a:t>
            </a:r>
            <a:r>
              <a:rPr lang="en-US" sz="2800" b="1" dirty="0">
                <a:sym typeface="Wingdings" pitchFamily="2" charset="2"/>
              </a:rPr>
              <a:t> of ventricular wall (caused by plaque disruption followed by coronary thrombus or in shock)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Multifocal 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microinfarction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800" b="1" dirty="0">
                <a:sym typeface="Wingdings" pitchFamily="2" charset="2"/>
              </a:rPr>
              <a:t>– occurs when smaller intramural vessels are involved  </a:t>
            </a:r>
            <a:r>
              <a:rPr lang="en-US" sz="2800" b="1" dirty="0" err="1">
                <a:sym typeface="Wingdings" pitchFamily="2" charset="2"/>
              </a:rPr>
              <a:t>microembolization</a:t>
            </a:r>
            <a:r>
              <a:rPr lang="en-US" sz="2800" b="1" dirty="0">
                <a:sym typeface="Wingdings" pitchFamily="2" charset="2"/>
              </a:rPr>
              <a:t>, </a:t>
            </a:r>
            <a:r>
              <a:rPr lang="en-US" sz="2800" b="1" dirty="0" err="1">
                <a:sym typeface="Wingdings" pitchFamily="2" charset="2"/>
              </a:rPr>
              <a:t>vasculitis</a:t>
            </a:r>
            <a:r>
              <a:rPr lang="en-US" sz="2800" b="1" dirty="0">
                <a:sym typeface="Wingdings" pitchFamily="2" charset="2"/>
              </a:rPr>
              <a:t>, vasospasm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118" t="21875" r="60588" b="54167"/>
          <a:stretch>
            <a:fillRect/>
          </a:stretch>
        </p:blipFill>
        <p:spPr bwMode="auto">
          <a:xfrm>
            <a:off x="9452490" y="1084311"/>
            <a:ext cx="2163248" cy="15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2941" t="21875" r="21765" b="55208"/>
          <a:stretch>
            <a:fillRect/>
          </a:stretch>
        </p:blipFill>
        <p:spPr bwMode="auto">
          <a:xfrm>
            <a:off x="9601200" y="2995611"/>
            <a:ext cx="2043113" cy="16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62941" t="70833" r="21765" b="7292"/>
          <a:stretch>
            <a:fillRect/>
          </a:stretch>
        </p:blipFill>
        <p:spPr bwMode="auto">
          <a:xfrm>
            <a:off x="9715501" y="5000625"/>
            <a:ext cx="20145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52660"/>
            <a:ext cx="8911687" cy="7760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PATTERNS OF INFARCTION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18" t="21875" r="60588" b="54167"/>
          <a:stretch>
            <a:fillRect/>
          </a:stretch>
        </p:blipFill>
        <p:spPr bwMode="auto">
          <a:xfrm>
            <a:off x="1347786" y="1396814"/>
            <a:ext cx="3167065" cy="24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2941" t="21875" r="21765" b="55208"/>
          <a:stretch>
            <a:fillRect/>
          </a:stretch>
        </p:blipFill>
        <p:spPr bwMode="auto">
          <a:xfrm>
            <a:off x="4914901" y="1471612"/>
            <a:ext cx="3086100" cy="229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62941" t="70833" r="21765" b="7292"/>
          <a:stretch>
            <a:fillRect/>
          </a:stretch>
        </p:blipFill>
        <p:spPr bwMode="auto">
          <a:xfrm>
            <a:off x="8501063" y="1457325"/>
            <a:ext cx="3211966" cy="2300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68850" y="3103931"/>
            <a:ext cx="40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65600" y="3048000"/>
            <a:ext cx="40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5937" y="3886201"/>
            <a:ext cx="1002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TRANSMURAL             SUBENDOCARDIAL                  MULTIFOCAL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 INFARCTION                    </a:t>
            </a:r>
            <a:r>
              <a:rPr lang="en-US" sz="2400" b="1" dirty="0" err="1">
                <a:solidFill>
                  <a:srgbClr val="7030A0"/>
                </a:solidFill>
              </a:rPr>
              <a:t>INFARCTION</a:t>
            </a:r>
            <a:r>
              <a:rPr lang="en-US" sz="2400" b="1" dirty="0">
                <a:solidFill>
                  <a:srgbClr val="7030A0"/>
                </a:solidFill>
              </a:rPr>
              <a:t>                MICROINFARCTION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561" y="5138739"/>
            <a:ext cx="10223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Transmural</a:t>
            </a:r>
            <a:r>
              <a:rPr lang="en-US" sz="2800" b="1" dirty="0"/>
              <a:t> infarcts – </a:t>
            </a:r>
            <a:r>
              <a:rPr lang="en-US" sz="2800" b="1" dirty="0">
                <a:solidFill>
                  <a:srgbClr val="0070C0"/>
                </a:solidFill>
              </a:rPr>
              <a:t>ST segment elevation </a:t>
            </a:r>
            <a:r>
              <a:rPr lang="en-US" sz="2800" b="1" dirty="0"/>
              <a:t>on ECG and</a:t>
            </a:r>
          </a:p>
          <a:p>
            <a:r>
              <a:rPr lang="en-US" sz="2800" b="1" dirty="0"/>
              <a:t> hence termed – STEMI</a:t>
            </a:r>
          </a:p>
          <a:p>
            <a:r>
              <a:rPr lang="en-US" sz="2800" b="1" dirty="0"/>
              <a:t>Other infarcts – </a:t>
            </a:r>
            <a:r>
              <a:rPr lang="en-US" sz="2800" b="1" dirty="0">
                <a:solidFill>
                  <a:srgbClr val="0070C0"/>
                </a:solidFill>
              </a:rPr>
              <a:t>no ST segment elevation </a:t>
            </a:r>
            <a:r>
              <a:rPr lang="en-US" sz="2800" b="1" dirty="0">
                <a:sym typeface="Wingdings" pitchFamily="2" charset="2"/>
              </a:rPr>
              <a:t> NSTEMI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2FB54E-2BA8-B37B-7965-2627BDBE675B}"/>
              </a:ext>
            </a:extLst>
          </p:cNvPr>
          <p:cNvSpPr/>
          <p:nvPr/>
        </p:nvSpPr>
        <p:spPr>
          <a:xfrm>
            <a:off x="8343902" y="1594828"/>
            <a:ext cx="40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MORPHOLOGY OF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363" y="1905000"/>
            <a:ext cx="8911687" cy="3848506"/>
          </a:xfrm>
        </p:spPr>
        <p:txBody>
          <a:bodyPr>
            <a:normAutofit/>
          </a:bodyPr>
          <a:lstStyle/>
          <a:p>
            <a:r>
              <a:rPr lang="en-US" sz="2800" b="1" dirty="0"/>
              <a:t>Development of Gross and Microscopic features depends on the survival of the patients post MI</a:t>
            </a:r>
          </a:p>
          <a:p>
            <a:endParaRPr lang="en-US" sz="2800" b="1" dirty="0"/>
          </a:p>
          <a:p>
            <a:r>
              <a:rPr lang="en-US" sz="2800" b="1" dirty="0"/>
              <a:t>Gross changes - &lt; 4 hrs, Not apparent</a:t>
            </a:r>
          </a:p>
          <a:p>
            <a:r>
              <a:rPr lang="en-US" sz="2800" b="1" dirty="0"/>
              <a:t>Microscopic changes - &lt; 4 hrs, not significant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 (IHD)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Etiopathogenesis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002060"/>
                </a:solidFill>
              </a:rPr>
              <a:t>Etiology of IHD has been categorized into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Coronary atherosclerosis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Superadded changes in coronary atherosclerosis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Non-atherosclerotic causes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00213" y="719666"/>
          <a:ext cx="10086976" cy="607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MICROSCOPIC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GROSS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/>
                        <a:t>2-3 hrs</a:t>
                      </a:r>
                    </a:p>
                    <a:p>
                      <a:pPr>
                        <a:buNone/>
                      </a:pPr>
                      <a:endParaRPr lang="en-US" sz="1800" b="1" dirty="0">
                        <a:sym typeface="Wingdings" pitchFamily="2" charset="2"/>
                      </a:endParaRP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0- ½ hr</a:t>
                      </a:r>
                    </a:p>
                    <a:p>
                      <a:pPr>
                        <a:buNone/>
                      </a:pPr>
                      <a:endParaRPr lang="en-US" sz="1800" b="1" dirty="0">
                        <a:sym typeface="Wingdings" pitchFamily="2" charset="2"/>
                      </a:endParaRP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½ - 4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  none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  Waviness of </a:t>
                      </a:r>
                      <a:r>
                        <a:rPr lang="en-US" b="1" dirty="0" err="1"/>
                        <a:t>fibres</a:t>
                      </a:r>
                      <a:r>
                        <a:rPr lang="en-US" b="1" dirty="0"/>
                        <a:t> at the border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</a:rPr>
                        <a:t>Triphenyl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</a:rPr>
                        <a:t>tetrazolium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chloride        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/>
                        <a:t> Normal heart </a:t>
                      </a:r>
                      <a:r>
                        <a:rPr lang="en-US" sz="1800" b="1" dirty="0">
                          <a:sym typeface="Wingdings" pitchFamily="2" charset="2"/>
                        </a:rPr>
                        <a:t> brick red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 (stain of Lactate </a:t>
                      </a:r>
                      <a:r>
                        <a:rPr lang="en-US" sz="1800" b="1" dirty="0" err="1">
                          <a:sym typeface="Wingdings" pitchFamily="2" charset="2"/>
                        </a:rPr>
                        <a:t>dehydrogenase</a:t>
                      </a:r>
                      <a:r>
                        <a:rPr lang="en-US" sz="1800" b="1" dirty="0">
                          <a:sym typeface="Wingdings" pitchFamily="2" charset="2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 MI area  unstained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022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r>
                        <a:rPr lang="en-US" b="1" baseline="0" dirty="0"/>
                        <a:t> - 12</a:t>
                      </a:r>
                      <a:r>
                        <a:rPr lang="en-US" b="1" dirty="0"/>
                        <a:t>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Early coagulation necrosis, edema and </a:t>
                      </a:r>
                      <a:r>
                        <a:rPr lang="en-US" b="1" dirty="0" err="1"/>
                        <a:t>hemorhage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Dark mottling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en-US" b="1" dirty="0"/>
                        <a:t>12 </a:t>
                      </a:r>
                      <a:r>
                        <a:rPr lang="en-US" b="1" baseline="0" dirty="0"/>
                        <a:t> - 24 hrs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Coagulation necrosis  with neutrophilic infiltration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Dark mottling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1- 3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Coagulation necrosis with loss of nuclei and striations. Interstitial infiltrate of </a:t>
                      </a:r>
                      <a:r>
                        <a:rPr lang="en-US" b="1" dirty="0" err="1"/>
                        <a:t>neutrophils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Mottling with yellow – tan infarct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 – 7 days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Beginning of disintegration of dead </a:t>
                      </a:r>
                      <a:r>
                        <a:rPr lang="en-US" b="1" dirty="0" err="1"/>
                        <a:t>myofibres</a:t>
                      </a:r>
                      <a:r>
                        <a:rPr lang="en-US" b="1" dirty="0"/>
                        <a:t> with dying </a:t>
                      </a:r>
                      <a:r>
                        <a:rPr lang="en-US" b="1" dirty="0" err="1"/>
                        <a:t>neutrophils</a:t>
                      </a:r>
                      <a:r>
                        <a:rPr lang="en-US" b="1" dirty="0"/>
                        <a:t>. Early </a:t>
                      </a:r>
                      <a:r>
                        <a:rPr lang="en-US" b="1" dirty="0" err="1"/>
                        <a:t>phagocytosis</a:t>
                      </a:r>
                      <a:r>
                        <a:rPr lang="en-US" b="1" dirty="0"/>
                        <a:t> of dead cells by macrophages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Hyperemic border,</a:t>
                      </a:r>
                      <a:r>
                        <a:rPr lang="en-US" b="1" baseline="0" dirty="0"/>
                        <a:t> and central yellow tan softening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364325" y="0"/>
            <a:ext cx="8911687" cy="6572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MORPHOLOGY OF MI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21499" y="281210"/>
            <a:ext cx="8911687" cy="79035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MORPHOLOGY OF MI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0238" y="1300163"/>
          <a:ext cx="9915525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87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MICROSCOPIC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GROSS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250">
                <a:tc>
                  <a:txBody>
                    <a:bodyPr/>
                    <a:lstStyle/>
                    <a:p>
                      <a:r>
                        <a:rPr lang="en-US" sz="2000" b="1" dirty="0"/>
                        <a:t>7 – 10 </a:t>
                      </a:r>
                      <a:r>
                        <a:rPr lang="en-US" sz="2000" b="1" baseline="0" dirty="0"/>
                        <a:t> days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Well developed </a:t>
                      </a:r>
                      <a:r>
                        <a:rPr lang="en-US" sz="2000" b="1" dirty="0" err="1"/>
                        <a:t>phagocytosis</a:t>
                      </a:r>
                      <a:r>
                        <a:rPr lang="en-US" sz="2000" b="1" dirty="0"/>
                        <a:t> of</a:t>
                      </a:r>
                      <a:r>
                        <a:rPr lang="en-US" sz="2000" b="1" baseline="0" dirty="0"/>
                        <a:t> dead cells. Granulation tissue at margins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Maximally yellow tan and soft, with depressed</a:t>
                      </a:r>
                      <a:r>
                        <a:rPr lang="en-US" sz="2000" b="1" baseline="0" dirty="0"/>
                        <a:t> red-tan margins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250">
                <a:tc>
                  <a:txBody>
                    <a:bodyPr/>
                    <a:lstStyle/>
                    <a:p>
                      <a:r>
                        <a:rPr lang="en-US" sz="2000" b="1" dirty="0"/>
                        <a:t>10 – 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Well – established granulation tissue with new blood vessels and collagen</a:t>
                      </a:r>
                      <a:r>
                        <a:rPr lang="en-US" sz="2000" b="1" baseline="0" dirty="0"/>
                        <a:t> deposition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Red – gray depressed infarct borders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7250">
                <a:tc>
                  <a:txBody>
                    <a:bodyPr/>
                    <a:lstStyle/>
                    <a:p>
                      <a:r>
                        <a:rPr lang="en-US" sz="2000" b="1" dirty="0"/>
                        <a:t>2 – 8</a:t>
                      </a:r>
                      <a:r>
                        <a:rPr lang="en-US" sz="2000" b="1" baseline="0" dirty="0"/>
                        <a:t> week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Increased</a:t>
                      </a:r>
                      <a:r>
                        <a:rPr lang="en-US" sz="2000" b="1" baseline="0" dirty="0"/>
                        <a:t> collagen deposition, with decreased </a:t>
                      </a:r>
                      <a:r>
                        <a:rPr lang="en-US" sz="2000" b="1" baseline="0" dirty="0" err="1"/>
                        <a:t>cellularity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Grey-white scar, progressive from border toward core of infarct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875">
                <a:tc>
                  <a:txBody>
                    <a:bodyPr/>
                    <a:lstStyle/>
                    <a:p>
                      <a:r>
                        <a:rPr lang="en-US" sz="2000" b="1" dirty="0"/>
                        <a:t>&gt; 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Dense collagenous scar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Scarring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036" y="28575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9218" name="Picture 2" descr="C:\Users\NMC\Desktop\ihd\9.JPG"/>
          <p:cNvPicPr>
            <a:picLocks noChangeAspect="1" noChangeArrowheads="1"/>
          </p:cNvPicPr>
          <p:nvPr/>
        </p:nvPicPr>
        <p:blipFill>
          <a:blip r:embed="rId2"/>
          <a:srcRect l="8585" t="26916" r="4640" b="12059"/>
          <a:stretch>
            <a:fillRect/>
          </a:stretch>
        </p:blipFill>
        <p:spPr bwMode="auto">
          <a:xfrm>
            <a:off x="1843095" y="1251128"/>
            <a:ext cx="9129713" cy="41739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71713" y="5772150"/>
            <a:ext cx="812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Trans mural infarct with yellowish necrotic centre and surrounding hyperemic border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2050" name="Picture 2" descr="C:\Users\NMC\Desktop\ihd\8.JPG"/>
          <p:cNvPicPr>
            <a:picLocks noChangeAspect="1" noChangeArrowheads="1"/>
          </p:cNvPicPr>
          <p:nvPr/>
        </p:nvPicPr>
        <p:blipFill>
          <a:blip r:embed="rId2"/>
          <a:srcRect l="13366" t="27223" r="12480" b="11280"/>
          <a:stretch>
            <a:fillRect/>
          </a:stretch>
        </p:blipFill>
        <p:spPr bwMode="auto">
          <a:xfrm>
            <a:off x="366409" y="1717795"/>
            <a:ext cx="5862941" cy="41672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57337" y="6011644"/>
            <a:ext cx="39862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Normal myocardium with Cross striations and central nuclei</a:t>
            </a:r>
          </a:p>
        </p:txBody>
      </p:sp>
      <p:pic>
        <p:nvPicPr>
          <p:cNvPr id="2051" name="Picture 3" descr="C:\Users\NMC\Desktop\ihd\0.JPG"/>
          <p:cNvPicPr>
            <a:picLocks noChangeAspect="1" noChangeArrowheads="1"/>
          </p:cNvPicPr>
          <p:nvPr/>
        </p:nvPicPr>
        <p:blipFill>
          <a:blip r:embed="rId3"/>
          <a:srcRect l="10783" t="28252" r="9904" b="5224"/>
          <a:stretch>
            <a:fillRect/>
          </a:stretch>
        </p:blipFill>
        <p:spPr bwMode="auto">
          <a:xfrm>
            <a:off x="6439901" y="1728788"/>
            <a:ext cx="5604463" cy="4157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86550" y="6034683"/>
            <a:ext cx="5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Acute MI. Prominent pink contraction bands are seen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762" y="45266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3074" name="Picture 2" descr="C:\Users\NMC\Desktop\ihd\10.JPG"/>
          <p:cNvPicPr>
            <a:picLocks noChangeAspect="1" noChangeArrowheads="1"/>
          </p:cNvPicPr>
          <p:nvPr/>
        </p:nvPicPr>
        <p:blipFill>
          <a:blip r:embed="rId2"/>
          <a:srcRect l="5616" t="23305" r="7800" b="8686"/>
          <a:stretch>
            <a:fillRect/>
          </a:stretch>
        </p:blipFill>
        <p:spPr bwMode="auto">
          <a:xfrm>
            <a:off x="332218" y="1414463"/>
            <a:ext cx="5780428" cy="4343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" y="5955563"/>
            <a:ext cx="5757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Early acute MI: increasing loss of cross striations and nuclei undergoing </a:t>
            </a:r>
            <a:r>
              <a:rPr lang="en-US" sz="1600" b="1" dirty="0" err="1">
                <a:solidFill>
                  <a:srgbClr val="002060"/>
                </a:solidFill>
              </a:rPr>
              <a:t>karyolysis</a:t>
            </a:r>
            <a:r>
              <a:rPr lang="en-US" sz="1600" b="1" dirty="0">
                <a:solidFill>
                  <a:srgbClr val="002060"/>
                </a:solidFill>
              </a:rPr>
              <a:t>. Some neutrophilic infiltrate is seen</a:t>
            </a:r>
          </a:p>
        </p:txBody>
      </p:sp>
      <p:pic>
        <p:nvPicPr>
          <p:cNvPr id="1026" name="Picture 2" descr="C:\Users\NMC\Desktop\ihd\12.JPG"/>
          <p:cNvPicPr>
            <a:picLocks noChangeAspect="1" noChangeArrowheads="1"/>
          </p:cNvPicPr>
          <p:nvPr/>
        </p:nvPicPr>
        <p:blipFill>
          <a:blip r:embed="rId3"/>
          <a:srcRect l="9295" t="27244" r="10897" b="8013"/>
          <a:stretch>
            <a:fillRect/>
          </a:stretch>
        </p:blipFill>
        <p:spPr bwMode="auto">
          <a:xfrm>
            <a:off x="6331201" y="1400175"/>
            <a:ext cx="5555999" cy="4357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13" y="5986463"/>
            <a:ext cx="51577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Early acute MI: near the hyperemic border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74" y="295497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2051" name="Picture 3" descr="C:\Users\NMC\Desktop\ihd\21.JPG"/>
          <p:cNvPicPr>
            <a:picLocks noChangeAspect="1" noChangeArrowheads="1"/>
          </p:cNvPicPr>
          <p:nvPr/>
        </p:nvPicPr>
        <p:blipFill>
          <a:blip r:embed="rId2"/>
          <a:srcRect l="46276" t="5464" r="3566" b="51856"/>
          <a:stretch>
            <a:fillRect/>
          </a:stretch>
        </p:blipFill>
        <p:spPr bwMode="auto">
          <a:xfrm>
            <a:off x="263239" y="1328739"/>
            <a:ext cx="5423186" cy="4685926"/>
          </a:xfrm>
          <a:prstGeom prst="rect">
            <a:avLst/>
          </a:prstGeom>
          <a:noFill/>
        </p:spPr>
      </p:pic>
      <p:pic>
        <p:nvPicPr>
          <p:cNvPr id="2052" name="Picture 4" descr="C:\Users\NMC\Desktop\ihd\14.JPG"/>
          <p:cNvPicPr>
            <a:picLocks noChangeAspect="1" noChangeArrowheads="1"/>
          </p:cNvPicPr>
          <p:nvPr/>
        </p:nvPicPr>
        <p:blipFill>
          <a:blip r:embed="rId3"/>
          <a:srcRect l="12162" t="26433" r="12719" b="13694"/>
          <a:stretch>
            <a:fillRect/>
          </a:stretch>
        </p:blipFill>
        <p:spPr bwMode="auto">
          <a:xfrm>
            <a:off x="5872163" y="1343025"/>
            <a:ext cx="6139978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762" y="609823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3074" name="Picture 2" descr="C:\Users\NMC\Desktop\ihd\15.JPG"/>
          <p:cNvPicPr>
            <a:picLocks noChangeAspect="1" noChangeArrowheads="1"/>
          </p:cNvPicPr>
          <p:nvPr/>
        </p:nvPicPr>
        <p:blipFill>
          <a:blip r:embed="rId2"/>
          <a:srcRect l="15207" t="26652" r="10748" b="11301"/>
          <a:stretch>
            <a:fillRect/>
          </a:stretch>
        </p:blipFill>
        <p:spPr bwMode="auto">
          <a:xfrm>
            <a:off x="328613" y="1589712"/>
            <a:ext cx="5486401" cy="4568201"/>
          </a:xfrm>
          <a:prstGeom prst="rect">
            <a:avLst/>
          </a:prstGeom>
          <a:noFill/>
        </p:spPr>
      </p:pic>
      <p:pic>
        <p:nvPicPr>
          <p:cNvPr id="3075" name="Picture 3" descr="C:\Users\NMC\Desktop\ihd\16.JPG"/>
          <p:cNvPicPr>
            <a:picLocks noChangeAspect="1" noChangeArrowheads="1"/>
          </p:cNvPicPr>
          <p:nvPr/>
        </p:nvPicPr>
        <p:blipFill>
          <a:blip r:embed="rId3"/>
          <a:srcRect l="10191" t="27244" r="14809" b="12179"/>
          <a:stretch>
            <a:fillRect/>
          </a:stretch>
        </p:blipFill>
        <p:spPr bwMode="auto">
          <a:xfrm>
            <a:off x="5912226" y="1614489"/>
            <a:ext cx="607707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1" y="624110"/>
            <a:ext cx="9390062" cy="77606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INFARCT MODIFICATION BY REPERFUSION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987" y="1614487"/>
            <a:ext cx="10363200" cy="43862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Reperfusion is the restoration of blood flow to ischemic myocardium threatened by infarction</a:t>
            </a:r>
          </a:p>
          <a:p>
            <a:endParaRPr lang="en-US" sz="9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This is done to : 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  - Restore cardiac muscle at risk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  - Limit the infarct size</a:t>
            </a:r>
          </a:p>
          <a:p>
            <a:pPr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Done by - </a:t>
            </a:r>
            <a:r>
              <a:rPr lang="en-US" sz="2800" b="1" dirty="0" err="1">
                <a:solidFill>
                  <a:srgbClr val="002060"/>
                </a:solidFill>
              </a:rPr>
              <a:t>Thrombolysis</a:t>
            </a:r>
            <a:r>
              <a:rPr lang="en-US" sz="2800" b="1" dirty="0">
                <a:solidFill>
                  <a:srgbClr val="002060"/>
                </a:solidFill>
              </a:rPr>
              <a:t>, angioplasty, stent placement, Coronary </a:t>
            </a:r>
            <a:r>
              <a:rPr lang="en-US" sz="2800" b="1" dirty="0" err="1">
                <a:solidFill>
                  <a:srgbClr val="002060"/>
                </a:solidFill>
              </a:rPr>
              <a:t>Atery</a:t>
            </a:r>
            <a:r>
              <a:rPr lang="en-US" sz="2800" b="1" dirty="0">
                <a:solidFill>
                  <a:srgbClr val="002060"/>
                </a:solidFill>
              </a:rPr>
              <a:t> Bypass Graft (CABG) surgery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887" y="1657350"/>
            <a:ext cx="9286875" cy="48577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Though the reperfusion is beneficial, can trigger deleterious complications- arrhythmias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Reperfusion injury can is mediated by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Oxidative stress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Calcium overload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Inflammatory cells recruited after reperfusion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Swelling of endothelial cells can occlude the capillaries causing further damage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64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</a:rPr>
              <a:t>INFARCT MODIFICATION BY REPERFUSION</a:t>
            </a:r>
            <a:r>
              <a:rPr lang="en-US" b="1" dirty="0">
                <a:solidFill>
                  <a:schemeClr val="accent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Clinical features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Laboratory tests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ECG findings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263" y="148856"/>
            <a:ext cx="8911687" cy="114831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ISCHEMIC HEART DISEASE (IHD)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Etiopathogenesis - </a:t>
            </a:r>
            <a:r>
              <a:rPr lang="en-US" sz="2800" b="1" dirty="0">
                <a:solidFill>
                  <a:srgbClr val="00B050"/>
                </a:solidFill>
              </a:rPr>
              <a:t>Coronary atherosclerosis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888" y="1082858"/>
            <a:ext cx="6546112" cy="56262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90% cases of IHD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Etiology, pathogenesis and morphologic features of </a:t>
            </a:r>
            <a:r>
              <a:rPr lang="en-US" sz="2000" b="1" dirty="0" err="1">
                <a:solidFill>
                  <a:srgbClr val="002060"/>
                </a:solidFill>
              </a:rPr>
              <a:t>atheroclerosis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Distribution 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Can occur in one or more of the three major coronary arteries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Highest incidence is in </a:t>
            </a:r>
            <a:r>
              <a:rPr lang="en-US" sz="2000" b="1" dirty="0">
                <a:solidFill>
                  <a:srgbClr val="0070C0"/>
                </a:solidFill>
              </a:rPr>
              <a:t>anterior descending branches of left coronary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Next in decreasing frequency is </a:t>
            </a:r>
            <a:r>
              <a:rPr lang="en-US" sz="2000" b="1" dirty="0">
                <a:solidFill>
                  <a:srgbClr val="0070C0"/>
                </a:solidFill>
              </a:rPr>
              <a:t>right coronary artery and circumflex branches of left coronary artery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Location – area of severest involvement is about </a:t>
            </a:r>
            <a:r>
              <a:rPr lang="en-US" sz="2000" b="1" dirty="0">
                <a:solidFill>
                  <a:srgbClr val="0070C0"/>
                </a:solidFill>
              </a:rPr>
              <a:t>3 to 4 cm from the coronary ostia </a:t>
            </a:r>
            <a:r>
              <a:rPr lang="en-US" sz="2000" b="1" dirty="0">
                <a:solidFill>
                  <a:srgbClr val="002060"/>
                </a:solidFill>
              </a:rPr>
              <a:t>and </a:t>
            </a:r>
            <a:r>
              <a:rPr lang="en-US" sz="2000" b="1" dirty="0">
                <a:solidFill>
                  <a:srgbClr val="0070C0"/>
                </a:solidFill>
              </a:rPr>
              <a:t>at or near the bifurcation of arteries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NMC\Desktop\heart-arteries.jpg">
            <a:extLst>
              <a:ext uri="{FF2B5EF4-FFF2-40B4-BE49-F238E27FC236}">
                <a16:creationId xmlns:a16="http://schemas.microsoft.com/office/drawing/2014/main" id="{EB358E90-26DC-6C69-7AFF-FE67F088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94" y="1429746"/>
            <a:ext cx="5135525" cy="5232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763" y="22860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1816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Rapid, weak pulse and profuse sweating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Chest pain- Crushing, </a:t>
            </a:r>
            <a:r>
              <a:rPr lang="en-US" sz="2800" b="1" dirty="0" err="1">
                <a:solidFill>
                  <a:srgbClr val="002060"/>
                </a:solidFill>
              </a:rPr>
              <a:t>stabing</a:t>
            </a:r>
            <a:r>
              <a:rPr lang="en-US" sz="2800" b="1" dirty="0">
                <a:solidFill>
                  <a:srgbClr val="002060"/>
                </a:solidFill>
              </a:rPr>
              <a:t>, squeezing pain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Nausea &amp; vomiting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Left upper arm pain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Dyspnoea</a:t>
            </a:r>
            <a:r>
              <a:rPr lang="en-US" sz="2800" b="1" dirty="0">
                <a:solidFill>
                  <a:srgbClr val="002060"/>
                </a:solidFill>
              </a:rPr>
              <a:t>  due to impaired contractility of ischemic myocardium with resultant pulmonary congestion and edema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10% – 15% - asymptomatic</a:t>
            </a:r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</a:rPr>
              <a:t>LABORATORY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150" y="1485901"/>
            <a:ext cx="9161462" cy="44253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Diagnosis is based on blood levels of proteins that are leaked out from irreversibly damaged </a:t>
            </a:r>
            <a:r>
              <a:rPr lang="en-US" sz="2800" b="1" dirty="0" err="1">
                <a:solidFill>
                  <a:srgbClr val="002060"/>
                </a:solidFill>
              </a:rPr>
              <a:t>myocyte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These molecules include -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Cardiac specific </a:t>
            </a:r>
            <a:r>
              <a:rPr lang="en-US" sz="2800" b="1" dirty="0" err="1">
                <a:solidFill>
                  <a:srgbClr val="002060"/>
                </a:solidFill>
              </a:rPr>
              <a:t>troponins</a:t>
            </a:r>
            <a:r>
              <a:rPr lang="en-US" sz="2800" b="1" dirty="0">
                <a:solidFill>
                  <a:srgbClr val="002060"/>
                </a:solidFill>
              </a:rPr>
              <a:t> T and I (</a:t>
            </a: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&amp; </a:t>
            </a: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MB fraction of </a:t>
            </a:r>
            <a:r>
              <a:rPr lang="en-US" sz="2800" b="1" dirty="0" err="1">
                <a:solidFill>
                  <a:srgbClr val="002060"/>
                </a:solidFill>
              </a:rPr>
              <a:t>creatine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kinase</a:t>
            </a:r>
            <a:r>
              <a:rPr lang="en-US" sz="2800" b="1" dirty="0">
                <a:solidFill>
                  <a:srgbClr val="002060"/>
                </a:solidFill>
              </a:rPr>
              <a:t> (CK-MB)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Lactate </a:t>
            </a:r>
            <a:r>
              <a:rPr lang="en-US" sz="2800" b="1" dirty="0" err="1">
                <a:solidFill>
                  <a:srgbClr val="002060"/>
                </a:solidFill>
              </a:rPr>
              <a:t>Dehydrogenase</a:t>
            </a:r>
            <a:r>
              <a:rPr lang="en-US" sz="2800" b="1" dirty="0">
                <a:solidFill>
                  <a:srgbClr val="002060"/>
                </a:solidFill>
              </a:rPr>
              <a:t> (LDH)</a:t>
            </a:r>
          </a:p>
          <a:p>
            <a:pPr lvl="1"/>
            <a:r>
              <a:rPr lang="en-US" sz="2800" b="1" dirty="0" err="1">
                <a:solidFill>
                  <a:srgbClr val="002060"/>
                </a:solidFill>
              </a:rPr>
              <a:t>Myoglobin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52400"/>
            <a:ext cx="99974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</a:rPr>
              <a:t>LABORATORY INVESTIGATIONS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981851"/>
            <a:ext cx="10464800" cy="552926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Cardiac-specific </a:t>
            </a:r>
            <a:r>
              <a:rPr lang="en-US" sz="2800" b="1" dirty="0" err="1">
                <a:solidFill>
                  <a:srgbClr val="00B050"/>
                </a:solidFill>
              </a:rPr>
              <a:t>troponins</a:t>
            </a:r>
            <a:r>
              <a:rPr lang="en-US" sz="2800" b="1" dirty="0">
                <a:solidFill>
                  <a:srgbClr val="00B050"/>
                </a:solidFill>
              </a:rPr>
              <a:t> (</a:t>
            </a:r>
            <a:r>
              <a:rPr lang="en-US" sz="2800" b="1" dirty="0" err="1">
                <a:solidFill>
                  <a:srgbClr val="00B050"/>
                </a:solidFill>
              </a:rPr>
              <a:t>cTn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Most sensitive &amp; specific biomarkers of MI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Troponins</a:t>
            </a:r>
            <a:r>
              <a:rPr lang="en-US" sz="2800" b="1" dirty="0">
                <a:solidFill>
                  <a:srgbClr val="002060"/>
                </a:solidFill>
              </a:rPr>
              <a:t> – </a:t>
            </a:r>
            <a:r>
              <a:rPr lang="en-US" sz="2800" b="1" dirty="0">
                <a:solidFill>
                  <a:srgbClr val="0070C0"/>
                </a:solidFill>
              </a:rPr>
              <a:t>regulate calcium mediated contraction </a:t>
            </a:r>
            <a:r>
              <a:rPr lang="en-US" sz="2800" b="1" dirty="0">
                <a:solidFill>
                  <a:srgbClr val="002060"/>
                </a:solidFill>
              </a:rPr>
              <a:t>of cardiac and skeletal muscle 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Cardiac </a:t>
            </a:r>
            <a:r>
              <a:rPr lang="en-US" sz="2800" b="1" dirty="0" err="1">
                <a:solidFill>
                  <a:srgbClr val="002060"/>
                </a:solidFill>
              </a:rPr>
              <a:t>troponin</a:t>
            </a:r>
            <a:r>
              <a:rPr lang="en-US" sz="2800" b="1" dirty="0">
                <a:solidFill>
                  <a:srgbClr val="002060"/>
                </a:solidFill>
              </a:rPr>
              <a:t> T (</a:t>
            </a: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) &amp; </a:t>
            </a:r>
            <a:r>
              <a:rPr lang="it-IT" sz="2800" b="1" dirty="0">
                <a:solidFill>
                  <a:srgbClr val="002060"/>
                </a:solidFill>
              </a:rPr>
              <a:t>Cardiac troponin I (cTnI)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Not found in the blood normally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Post MI - begin to rise at 3-12 hours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levels peak - 12-48 hours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levels peak -  24 hours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LABORATORY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3" y="1052623"/>
            <a:ext cx="10606087" cy="551829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Creatine </a:t>
            </a:r>
            <a:r>
              <a:rPr lang="en-US" sz="2400" b="1" dirty="0" err="1">
                <a:solidFill>
                  <a:srgbClr val="00B050"/>
                </a:solidFill>
              </a:rPr>
              <a:t>kinase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b="1" dirty="0"/>
              <a:t>Enzyme present in </a:t>
            </a:r>
            <a:r>
              <a:rPr lang="en-US" sz="2400" b="1" dirty="0">
                <a:solidFill>
                  <a:srgbClr val="0070C0"/>
                </a:solidFill>
              </a:rPr>
              <a:t>brain, myocardium and skeletal muscle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It is a </a:t>
            </a:r>
            <a:r>
              <a:rPr lang="en-US" sz="2400" b="1" dirty="0" err="1"/>
              <a:t>dimer</a:t>
            </a:r>
            <a:r>
              <a:rPr lang="en-US" sz="2400" b="1" dirty="0"/>
              <a:t> composed of two </a:t>
            </a:r>
            <a:r>
              <a:rPr lang="en-US" sz="2400" b="1" dirty="0" err="1"/>
              <a:t>isoforms</a:t>
            </a:r>
            <a:r>
              <a:rPr lang="en-US" sz="2400" b="1" dirty="0"/>
              <a:t> designated as “M” and “B”.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MM </a:t>
            </a:r>
            <a:r>
              <a:rPr lang="en-US" sz="2400" b="1" dirty="0" err="1"/>
              <a:t>homodimer</a:t>
            </a:r>
            <a:r>
              <a:rPr lang="en-US" sz="2400" b="1" dirty="0"/>
              <a:t> – in cardiac muscle and skeletal muscle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BB homodimer – in brain, lung and many other tissues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MB </a:t>
            </a:r>
            <a:r>
              <a:rPr lang="en-US" sz="2400" b="1" dirty="0" err="1">
                <a:solidFill>
                  <a:srgbClr val="0070C0"/>
                </a:solidFill>
              </a:rPr>
              <a:t>heterodimer</a:t>
            </a:r>
            <a:r>
              <a:rPr lang="en-US" sz="2400" b="1" dirty="0"/>
              <a:t> – in cardiac muscle (lesser amount in skeletal muscle)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MB form of  </a:t>
            </a:r>
            <a:r>
              <a:rPr lang="en-US" sz="2400" b="1" dirty="0" err="1"/>
              <a:t>creatine</a:t>
            </a:r>
            <a:r>
              <a:rPr lang="en-US" sz="2400" b="1" dirty="0"/>
              <a:t> </a:t>
            </a:r>
            <a:r>
              <a:rPr lang="en-US" sz="2400" b="1" dirty="0" err="1"/>
              <a:t>kinase</a:t>
            </a:r>
            <a:r>
              <a:rPr lang="en-US" sz="2400" b="1" dirty="0"/>
              <a:t> is sensitive but not </a:t>
            </a:r>
            <a:r>
              <a:rPr lang="en-US" sz="2400" b="1" dirty="0" err="1"/>
              <a:t>specifc</a:t>
            </a:r>
            <a:endParaRPr lang="en-US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LABORATORY INVESTIGATIONS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837" y="1571624"/>
            <a:ext cx="10698163" cy="528637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Creatine </a:t>
            </a:r>
            <a:r>
              <a:rPr lang="en-US" sz="2800" b="1" dirty="0" err="1">
                <a:solidFill>
                  <a:srgbClr val="0070C0"/>
                </a:solidFill>
              </a:rPr>
              <a:t>kinase</a:t>
            </a:r>
            <a:r>
              <a:rPr lang="en-US" sz="2800" b="1" dirty="0">
                <a:solidFill>
                  <a:srgbClr val="0070C0"/>
                </a:solidFill>
              </a:rPr>
              <a:t> (CK)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Rises within 3-12 hrs of onset of MI,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Peaks in approximately  24 hrs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Returns to normal by 72 hrs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But elevated Troponin levels persists for approximately 7 to 10 days after acute MI</a:t>
            </a: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125" y="347664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LABORATORY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776" y="1424763"/>
            <a:ext cx="9356835" cy="526311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7030A0"/>
                </a:solidFill>
              </a:rPr>
              <a:t>Summary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Time of elevation of CKMB, </a:t>
            </a: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and </a:t>
            </a: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 -  3 to12 hours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CKMB and </a:t>
            </a: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peaks at 24 hours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Returns to normal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CKMB – 48  - 72hours</a:t>
            </a:r>
          </a:p>
          <a:p>
            <a:pPr lvl="1"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 -  5 to 10 days</a:t>
            </a:r>
          </a:p>
          <a:p>
            <a:pPr lvl="1"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– 5 to 14 days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394" y="166910"/>
            <a:ext cx="8911687" cy="7474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</a:rPr>
              <a:t>LABORATORY INVESTIGATIONS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201479"/>
            <a:ext cx="9997440" cy="53517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Lactate </a:t>
            </a:r>
            <a:r>
              <a:rPr lang="en-US" sz="2800" b="1" dirty="0" err="1">
                <a:solidFill>
                  <a:srgbClr val="00B050"/>
                </a:solidFill>
              </a:rPr>
              <a:t>dehydrogenase</a:t>
            </a:r>
            <a:r>
              <a:rPr lang="en-US" sz="2800" b="1" dirty="0">
                <a:solidFill>
                  <a:srgbClr val="00B050"/>
                </a:solidFill>
              </a:rPr>
              <a:t> (LDH)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Lacks sensitivity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Enzyme is present in various tissues – myocardium, skeletal muscle, kidneys, liver, lungs and red blood cells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It has 2 forms LDH 1 &amp; 2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LDH 1 – more myocardial specific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LDH1:LDH2 &gt; 1  --- Indicates MI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LDH peaks in 3 days and persists for 4 to 7 days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</a:rPr>
              <a:t>LABORATORY INVESTIGATIONS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752600"/>
            <a:ext cx="10489184" cy="4724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Myoglobin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First marker to be elevated after MI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Lacks cardiac specificity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Excreted rapidly in urine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Its levels return to normal within 24 hrs post acute MI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88987"/>
              </p:ext>
            </p:extLst>
          </p:nvPr>
        </p:nvGraphicFramePr>
        <p:xfrm>
          <a:off x="971548" y="1743076"/>
          <a:ext cx="10415592" cy="4672011"/>
        </p:xfrm>
        <a:graphic>
          <a:graphicData uri="http://schemas.openxmlformats.org/drawingml/2006/table">
            <a:tbl>
              <a:tblPr/>
              <a:tblGrid>
                <a:gridCol w="260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Enzyme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 of rise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Peak level time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Fall to normal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Troponin I and 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3 to 12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24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2 weeks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Creatine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Times New Roman"/>
                        </a:rPr>
                        <a:t>kinase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3 to 12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24hrs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48 to 72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Lactate dehydrogenase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After 24hrs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72hrs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14 days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Myoglobin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Within first few hrs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7 – 8hrs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Within 24hrs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462" y="314324"/>
            <a:ext cx="8911687" cy="9665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ENZYME MARKERS OF MI</a:t>
            </a:r>
          </a:p>
        </p:txBody>
      </p:sp>
      <p:pic>
        <p:nvPicPr>
          <p:cNvPr id="1026" name="Picture 2" descr="C:\Users\NMC\Downloads\Untitled-1 (1).jpg"/>
          <p:cNvPicPr>
            <a:picLocks noChangeAspect="1" noChangeArrowheads="1"/>
          </p:cNvPicPr>
          <p:nvPr/>
        </p:nvPicPr>
        <p:blipFill>
          <a:blip r:embed="rId2"/>
          <a:srcRect t="3529" b="4118"/>
          <a:stretch>
            <a:fillRect/>
          </a:stretch>
        </p:blipFill>
        <p:spPr bwMode="auto">
          <a:xfrm>
            <a:off x="249351" y="1143000"/>
            <a:ext cx="11680519" cy="57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523" y="0"/>
            <a:ext cx="8911687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 (IHD)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Etiopathogenesis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663" y="1142999"/>
            <a:ext cx="10115550" cy="5186363"/>
          </a:xfrm>
        </p:spPr>
        <p:txBody>
          <a:bodyPr>
            <a:normAutofit fontScale="92500"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Superadded changes in atherosclerosis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Acute coronary syndromes including </a:t>
            </a:r>
            <a:r>
              <a:rPr lang="en-US" sz="2800" b="1" dirty="0">
                <a:solidFill>
                  <a:srgbClr val="0070C0"/>
                </a:solidFill>
              </a:rPr>
              <a:t>acute MI, unstable angina and sudden ischemic death</a:t>
            </a:r>
            <a:r>
              <a:rPr lang="en-US" sz="2800" b="1" dirty="0">
                <a:solidFill>
                  <a:srgbClr val="002060"/>
                </a:solidFill>
              </a:rPr>
              <a:t> are due to superadded changes in pre existing atherosclerotic plaque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These changes are</a:t>
            </a:r>
          </a:p>
          <a:p>
            <a:pPr lvl="1">
              <a:spcAft>
                <a:spcPts val="1800"/>
              </a:spcAft>
            </a:pPr>
            <a:r>
              <a:rPr lang="en-US" sz="2600" b="1" dirty="0">
                <a:solidFill>
                  <a:srgbClr val="002060"/>
                </a:solidFill>
              </a:rPr>
              <a:t>Acute changes in </a:t>
            </a:r>
            <a:r>
              <a:rPr lang="en-US" sz="2600" b="1" dirty="0" err="1">
                <a:solidFill>
                  <a:srgbClr val="002060"/>
                </a:solidFill>
              </a:rPr>
              <a:t>ahtheromatous</a:t>
            </a:r>
            <a:r>
              <a:rPr lang="en-US" sz="2600" b="1" dirty="0">
                <a:solidFill>
                  <a:srgbClr val="002060"/>
                </a:solidFill>
              </a:rPr>
              <a:t> plaque</a:t>
            </a:r>
          </a:p>
          <a:p>
            <a:pPr lvl="1">
              <a:spcAft>
                <a:spcPts val="1800"/>
              </a:spcAft>
            </a:pPr>
            <a:r>
              <a:rPr lang="en-US" sz="2600" b="1" dirty="0">
                <a:solidFill>
                  <a:srgbClr val="002060"/>
                </a:solidFill>
              </a:rPr>
              <a:t>Coronary artery thrombosis</a:t>
            </a:r>
          </a:p>
          <a:p>
            <a:pPr lvl="1">
              <a:spcAft>
                <a:spcPts val="1800"/>
              </a:spcAft>
            </a:pPr>
            <a:r>
              <a:rPr lang="en-US" sz="2600" b="1" dirty="0">
                <a:solidFill>
                  <a:srgbClr val="002060"/>
                </a:solidFill>
              </a:rPr>
              <a:t>Local platelet aggregation and coronary spasm</a:t>
            </a:r>
            <a:endParaRPr lang="en-US" sz="2200" b="1" dirty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1462"/>
            <a:ext cx="9997440" cy="7953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INVESTIGATIONS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485899"/>
            <a:ext cx="9997440" cy="4014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ECG – Electrocardiography</a:t>
            </a:r>
          </a:p>
          <a:p>
            <a:r>
              <a:rPr lang="en-US" sz="2800" b="1" dirty="0"/>
              <a:t>ST segment elevation</a:t>
            </a:r>
          </a:p>
          <a:p>
            <a:r>
              <a:rPr lang="en-US" sz="2800" b="1" dirty="0"/>
              <a:t>T wave inversion  </a:t>
            </a:r>
          </a:p>
          <a:p>
            <a:r>
              <a:rPr lang="en-US" sz="2800" b="1" dirty="0"/>
              <a:t>Appearance of wide deep Q waves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pic>
        <p:nvPicPr>
          <p:cNvPr id="8195" name="Picture 3" descr="C:\Users\User\Desktop\STEMI ECG.jpg"/>
          <p:cNvPicPr>
            <a:picLocks noChangeAspect="1" noChangeArrowheads="1"/>
          </p:cNvPicPr>
          <p:nvPr/>
        </p:nvPicPr>
        <p:blipFill>
          <a:blip r:embed="rId2" cstate="print"/>
          <a:srcRect l="3333" t="43893" r="48333" b="29237"/>
          <a:stretch>
            <a:fillRect/>
          </a:stretch>
        </p:blipFill>
        <p:spPr bwMode="auto">
          <a:xfrm>
            <a:off x="228600" y="4186238"/>
            <a:ext cx="4200526" cy="2457450"/>
          </a:xfrm>
          <a:prstGeom prst="rect">
            <a:avLst/>
          </a:prstGeom>
          <a:noFill/>
        </p:spPr>
      </p:pic>
      <p:pic>
        <p:nvPicPr>
          <p:cNvPr id="8196" name="Picture 4" descr="C:\Users\User\Desktop\STEMI ECG.jpg"/>
          <p:cNvPicPr>
            <a:picLocks noChangeAspect="1" noChangeArrowheads="1"/>
          </p:cNvPicPr>
          <p:nvPr/>
        </p:nvPicPr>
        <p:blipFill>
          <a:blip r:embed="rId2" cstate="print"/>
          <a:srcRect l="60000" t="69542" r="1667" b="1145"/>
          <a:stretch>
            <a:fillRect/>
          </a:stretch>
        </p:blipFill>
        <p:spPr bwMode="auto">
          <a:xfrm>
            <a:off x="4829176" y="4271964"/>
            <a:ext cx="4029075" cy="2271711"/>
          </a:xfrm>
          <a:prstGeom prst="rect">
            <a:avLst/>
          </a:prstGeom>
          <a:noFill/>
        </p:spPr>
      </p:pic>
      <p:pic>
        <p:nvPicPr>
          <p:cNvPr id="5122" name="Picture 2" descr="C:\Users\NMC\Desktop\ihd\26.JPG"/>
          <p:cNvPicPr>
            <a:picLocks noChangeAspect="1" noChangeArrowheads="1"/>
          </p:cNvPicPr>
          <p:nvPr/>
        </p:nvPicPr>
        <p:blipFill>
          <a:blip r:embed="rId3"/>
          <a:srcRect l="14921" r="12698" b="33509"/>
          <a:stretch>
            <a:fillRect/>
          </a:stretch>
        </p:blipFill>
        <p:spPr bwMode="auto">
          <a:xfrm>
            <a:off x="7300913" y="976314"/>
            <a:ext cx="4891087" cy="2995612"/>
          </a:xfrm>
          <a:prstGeom prst="rect">
            <a:avLst/>
          </a:prstGeom>
          <a:noFill/>
        </p:spPr>
      </p:pic>
      <p:pic>
        <p:nvPicPr>
          <p:cNvPr id="2050" name="Picture 2" descr="C:\Users\NMC\Downloads\Untitled-2.jpg"/>
          <p:cNvPicPr>
            <a:picLocks noChangeAspect="1" noChangeArrowheads="1"/>
          </p:cNvPicPr>
          <p:nvPr/>
        </p:nvPicPr>
        <p:blipFill>
          <a:blip r:embed="rId4"/>
          <a:srcRect l="73061" t="8893" r="5226" b="11545"/>
          <a:stretch>
            <a:fillRect/>
          </a:stretch>
        </p:blipFill>
        <p:spPr bwMode="auto">
          <a:xfrm>
            <a:off x="9263053" y="4000500"/>
            <a:ext cx="2657475" cy="2654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COMPLICATIONS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912" y="1557337"/>
            <a:ext cx="8775699" cy="5000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Arrhythmias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Congestive heart failure</a:t>
            </a:r>
          </a:p>
          <a:p>
            <a:pPr>
              <a:lnSpc>
                <a:spcPct val="150000"/>
              </a:lnSpc>
            </a:pPr>
            <a:r>
              <a:rPr lang="en-US" sz="2800" b="1" dirty="0" err="1"/>
              <a:t>Cardiogenic</a:t>
            </a:r>
            <a:r>
              <a:rPr lang="en-US" sz="2800" b="1" dirty="0"/>
              <a:t> shock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Mural thrombosis &amp; </a:t>
            </a:r>
            <a:r>
              <a:rPr lang="en-US" sz="2800" b="1" dirty="0" err="1"/>
              <a:t>thromboemboli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Rupture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Cardiac aneurysm</a:t>
            </a:r>
          </a:p>
          <a:p>
            <a:pPr>
              <a:lnSpc>
                <a:spcPct val="150000"/>
              </a:lnSpc>
            </a:pPr>
            <a:r>
              <a:rPr lang="en-US" sz="2800" b="1" dirty="0" err="1"/>
              <a:t>Pericarditis</a:t>
            </a:r>
            <a:endParaRPr lang="en-US" sz="2800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COMPLICATIONS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10668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7030A0"/>
                </a:solidFill>
              </a:rPr>
              <a:t>Arrhythmias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Most common complication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Occur due to </a:t>
            </a:r>
            <a:r>
              <a:rPr lang="en-US" sz="2800" b="1" dirty="0" err="1">
                <a:solidFill>
                  <a:srgbClr val="002060"/>
                </a:solidFill>
              </a:rPr>
              <a:t>ischaemic</a:t>
            </a:r>
            <a:r>
              <a:rPr lang="en-US" sz="2800" b="1" dirty="0">
                <a:solidFill>
                  <a:srgbClr val="002060"/>
                </a:solidFill>
              </a:rPr>
              <a:t> injury or irritation to the conduction system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2060"/>
                </a:solidFill>
              </a:rPr>
              <a:t> abnormal rhythm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Sinus </a:t>
            </a:r>
            <a:r>
              <a:rPr lang="en-US" sz="2800" b="1" dirty="0" err="1">
                <a:solidFill>
                  <a:srgbClr val="002060"/>
                </a:solidFill>
              </a:rPr>
              <a:t>bradycardia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Atrial</a:t>
            </a:r>
            <a:r>
              <a:rPr lang="en-US" sz="2800" b="1" dirty="0">
                <a:solidFill>
                  <a:srgbClr val="002060"/>
                </a:solidFill>
              </a:rPr>
              <a:t> fibrillation, Heart block, Tachycardia, Ventricular Tachycardia, and Ventricular Fibrillation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COMPLICATIONS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71614"/>
            <a:ext cx="10363200" cy="531018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7030A0"/>
                </a:solidFill>
              </a:rPr>
              <a:t>Mural thrombus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Combination of local abnormality in contractility (causing stasis) and </a:t>
            </a:r>
            <a:r>
              <a:rPr lang="en-US" sz="2800" b="1" dirty="0" err="1">
                <a:solidFill>
                  <a:srgbClr val="002060"/>
                </a:solidFill>
              </a:rPr>
              <a:t>endocardial</a:t>
            </a:r>
            <a:r>
              <a:rPr lang="en-US" sz="2800" b="1" dirty="0">
                <a:solidFill>
                  <a:srgbClr val="002060"/>
                </a:solidFill>
              </a:rPr>
              <a:t> damage (creating </a:t>
            </a:r>
            <a:r>
              <a:rPr lang="en-US" sz="2800" b="1" dirty="0" err="1">
                <a:solidFill>
                  <a:srgbClr val="002060"/>
                </a:solidFill>
              </a:rPr>
              <a:t>thrombogenic</a:t>
            </a:r>
            <a:r>
              <a:rPr lang="en-US" sz="2800" b="1" dirty="0">
                <a:solidFill>
                  <a:srgbClr val="002060"/>
                </a:solidFill>
              </a:rPr>
              <a:t> surface) leads to mural thrombus.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Mural thrombi often form </a:t>
            </a:r>
            <a:r>
              <a:rPr lang="en-US" sz="2800" b="1" dirty="0" err="1">
                <a:solidFill>
                  <a:srgbClr val="002060"/>
                </a:solidFill>
              </a:rPr>
              <a:t>thromboemboli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May cause occlusion of the pulmonary, renal, mesenteric, </a:t>
            </a:r>
            <a:r>
              <a:rPr lang="en-US" sz="2800" b="1" dirty="0" err="1">
                <a:solidFill>
                  <a:srgbClr val="002060"/>
                </a:solidFill>
              </a:rPr>
              <a:t>splenic</a:t>
            </a:r>
            <a:r>
              <a:rPr lang="en-US" sz="2800" b="1" dirty="0">
                <a:solidFill>
                  <a:srgbClr val="002060"/>
                </a:solidFill>
              </a:rPr>
              <a:t>, pancreatic or cerebral arteries and cause infarcts there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300038"/>
            <a:ext cx="9997440" cy="8429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COMPLICATIONS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6" y="1076325"/>
            <a:ext cx="10015537" cy="539591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7030A0"/>
                </a:solidFill>
              </a:rPr>
              <a:t>Myocardial rupture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Occurs when there is </a:t>
            </a:r>
            <a:r>
              <a:rPr lang="en-US" sz="2800" b="1" dirty="0" err="1">
                <a:solidFill>
                  <a:srgbClr val="002060"/>
                </a:solidFill>
              </a:rPr>
              <a:t>transmural</a:t>
            </a:r>
            <a:r>
              <a:rPr lang="en-US" sz="2800" b="1" dirty="0">
                <a:solidFill>
                  <a:srgbClr val="002060"/>
                </a:solidFill>
              </a:rPr>
              <a:t> necrosis of ventricle</a:t>
            </a:r>
          </a:p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2060"/>
                </a:solidFill>
              </a:rPr>
              <a:t>• Rupture of the ventricular free wall 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hemopericardium</a:t>
            </a:r>
            <a:r>
              <a:rPr lang="en-US" sz="2800" b="1" dirty="0">
                <a:solidFill>
                  <a:srgbClr val="002060"/>
                </a:solidFill>
              </a:rPr>
              <a:t> and cardiac </a:t>
            </a:r>
            <a:r>
              <a:rPr lang="en-US" sz="2800" b="1" dirty="0" err="1">
                <a:solidFill>
                  <a:srgbClr val="002060"/>
                </a:solidFill>
              </a:rPr>
              <a:t>tamponade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2060"/>
                </a:solidFill>
              </a:rPr>
              <a:t>• Rupture of the ventricular septum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2060"/>
                </a:solidFill>
              </a:rPr>
              <a:t> acute VSD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2060"/>
                </a:solidFill>
              </a:rPr>
              <a:t> left-to-right shunt</a:t>
            </a:r>
          </a:p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2060"/>
                </a:solidFill>
              </a:rPr>
              <a:t>• Papillary muscle rupture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002060"/>
                </a:solidFill>
              </a:rPr>
              <a:t> acute onset of severe mitral regurgitation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Risk factors </a:t>
            </a:r>
            <a:r>
              <a:rPr lang="en-US" sz="2800" b="1" dirty="0">
                <a:solidFill>
                  <a:srgbClr val="002060"/>
                </a:solidFill>
              </a:rPr>
              <a:t>-  &gt;60 , first MI, large, </a:t>
            </a:r>
            <a:r>
              <a:rPr lang="en-US" sz="2800" b="1" dirty="0" err="1">
                <a:solidFill>
                  <a:srgbClr val="002060"/>
                </a:solidFill>
              </a:rPr>
              <a:t>transmural</a:t>
            </a:r>
            <a:r>
              <a:rPr lang="en-US" sz="2800" b="1" dirty="0">
                <a:solidFill>
                  <a:srgbClr val="002060"/>
                </a:solidFill>
              </a:rPr>
              <a:t> &amp; anterior MI and preexisting hypertension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COMPLICATIONS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175" y="1757363"/>
            <a:ext cx="8961437" cy="415385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Ventricular aneurysm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Late complication of large </a:t>
            </a:r>
            <a:r>
              <a:rPr lang="en-US" sz="2800" b="1" dirty="0" err="1">
                <a:solidFill>
                  <a:srgbClr val="002060"/>
                </a:solidFill>
              </a:rPr>
              <a:t>transmural</a:t>
            </a:r>
            <a:r>
              <a:rPr lang="en-US" sz="2800" b="1" dirty="0">
                <a:solidFill>
                  <a:srgbClr val="002060"/>
                </a:solidFill>
              </a:rPr>
              <a:t> infarcts that undergo early expansion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Thin scar tissue wall of an aneurysm paradoxically bulges during systole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Complications – mural thrombus, arrhythmias, and heart failure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</a:rPr>
              <a:t>COMPLICATIONS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105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</a:rPr>
              <a:t>Pericarditis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Fibrinous</a:t>
            </a:r>
            <a:r>
              <a:rPr lang="en-US" sz="2800" b="1" dirty="0">
                <a:solidFill>
                  <a:srgbClr val="002060"/>
                </a:solidFill>
              </a:rPr>
              <a:t> or </a:t>
            </a:r>
            <a:r>
              <a:rPr lang="en-US" sz="2800" b="1" dirty="0" err="1">
                <a:solidFill>
                  <a:srgbClr val="002060"/>
                </a:solidFill>
              </a:rPr>
              <a:t>fibrinohemorrhagic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pericarditis</a:t>
            </a:r>
            <a:r>
              <a:rPr lang="en-US" sz="2800" b="1" dirty="0">
                <a:solidFill>
                  <a:srgbClr val="002060"/>
                </a:solidFill>
              </a:rPr>
              <a:t> due to myocardial inflammation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2-3 days post MI</a:t>
            </a:r>
            <a:endParaRPr lang="en-US" sz="2800" b="1" i="1" dirty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Papillary muscle dysfunction- mitral valve incompetence</a:t>
            </a:r>
          </a:p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Infarct expansion</a:t>
            </a:r>
          </a:p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Progressive late heart failure (Chronic IHD)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NMC\Desktop\ihd\17.JPG"/>
          <p:cNvPicPr>
            <a:picLocks noChangeAspect="1" noChangeArrowheads="1"/>
          </p:cNvPicPr>
          <p:nvPr/>
        </p:nvPicPr>
        <p:blipFill>
          <a:blip r:embed="rId2"/>
          <a:srcRect l="7290" t="27322" r="49208" b="11123"/>
          <a:stretch>
            <a:fillRect/>
          </a:stretch>
        </p:blipFill>
        <p:spPr bwMode="auto">
          <a:xfrm>
            <a:off x="2028825" y="555650"/>
            <a:ext cx="7458075" cy="6044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MC\Desktop\ihd\Untitled-1 (1).jpg"/>
          <p:cNvPicPr>
            <a:picLocks noChangeAspect="1" noChangeArrowheads="1"/>
          </p:cNvPicPr>
          <p:nvPr/>
        </p:nvPicPr>
        <p:blipFill>
          <a:blip r:embed="rId2"/>
          <a:srcRect l="2396" t="4965" r="449" b="4982"/>
          <a:stretch>
            <a:fillRect/>
          </a:stretch>
        </p:blipFill>
        <p:spPr bwMode="auto">
          <a:xfrm>
            <a:off x="1414463" y="120895"/>
            <a:ext cx="10072687" cy="661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effectLst/>
              </a:rPr>
              <a:t>CHRONIC ISCHEMIC HEART DISEASE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43074"/>
            <a:ext cx="10387584" cy="481012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Ischemic </a:t>
            </a:r>
            <a:r>
              <a:rPr lang="en-US" sz="2800" b="1" dirty="0" err="1">
                <a:solidFill>
                  <a:srgbClr val="002060"/>
                </a:solidFill>
              </a:rPr>
              <a:t>cardiomyopathy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Progressive ischemic myocardial damage/ inadequate compensation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 progressive congestive heart failure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Usually post infarct due to </a:t>
            </a:r>
            <a:r>
              <a:rPr lang="en-US" sz="2800" b="1" dirty="0" err="1">
                <a:solidFill>
                  <a:srgbClr val="002060"/>
                </a:solidFill>
                <a:sym typeface="Wingdings" pitchFamily="2" charset="2"/>
              </a:rPr>
              <a:t>decompensated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hypertrophied </a:t>
            </a:r>
            <a:r>
              <a:rPr lang="en-US" sz="2800" b="1" dirty="0" err="1">
                <a:solidFill>
                  <a:srgbClr val="002060"/>
                </a:solidFill>
                <a:sym typeface="Wingdings" pitchFamily="2" charset="2"/>
              </a:rPr>
              <a:t>uneffected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myocardium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Morphology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sym typeface="Wingdings" pitchFamily="2" charset="2"/>
              </a:rPr>
              <a:t>cardiomegaly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, LVH and dilation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Microscopy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– myocardial hypertrophy and fibrosis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363" y="0"/>
            <a:ext cx="8911687" cy="808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ISCHEMIC HEART DISEASE (IHD)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Etiopathogenesis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038" y="808074"/>
            <a:ext cx="10635548" cy="5849901"/>
          </a:xfrm>
        </p:spPr>
        <p:txBody>
          <a:bodyPr>
            <a:normAutofit fontScale="925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Superadded changes in atherosclerosis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Acute changes in </a:t>
            </a:r>
            <a:r>
              <a:rPr lang="en-US" sz="2400" b="1" dirty="0" err="1">
                <a:solidFill>
                  <a:srgbClr val="0070C0"/>
                </a:solidFill>
              </a:rPr>
              <a:t>ahtheromatous</a:t>
            </a:r>
            <a:r>
              <a:rPr lang="en-US" sz="2400" b="1" dirty="0">
                <a:solidFill>
                  <a:srgbClr val="0070C0"/>
                </a:solidFill>
              </a:rPr>
              <a:t> plaque 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hemorrhage, fissuring or ulceration resulting in thrombosis and embolization of atheromatous debris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Coronary artery thrombosis</a:t>
            </a:r>
          </a:p>
          <a:p>
            <a:pPr lvl="1"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</a:rPr>
              <a:t>Ulcerationof</a:t>
            </a:r>
            <a:r>
              <a:rPr lang="en-US" sz="2000" b="1" dirty="0">
                <a:solidFill>
                  <a:srgbClr val="002060"/>
                </a:solidFill>
              </a:rPr>
              <a:t> fixed chronic atheromatous plaque leads to initiation of thrombosis as the lipid core of the plaque is highly thrombogenic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>
                <a:solidFill>
                  <a:srgbClr val="002060"/>
                </a:solidFill>
              </a:rPr>
              <a:t>small fragments </a:t>
            </a:r>
            <a:r>
              <a:rPr lang="en-US" sz="2000" b="1" dirty="0">
                <a:solidFill>
                  <a:srgbClr val="002060"/>
                </a:solidFill>
              </a:rPr>
              <a:t>of thrombotic material embolizes to terminal branches causing microinfarcts of myocardium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Local platelet aggregation and coronary spasm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Platelet aggregates on </a:t>
            </a:r>
            <a:r>
              <a:rPr lang="en-US" sz="2000" b="1" dirty="0" err="1">
                <a:solidFill>
                  <a:srgbClr val="002060"/>
                </a:solidFill>
              </a:rPr>
              <a:t>atheromatous</a:t>
            </a:r>
            <a:r>
              <a:rPr lang="en-US" sz="2000" b="1" dirty="0">
                <a:solidFill>
                  <a:srgbClr val="002060"/>
                </a:solidFill>
              </a:rPr>
              <a:t> plaque short of forming thrombus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These platelet aggregates release </a:t>
            </a:r>
            <a:r>
              <a:rPr lang="en-US" sz="2000" b="1" dirty="0" err="1">
                <a:solidFill>
                  <a:srgbClr val="002060"/>
                </a:solidFill>
              </a:rPr>
              <a:t>vasospasmic</a:t>
            </a:r>
            <a:r>
              <a:rPr lang="en-US" sz="2000" b="1" dirty="0">
                <a:solidFill>
                  <a:srgbClr val="002060"/>
                </a:solidFill>
              </a:rPr>
              <a:t> mediators such as </a:t>
            </a:r>
            <a:r>
              <a:rPr lang="en-US" sz="2000" b="1" dirty="0" err="1">
                <a:solidFill>
                  <a:srgbClr val="002060"/>
                </a:solidFill>
              </a:rPr>
              <a:t>thromboxane</a:t>
            </a:r>
            <a:r>
              <a:rPr lang="en-US" sz="2000" b="1" dirty="0">
                <a:solidFill>
                  <a:srgbClr val="002060"/>
                </a:solidFill>
              </a:rPr>
              <a:t> A2 causing vasospasm of already existing atherosclerotic plaque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98" t="14913" r="51058" b="5917"/>
          <a:stretch>
            <a:fillRect/>
          </a:stretch>
        </p:blipFill>
        <p:spPr bwMode="auto">
          <a:xfrm>
            <a:off x="2644198" y="0"/>
            <a:ext cx="8312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00" y="600075"/>
            <a:ext cx="8911687" cy="68081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PREVIOUS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38" y="1557338"/>
            <a:ext cx="10634663" cy="4872037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A 59 year old man was admitted with history of chest pain of half an hour duration. Pain was in the </a:t>
            </a:r>
            <a:r>
              <a:rPr lang="en-US" sz="2800" b="1" dirty="0" err="1">
                <a:solidFill>
                  <a:srgbClr val="002060"/>
                </a:solidFill>
              </a:rPr>
              <a:t>precordial</a:t>
            </a:r>
            <a:r>
              <a:rPr lang="en-US" sz="2800" b="1" dirty="0">
                <a:solidFill>
                  <a:srgbClr val="002060"/>
                </a:solidFill>
              </a:rPr>
              <a:t> area with radiation in the left arm. Pain was severe in nature and was </a:t>
            </a:r>
            <a:r>
              <a:rPr lang="en-US" sz="2800" b="1" dirty="0" err="1">
                <a:solidFill>
                  <a:srgbClr val="002060"/>
                </a:solidFill>
              </a:rPr>
              <a:t>accompained</a:t>
            </a:r>
            <a:r>
              <a:rPr lang="en-US" sz="2800" b="1" dirty="0">
                <a:solidFill>
                  <a:srgbClr val="002060"/>
                </a:solidFill>
              </a:rPr>
              <a:t> by </a:t>
            </a:r>
            <a:r>
              <a:rPr lang="en-US" sz="2800" b="1" dirty="0" err="1">
                <a:solidFill>
                  <a:srgbClr val="002060"/>
                </a:solidFill>
              </a:rPr>
              <a:t>vomitting</a:t>
            </a:r>
            <a:r>
              <a:rPr lang="en-US" sz="2800" b="1" dirty="0">
                <a:solidFill>
                  <a:srgbClr val="002060"/>
                </a:solidFill>
              </a:rPr>
              <a:t>. ECG showed ST segment elevation with T wave inversion.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            a. what is the most likely diagnosis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              b. What biochemical investigations are useful in such a case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              c. What complications can occur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              d. What are the predisposing factors of this disease      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075" y="928689"/>
            <a:ext cx="10215563" cy="550068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45 year old man was rushed to the hospital following sudden onset of an episode of crushing  </a:t>
            </a:r>
            <a:r>
              <a:rPr lang="en-US" sz="2400" b="1" dirty="0" err="1">
                <a:solidFill>
                  <a:srgbClr val="002060"/>
                </a:solidFill>
              </a:rPr>
              <a:t>substernal</a:t>
            </a:r>
            <a:r>
              <a:rPr lang="en-US" sz="2400" b="1" dirty="0">
                <a:solidFill>
                  <a:srgbClr val="002060"/>
                </a:solidFill>
              </a:rPr>
              <a:t> chest pain. He received advanced life support measures. His course was marked by intractable </a:t>
            </a:r>
            <a:r>
              <a:rPr lang="en-US" sz="2400" b="1" dirty="0" err="1">
                <a:solidFill>
                  <a:srgbClr val="002060"/>
                </a:solidFill>
              </a:rPr>
              <a:t>cardiogenic</a:t>
            </a:r>
            <a:r>
              <a:rPr lang="en-US" sz="2400" b="1" dirty="0">
                <a:solidFill>
                  <a:srgbClr val="002060"/>
                </a:solidFill>
              </a:rPr>
              <a:t> shock and he died 4 days later. At autopsy, a large </a:t>
            </a:r>
            <a:r>
              <a:rPr lang="en-US" sz="2400" b="1" dirty="0" err="1">
                <a:solidFill>
                  <a:srgbClr val="002060"/>
                </a:solidFill>
              </a:rPr>
              <a:t>transmural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anterolateral</a:t>
            </a:r>
            <a:r>
              <a:rPr lang="en-US" sz="2400" b="1" dirty="0">
                <a:solidFill>
                  <a:srgbClr val="002060"/>
                </a:solidFill>
              </a:rPr>
              <a:t> area of </a:t>
            </a:r>
            <a:r>
              <a:rPr lang="en-US" sz="2400" b="1" dirty="0" err="1">
                <a:solidFill>
                  <a:srgbClr val="002060"/>
                </a:solidFill>
              </a:rPr>
              <a:t>coagulative</a:t>
            </a:r>
            <a:r>
              <a:rPr lang="en-US" sz="2400" b="1" dirty="0">
                <a:solidFill>
                  <a:srgbClr val="002060"/>
                </a:solidFill>
              </a:rPr>
              <a:t> necrosis was found in the </a:t>
            </a:r>
            <a:r>
              <a:rPr lang="en-US" sz="2400" b="1" dirty="0" err="1">
                <a:solidFill>
                  <a:srgbClr val="002060"/>
                </a:solidFill>
              </a:rPr>
              <a:t>anterolateral</a:t>
            </a:r>
            <a:r>
              <a:rPr lang="en-US" sz="2400" b="1" dirty="0">
                <a:solidFill>
                  <a:srgbClr val="002060"/>
                </a:solidFill>
              </a:rPr>
              <a:t> wall of left ventricle.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a.       What is your diagnosis?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b.      What microscopic findings are most likely to be present in this area?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c.       What are the risk factors leading to this condition?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d.      What are the complications of this disease?        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50049" y="200025"/>
            <a:ext cx="8911687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PREVIOUS QUESTIONS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13" y="2824385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3161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500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ISCHEMIC HEART DISEASE (IHD)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Etiopathogenesis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143000"/>
            <a:ext cx="10577512" cy="5714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Non-atherosclerotic causes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Vasospasm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 of coronary ostia- </a:t>
            </a:r>
            <a:r>
              <a:rPr lang="en-US" sz="2800" b="1" dirty="0">
                <a:solidFill>
                  <a:srgbClr val="002060"/>
                </a:solidFill>
              </a:rPr>
              <a:t>in conditions like aortic atherosclerotic plaque encroaching on opening of coronary ostia or extension of syphilitic aortitis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Arteritis</a:t>
            </a:r>
            <a:r>
              <a:rPr lang="en-US" sz="2800" b="1" dirty="0">
                <a:solidFill>
                  <a:srgbClr val="002060"/>
                </a:solidFill>
              </a:rPr>
              <a:t> – as in rheumatic </a:t>
            </a:r>
            <a:r>
              <a:rPr lang="en-US" sz="2800" b="1" dirty="0" err="1">
                <a:solidFill>
                  <a:srgbClr val="002060"/>
                </a:solidFill>
              </a:rPr>
              <a:t>arteritis</a:t>
            </a:r>
            <a:r>
              <a:rPr lang="en-US" sz="2800" b="1" dirty="0">
                <a:solidFill>
                  <a:srgbClr val="002060"/>
                </a:solidFill>
              </a:rPr>
              <a:t>, poly </a:t>
            </a:r>
            <a:r>
              <a:rPr lang="en-US" sz="2800" b="1" dirty="0" err="1">
                <a:solidFill>
                  <a:srgbClr val="002060"/>
                </a:solidFill>
              </a:rPr>
              <a:t>arteritis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nodosa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thromboangitis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obliterans</a:t>
            </a:r>
            <a:r>
              <a:rPr lang="en-US" sz="2800" b="1" dirty="0">
                <a:solidFill>
                  <a:srgbClr val="002060"/>
                </a:solidFill>
              </a:rPr>
              <a:t>, or other bacterial infection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Embolism</a:t>
            </a:r>
            <a:r>
              <a:rPr lang="en-US" sz="2800" b="1" dirty="0">
                <a:solidFill>
                  <a:srgbClr val="002060"/>
                </a:solidFill>
              </a:rPr>
              <a:t> – emboli from else where in the body may occlude coronary arteries and their branches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60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ISCHEMIC HEART DISEASE (IHD)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Etiopathogenesis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888" y="1028699"/>
            <a:ext cx="10618269" cy="56485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Non-atherosclerotic causes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Thrombotic diseases </a:t>
            </a:r>
            <a:r>
              <a:rPr lang="en-US" sz="2400" b="1" dirty="0">
                <a:solidFill>
                  <a:srgbClr val="002060"/>
                </a:solidFill>
              </a:rPr>
              <a:t>– conditions with </a:t>
            </a:r>
            <a:r>
              <a:rPr lang="en-US" sz="2400" b="1" dirty="0" err="1">
                <a:solidFill>
                  <a:srgbClr val="002060"/>
                </a:solidFill>
              </a:rPr>
              <a:t>hypercoagulability</a:t>
            </a:r>
            <a:r>
              <a:rPr lang="en-US" sz="2400" b="1" dirty="0">
                <a:solidFill>
                  <a:srgbClr val="002060"/>
                </a:solidFill>
              </a:rPr>
              <a:t> of blood such as in shock, </a:t>
            </a:r>
            <a:r>
              <a:rPr lang="en-US" sz="2400" b="1" dirty="0" err="1">
                <a:solidFill>
                  <a:srgbClr val="002060"/>
                </a:solidFill>
              </a:rPr>
              <a:t>polycythemia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vera</a:t>
            </a:r>
            <a:r>
              <a:rPr lang="en-US" sz="2400" b="1" dirty="0">
                <a:solidFill>
                  <a:srgbClr val="002060"/>
                </a:solidFill>
              </a:rPr>
              <a:t>, sickle cell anemia and thrombotic thrombocytopenic </a:t>
            </a:r>
            <a:r>
              <a:rPr lang="en-US" sz="2400" b="1" dirty="0" err="1">
                <a:solidFill>
                  <a:srgbClr val="002060"/>
                </a:solidFill>
              </a:rPr>
              <a:t>purpura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Trauma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Aneurysm – 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dissecting aneurysm of the aorta into the coronary artery may produce thrombotic coronary occlusion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Rarely congenital, mycotic and syphilitic aneurysms may occur in coronary arteries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Compression</a:t>
            </a:r>
            <a:r>
              <a:rPr lang="en-US" sz="2400" b="1" dirty="0">
                <a:solidFill>
                  <a:srgbClr val="002060"/>
                </a:solidFill>
              </a:rPr>
              <a:t> – from outside by primary or secondary tumors of the heart may result in occlusion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837" y="628650"/>
            <a:ext cx="4471987" cy="461665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Etiopathogenesis of IHD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00324" y="1828800"/>
            <a:ext cx="19573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Coronary atherosclerosis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9238" y="1814513"/>
            <a:ext cx="2514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Superadded changes in coronary atherosclerotic plaque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2538" y="1857376"/>
            <a:ext cx="2743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Non-atherosclerotic causes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9174" y="3328987"/>
            <a:ext cx="3400426" cy="861774"/>
          </a:xfrm>
          <a:prstGeom prst="rect">
            <a:avLst/>
          </a:prstGeom>
          <a:solidFill>
            <a:srgbClr val="FFE7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1600" b="1" dirty="0"/>
              <a:t>Acute changes in plaque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Coronary artery thrombosis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Local platelet aggregation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3962" y="3328987"/>
            <a:ext cx="2957513" cy="2092881"/>
          </a:xfrm>
          <a:prstGeom prst="rect">
            <a:avLst/>
          </a:prstGeom>
          <a:solidFill>
            <a:srgbClr val="FFE7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1600" b="1" dirty="0"/>
              <a:t>Vasospasm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Stenosis</a:t>
            </a:r>
            <a:r>
              <a:rPr lang="en-US" sz="1600" b="1" dirty="0"/>
              <a:t> of coronary </a:t>
            </a:r>
            <a:r>
              <a:rPr lang="en-US" sz="1600" b="1" dirty="0" err="1"/>
              <a:t>ostia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Arteritis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Embolism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Thrombotic diseases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Trauma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Aneurysms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Compression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00425" y="1243013"/>
            <a:ext cx="6958013" cy="285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136107" y="1478756"/>
            <a:ext cx="4714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331747" y="1545431"/>
            <a:ext cx="4714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0127459" y="1540669"/>
            <a:ext cx="4714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4522</TotalTime>
  <Words>2853</Words>
  <Application>Microsoft Office PowerPoint</Application>
  <PresentationFormat>Widescreen</PresentationFormat>
  <Paragraphs>436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Century Gothic</vt:lpstr>
      <vt:lpstr>Wingdings</vt:lpstr>
      <vt:lpstr>Wingdings 3</vt:lpstr>
      <vt:lpstr>Wisp</vt:lpstr>
      <vt:lpstr>ISCHEMIC HEART DISEASE</vt:lpstr>
      <vt:lpstr>ISCHEMIC HEART DISEASE (IHD)</vt:lpstr>
      <vt:lpstr>ISCHEMIC HEART DISEASE (IHD) Etiopathogenesis </vt:lpstr>
      <vt:lpstr>ISCHEMIC HEART DISEASE (IHD) Etiopathogenesis - Coronary atherosclerosis </vt:lpstr>
      <vt:lpstr>ISCHEMIC HEART DISEASE (IHD) Etiopathogenesis </vt:lpstr>
      <vt:lpstr>ISCHEMIC HEART DISEASE (IHD) Etiopathogenesis </vt:lpstr>
      <vt:lpstr>ISCHEMIC HEART DISEASE (IHD) Etiopathogenesis </vt:lpstr>
      <vt:lpstr>ISCHEMIC HEART DISEASE (IHD) Etiopathogenesis </vt:lpstr>
      <vt:lpstr>PowerPoint Presentation</vt:lpstr>
      <vt:lpstr>ISCHEMIC HEART DISEASE</vt:lpstr>
      <vt:lpstr>ANGINA PECTORIS</vt:lpstr>
      <vt:lpstr>PowerPoint Presentation</vt:lpstr>
      <vt:lpstr>ANGINA PECTORIS Stable (typical) angina </vt:lpstr>
      <vt:lpstr>PowerPoint Presentation</vt:lpstr>
      <vt:lpstr>ANGINA PECTORIS Prinzmetal variant angina </vt:lpstr>
      <vt:lpstr>ANGINA PECTORIS Unstable or crescendo angina </vt:lpstr>
      <vt:lpstr>PowerPoint Presentation</vt:lpstr>
      <vt:lpstr>MYOCARDIAL ISCHEMIA </vt:lpstr>
      <vt:lpstr>MYOCARDIAL ISCHEMIA PATHOGENESIS </vt:lpstr>
      <vt:lpstr>CONSEQUENCES OF MYOCARDIAL ISCHEMIA </vt:lpstr>
      <vt:lpstr>TIME OF ONSET OF EVENTS IN IHD </vt:lpstr>
      <vt:lpstr>CONSEQUENCES OF MYOCARDIAL ISCHEMIA Ultra structural changes </vt:lpstr>
      <vt:lpstr>MYOCARDIAL ISCHEMIA</vt:lpstr>
      <vt:lpstr>MYOCARDIAL ISCHEMIA</vt:lpstr>
      <vt:lpstr>MYOCARDIAL ISCHEMIA </vt:lpstr>
      <vt:lpstr>MYOCARDIAL ISCHEMIA </vt:lpstr>
      <vt:lpstr>PATTERNS OF INFARCTION</vt:lpstr>
      <vt:lpstr>PATTERNS OF INFARCTION</vt:lpstr>
      <vt:lpstr>MORPHOLOGY OF MI</vt:lpstr>
      <vt:lpstr>PowerPoint Presentation</vt:lpstr>
      <vt:lpstr>MORPHOLOGY OF MI</vt:lpstr>
      <vt:lpstr>MORPHOLOGY OF MI</vt:lpstr>
      <vt:lpstr>MORPHOLOGY OF MI</vt:lpstr>
      <vt:lpstr>MORPHOLOGY OF MI</vt:lpstr>
      <vt:lpstr>MORPHOLOGY OF MI</vt:lpstr>
      <vt:lpstr>MORPHOLOGY OF MI</vt:lpstr>
      <vt:lpstr>INFARCT MODIFICATION BY REPERFUSION </vt:lpstr>
      <vt:lpstr>INFARCT MODIFICATION BY REPERFUSION </vt:lpstr>
      <vt:lpstr>DIAGNOSIS</vt:lpstr>
      <vt:lpstr>CLINICAL FEATURES</vt:lpstr>
      <vt:lpstr>LABORATORY INVESTIGATIONS</vt:lpstr>
      <vt:lpstr>LABORATORY INVESTIGATIONS</vt:lpstr>
      <vt:lpstr>LABORATORY INVESTIGATIONS</vt:lpstr>
      <vt:lpstr>LABORATORY INVESTIGATIONS</vt:lpstr>
      <vt:lpstr>LABORATORY INVESTIGATIONS</vt:lpstr>
      <vt:lpstr>LABORATORY INVESTIGATIONS</vt:lpstr>
      <vt:lpstr>LABORATORY INVESTIGATIONS</vt:lpstr>
      <vt:lpstr>PowerPoint Presentation</vt:lpstr>
      <vt:lpstr>ENZYME MARKERS OF MI</vt:lpstr>
      <vt:lpstr>INVESTIGATIONS</vt:lpstr>
      <vt:lpstr>COMPLICATIONS</vt:lpstr>
      <vt:lpstr>COMPLICATIONS</vt:lpstr>
      <vt:lpstr>COMPLICATIONS</vt:lpstr>
      <vt:lpstr>COMPLICATIONS</vt:lpstr>
      <vt:lpstr>COMPLICATIONS</vt:lpstr>
      <vt:lpstr>COMPLICATIONS</vt:lpstr>
      <vt:lpstr>PowerPoint Presentation</vt:lpstr>
      <vt:lpstr>PowerPoint Presentation</vt:lpstr>
      <vt:lpstr>CHRONIC ISCHEMIC HEART DISEASE</vt:lpstr>
      <vt:lpstr>PowerPoint Presentation</vt:lpstr>
      <vt:lpstr>PREVIOUS QUESTIONS </vt:lpstr>
      <vt:lpstr>PREVIOUS QUESTIONS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TERATOMA - OVARY</dc:title>
  <dc:creator>Shanthi Vissa</dc:creator>
  <cp:lastModifiedBy>Rupesh Vissa</cp:lastModifiedBy>
  <cp:revision>163</cp:revision>
  <dcterms:created xsi:type="dcterms:W3CDTF">2017-07-31T15:30:01Z</dcterms:created>
  <dcterms:modified xsi:type="dcterms:W3CDTF">2023-09-13T16:42:50Z</dcterms:modified>
</cp:coreProperties>
</file>