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72" r:id="rId10"/>
    <p:sldId id="264" r:id="rId11"/>
    <p:sldId id="265" r:id="rId12"/>
    <p:sldId id="298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80" r:id="rId21"/>
    <p:sldId id="276" r:id="rId22"/>
    <p:sldId id="277" r:id="rId23"/>
    <p:sldId id="281" r:id="rId24"/>
    <p:sldId id="279" r:id="rId25"/>
    <p:sldId id="283" r:id="rId26"/>
    <p:sldId id="282" r:id="rId27"/>
    <p:sldId id="285" r:id="rId28"/>
    <p:sldId id="286" r:id="rId29"/>
    <p:sldId id="287" r:id="rId30"/>
    <p:sldId id="299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0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2593" autoAdjust="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816EF575-05AC-4DA1-ADDB-21A5FBF0EE54}"/>
    <pc:docChg chg="modSld">
      <pc:chgData name="Rupesh Vissa" userId="71bc4cc26d778a98" providerId="LiveId" clId="{816EF575-05AC-4DA1-ADDB-21A5FBF0EE54}" dt="2023-07-11T15:07:58.161" v="180" actId="1076"/>
      <pc:docMkLst>
        <pc:docMk/>
      </pc:docMkLst>
      <pc:sldChg chg="modSp mod">
        <pc:chgData name="Rupesh Vissa" userId="71bc4cc26d778a98" providerId="LiveId" clId="{816EF575-05AC-4DA1-ADDB-21A5FBF0EE54}" dt="2023-07-11T15:07:58.161" v="180" actId="1076"/>
        <pc:sldMkLst>
          <pc:docMk/>
          <pc:sldMk cId="1028460070" sldId="256"/>
        </pc:sldMkLst>
        <pc:spChg chg="mod">
          <ac:chgData name="Rupesh Vissa" userId="71bc4cc26d778a98" providerId="LiveId" clId="{816EF575-05AC-4DA1-ADDB-21A5FBF0EE54}" dt="2023-07-11T15:07:58.161" v="180" actId="1076"/>
          <ac:spMkLst>
            <pc:docMk/>
            <pc:sldMk cId="102846007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1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7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20000"/>
                <a:lumOff val="80000"/>
              </a:schemeClr>
            </a:gs>
            <a:gs pos="0">
              <a:schemeClr val="bg1">
                <a:tint val="90000"/>
                <a:lumMod val="110000"/>
              </a:schemeClr>
            </a:gs>
            <a:gs pos="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BB2A2F-A1E4-478D-A07D-68B09F2BB48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59EB42-65D8-49B2-A614-0568D9C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828837"/>
            <a:ext cx="8689976" cy="25092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CHRONIC MYELOPROLIFERATIVE DISORDER- POLYCYTHEMIA VERA, ESSENTIAL THROMBOCYTOSIS, PRIMARY MYELOFIBROSIS, LANGERHANS CELL HISTIOCYTOSIS 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Dr.v.shanthi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Associate professor, pathology</a:t>
            </a:r>
          </a:p>
          <a:p>
            <a:r>
              <a:rPr lang="en-US" b="1" dirty="0">
                <a:solidFill>
                  <a:srgbClr val="002060"/>
                </a:solidFill>
              </a:rPr>
              <a:t>Sri Venkateswara institute of medical sciences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tirupathi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46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497" y="1596177"/>
            <a:ext cx="11114689" cy="48992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morphology</a:t>
            </a:r>
            <a:endParaRPr lang="en-US" altLang="en-US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 marrow fibrosis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accompanied by </a:t>
            </a:r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extramedullary hematopoiesis in the spleen and liver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often leading to prominent organomegaly</a:t>
            </a:r>
          </a:p>
          <a:p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to AML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its typical features occurs in about 1% of patients</a:t>
            </a:r>
          </a:p>
        </p:txBody>
      </p:sp>
    </p:spTree>
    <p:extLst>
      <p:ext uri="{BB962C8B-B14F-4D97-AF65-F5344CB8AC3E}">
        <p14:creationId xmlns:p14="http://schemas.microsoft.com/office/powerpoint/2010/main" val="186562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78827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359" y="788277"/>
            <a:ext cx="12081641" cy="5959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</a:p>
          <a:p>
            <a:pPr>
              <a:lnSpc>
                <a:spcPct val="100000"/>
              </a:lnSpc>
            </a:pP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is 1 to 3 / 100,000 per year</a:t>
            </a:r>
          </a:p>
          <a:p>
            <a:pPr>
              <a:lnSpc>
                <a:spcPct val="100000"/>
              </a:lnSpc>
            </a:pP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Appears insidiously, usually in adults of late middle 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2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 &amp; mucus membranes</a:t>
            </a:r>
            <a:endParaRPr lang="en-US" altLang="en-US" sz="1800" b="1" i="1" cap="none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sz="32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Plethora :</a:t>
            </a:r>
            <a:r>
              <a:rPr lang="en-US" altLang="en-US" sz="32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of face is ruddy, esp. lips, cheeks, tip of nose, ears &amp; neck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sz="3200" b="1" i="1" cap="none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Aquagenic</a:t>
            </a:r>
            <a:r>
              <a:rPr lang="en-US" altLang="en-US" sz="32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cap="none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pruritis</a:t>
            </a:r>
            <a:r>
              <a:rPr lang="en-US" altLang="en-US" sz="32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intense itching after exposure to water, which may be initial presentation of PV. It is seen in 60% of pts. under age 40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en-US" sz="3200" b="1" i="1" cap="none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Erythromelalgia</a:t>
            </a:r>
            <a:r>
              <a:rPr lang="en-US" altLang="en-US" sz="32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32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reddening, swelling &amp; pain in digits associated with extreme platelet elevations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457611"/>
            <a:ext cx="5275809" cy="4396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982" y="842058"/>
            <a:ext cx="29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PLETHORA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1562965"/>
            <a:ext cx="5431088" cy="4291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9891" y="903613"/>
            <a:ext cx="364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ERYTHROMELALGIA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759" y="1211189"/>
            <a:ext cx="108151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red cell mass + hematocrit and increased total blood volume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979" y="2945598"/>
            <a:ext cx="105366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 blood flow, particularly on the low pressure venous side of circulation, which becomes greatly distended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0069" y="5044966"/>
            <a:ext cx="942777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Cyanosis due to stagnation and deoxygenation in peripheral vessels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96303" y="1734409"/>
            <a:ext cx="157655" cy="1039993"/>
          </a:xfrm>
          <a:prstGeom prst="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96302" y="3952339"/>
            <a:ext cx="157655" cy="1039993"/>
          </a:xfrm>
          <a:prstGeom prst="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497" y="1277007"/>
            <a:ext cx="11114689" cy="5218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  <a:endParaRPr lang="en-US" sz="2800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symptoms due to release of histamine from basophils are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Headache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Dizziness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 symptoms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Intense pruritus</a:t>
            </a:r>
          </a:p>
          <a:p>
            <a:pPr lvl="1"/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Peptic ulceration</a:t>
            </a:r>
          </a:p>
        </p:txBody>
      </p:sp>
    </p:spTree>
    <p:extLst>
      <p:ext uri="{BB962C8B-B14F-4D97-AF65-F5344CB8AC3E}">
        <p14:creationId xmlns:p14="http://schemas.microsoft.com/office/powerpoint/2010/main" val="327440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67791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890" y="1072055"/>
            <a:ext cx="11824137" cy="542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  <a:endParaRPr lang="en-US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cell turn over </a:t>
            </a: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– leads to hyperuricemia (symptomatic gout in 5% to 10% of cases)</a:t>
            </a: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Abnormality in blood flow and platelet function </a:t>
            </a: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leads to increased risk of both major bleeding and thrombotic episodes</a:t>
            </a:r>
          </a:p>
          <a:p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25% of patients present with </a:t>
            </a:r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vein thrombosis, MI and stroke</a:t>
            </a:r>
          </a:p>
          <a:p>
            <a:r>
              <a:rPr lang="en-US" sz="2800" b="1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Thormbotic</a:t>
            </a: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complications </a:t>
            </a:r>
            <a:r>
              <a:rPr lang="en-US" sz="2800" b="1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preceed</a:t>
            </a: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hemorrhagic manifestations like epistaxis and bleeding gums</a:t>
            </a:r>
          </a:p>
          <a:p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Life threatening complications occur in 5% to 10% of cases</a:t>
            </a:r>
          </a:p>
        </p:txBody>
      </p:sp>
    </p:spTree>
    <p:extLst>
      <p:ext uri="{BB962C8B-B14F-4D97-AF65-F5344CB8AC3E}">
        <p14:creationId xmlns:p14="http://schemas.microsoft.com/office/powerpoint/2010/main" val="128462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4593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POLYCYTHEMIA 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421" y="662153"/>
            <a:ext cx="11871434" cy="619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AND PROGNOSIS </a:t>
            </a: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treatment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occurs with in </a:t>
            </a:r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 months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diagnosis due to </a:t>
            </a:r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or thrombosis</a:t>
            </a: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Phlebotomy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extend the life span maintaining the red cell mass</a:t>
            </a:r>
          </a:p>
          <a:p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patient survives for longer time, then the</a:t>
            </a:r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spent phase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 with the development of </a:t>
            </a:r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myelofibrosis</a:t>
            </a:r>
          </a:p>
          <a:p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transition starts after average period of 10 years</a:t>
            </a:r>
          </a:p>
          <a:p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this phase splenomegaly occurs due to extramedullary hematopoiesis</a:t>
            </a:r>
          </a:p>
          <a:p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2% of cases PCV transforms into AML</a:t>
            </a:r>
          </a:p>
        </p:txBody>
      </p:sp>
    </p:spTree>
    <p:extLst>
      <p:ext uri="{BB962C8B-B14F-4D97-AF65-F5344CB8AC3E}">
        <p14:creationId xmlns:p14="http://schemas.microsoft.com/office/powerpoint/2010/main" val="271636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16378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ESSENTIAL THROMBOCYTOSIS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9491" y="1288473"/>
            <a:ext cx="11388436" cy="5098471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proliferation &amp; production of megakaryocytic elements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all CMPDs are associated with thrombocytosis, essential thrombocytosis  is a diagnosis of exclusion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is often associated with activating point mutations in</a:t>
            </a:r>
          </a:p>
          <a:p>
            <a:pPr lvl="1">
              <a:buFontTx/>
              <a:buChar char="•"/>
            </a:pPr>
            <a:r>
              <a:rPr lang="en-US" altLang="en-US" sz="30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2 (50% of cases) </a:t>
            </a:r>
          </a:p>
          <a:p>
            <a:pPr lvl="1">
              <a:buFontTx/>
              <a:buChar char="•"/>
            </a:pPr>
            <a:r>
              <a:rPr lang="en-US" altLang="en-US" sz="30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MPL (5% to 10% of cases</a:t>
            </a:r>
            <a:r>
              <a:rPr lang="en-US" alt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US" alt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 cases show mutations in </a:t>
            </a:r>
            <a:r>
              <a:rPr lang="en-US" altLang="en-US" sz="30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Calreticulin</a:t>
            </a:r>
            <a:endParaRPr lang="en-US" altLang="en-US" sz="3000" b="1" i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497" y="45720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ESSENTIAL THROMBOCYTOSIS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3528"/>
            <a:ext cx="10737898" cy="4906544"/>
          </a:xfrm>
        </p:spPr>
        <p:txBody>
          <a:bodyPr>
            <a:normAutofit/>
          </a:bodyPr>
          <a:lstStyle/>
          <a:p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Constitutive JAK2 or MPL signaling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renders the progenitors </a:t>
            </a:r>
            <a:r>
              <a:rPr lang="en-US" sz="32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thrombopoietin</a:t>
            </a:r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independent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leads to </a:t>
            </a:r>
            <a:r>
              <a:rPr lang="en-US" sz="32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hyperproliferation</a:t>
            </a:r>
            <a:endParaRPr lang="en-US" sz="3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</a:rPr>
              <a:t>ET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manifested by increased platelet count </a:t>
            </a:r>
          </a:p>
          <a:p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Polycythemia and marrow fibrosis will be absent which distinguishes it from PCV </a:t>
            </a:r>
            <a:endParaRPr lang="en-US" sz="3200" b="1" i="1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ESSENTIAL THROMBOCYTOSIS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8037" y="983673"/>
            <a:ext cx="11333018" cy="55141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r>
              <a:rPr lang="en-US" sz="3300" b="1" i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 smear</a:t>
            </a:r>
          </a:p>
          <a:p>
            <a:pPr lvl="1"/>
            <a:r>
              <a:rPr lang="en-US" sz="33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count is increased </a:t>
            </a:r>
            <a:r>
              <a:rPr 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abnormally large platelets</a:t>
            </a:r>
          </a:p>
          <a:p>
            <a:pPr lvl="1"/>
            <a:r>
              <a:rPr 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Leukocytosis is present</a:t>
            </a:r>
            <a:endParaRPr lang="en-US" sz="2600" b="1" i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i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</a:t>
            </a:r>
            <a:endParaRPr lang="en-US" sz="2800" b="1" i="1" cap="non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Cellularity </a:t>
            </a:r>
            <a:r>
              <a:rPr 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mildly increased</a:t>
            </a:r>
          </a:p>
          <a:p>
            <a:pPr lvl="1"/>
            <a:r>
              <a:rPr lang="en-US" sz="30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Megakaryocytes </a:t>
            </a:r>
            <a:r>
              <a:rPr 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often markedly increased in number and include abnormally large forms </a:t>
            </a:r>
          </a:p>
          <a:p>
            <a:pPr lvl="1"/>
            <a:r>
              <a:rPr 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Uncommonly marrow fibrosis or transformation to AML supervenes</a:t>
            </a:r>
            <a:endParaRPr lang="en-US" sz="30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of patients present with </a:t>
            </a:r>
            <a:r>
              <a:rPr lang="en-US" sz="33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organomegaly</a:t>
            </a:r>
          </a:p>
          <a:p>
            <a:pPr marL="457200" lvl="1" indent="0">
              <a:buNone/>
            </a:pPr>
            <a:endParaRPr lang="en-US" b="1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2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82" y="248389"/>
            <a:ext cx="10364451" cy="1596177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8014" y="1608083"/>
            <a:ext cx="11619186" cy="4824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5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Neoplasm of multipotent myeloid stem cell, characterized by : </a:t>
            </a:r>
          </a:p>
          <a:p>
            <a:r>
              <a:rPr lang="en-US" altLang="en-US" sz="35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activating </a:t>
            </a:r>
            <a:r>
              <a:rPr lang="en-US" altLang="en-US" sz="35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point mutations </a:t>
            </a:r>
            <a:r>
              <a:rPr lang="en-US" altLang="en-US" sz="35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 </a:t>
            </a:r>
            <a:r>
              <a:rPr lang="en-US" altLang="en-US" sz="35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Tyrosine kinase JAK 2</a:t>
            </a:r>
          </a:p>
          <a:p>
            <a:r>
              <a:rPr lang="en-US" altLang="en-US" sz="35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Increased marrow production of </a:t>
            </a:r>
            <a:r>
              <a:rPr lang="en-US" altLang="en-US" sz="35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erythroid,  granulocytic and megakaryocytic elements</a:t>
            </a:r>
          </a:p>
          <a:p>
            <a:r>
              <a:rPr lang="en-US" altLang="en-US" sz="35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symptoms are mainly due to increased red cells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10001" r="2609" b="6250"/>
          <a:stretch>
            <a:fillRect/>
          </a:stretch>
        </p:blipFill>
        <p:spPr bwMode="auto">
          <a:xfrm>
            <a:off x="1094509" y="0"/>
            <a:ext cx="10030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4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047" y="193963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ESSENTIAL THROMBOCYTOSIS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8873" y="1177636"/>
            <a:ext cx="11319163" cy="5458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features</a:t>
            </a: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 to 3/ 100,000 per year</a:t>
            </a: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group </a:t>
            </a:r>
            <a:r>
              <a:rPr 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usually at the age of 60 years but may be seen at any age</a:t>
            </a:r>
          </a:p>
          <a:p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Indolent disorder with </a:t>
            </a:r>
            <a:r>
              <a:rPr lang="en-US" alt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asymptomatic periods</a:t>
            </a:r>
            <a:endParaRPr lang="en-US" sz="2800" b="1" i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Thrombotic complications include –</a:t>
            </a:r>
          </a:p>
          <a:p>
            <a:pPr lvl="1"/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vein thrombosis</a:t>
            </a:r>
          </a:p>
          <a:p>
            <a:pPr lvl="1"/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 and hepatic vein thrombosis</a:t>
            </a:r>
          </a:p>
          <a:p>
            <a:pPr lvl="1"/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Myocardial infarction</a:t>
            </a: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6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ESSENTIAL THROMBOCYTOSIS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3236" y="1147891"/>
            <a:ext cx="11734800" cy="5433017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features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characteristic symptom is </a:t>
            </a:r>
            <a:r>
              <a:rPr lang="en-US" altLang="en-US" sz="28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erythromelalgia</a:t>
            </a:r>
            <a:r>
              <a:rPr lang="en-US" alt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throbbing and burning of hands and feet caused by occlusion of small arterioles by platelet aggregates, which may also be seen in PCV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survival time 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12 to 15 years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gentle chemotherapeutic agents to suppress </a:t>
            </a: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thrombopoiesis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6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067641" y="306100"/>
            <a:ext cx="7980518" cy="5909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OF REACTIVE THROMBOCYTOSIS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828800" y="10668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86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415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blood loss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deficiency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splenectomy (up to 2 months)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 from thrombocytopenia(“rebound”)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Malignancies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inflammatory and infectious diseases (inflammatory bowel disease, connective tissue disorders, temporal arteritis, tuberculosis, chronic pneumonitis)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inflammatory and infectious diseases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to exercise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to drugs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Tx/>
              <a:buAutoNum type="arabicPeriod"/>
            </a:pPr>
            <a:r>
              <a:rPr lang="en-US" altLang="en-US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56236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3272" y="1452692"/>
            <a:ext cx="9947563" cy="490654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Synonyms of primary myelofibrosis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Idiopathic myelofibrosis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Osteomyelo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fibrosis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Angiogenic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myeloid metaplasia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Myelofibrosis with myeloid metaplasia (MMM)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48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2938" y="1147892"/>
            <a:ext cx="10737898" cy="490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  <a:p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JAK2 mutations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present in 50% to 60% of cases</a:t>
            </a:r>
          </a:p>
          <a:p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MPL mutations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 additional 1% to 5% of cases of primary myelofibrosis</a:t>
            </a:r>
          </a:p>
          <a:p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 cases have </a:t>
            </a:r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mutations in </a:t>
            </a:r>
            <a:r>
              <a:rPr lang="en-US" sz="32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calreticulin</a:t>
            </a:r>
            <a:r>
              <a:rPr 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are hypothesized to give rise to increased JAK-STAT signaling  </a:t>
            </a:r>
          </a:p>
        </p:txBody>
      </p:sp>
    </p:spTree>
    <p:extLst>
      <p:ext uri="{BB962C8B-B14F-4D97-AF65-F5344CB8AC3E}">
        <p14:creationId xmlns:p14="http://schemas.microsoft.com/office/powerpoint/2010/main" val="277142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47892"/>
            <a:ext cx="10627062" cy="5516144"/>
          </a:xfrm>
        </p:spPr>
        <p:txBody>
          <a:bodyPr/>
          <a:lstStyle/>
          <a:p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Characterized by rapid development of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obliterative marrow fibrosis</a:t>
            </a:r>
          </a:p>
          <a:p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 of marrow by fibrous tissue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marrow hematopoiesis, leading to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cytopenias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extensive extramedullary hematopoiesis</a:t>
            </a:r>
          </a:p>
          <a:p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Marrow fibrosis is due to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inappropriate release of fibrogenic factors (PDGF &amp; TGF-</a:t>
            </a:r>
            <a:r>
              <a:rPr lang="el-GR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neoplastic megakaryocytes</a:t>
            </a:r>
          </a:p>
          <a:p>
            <a:endParaRPr lang="en-US" altLang="en-US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8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40327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88220"/>
            <a:ext cx="10737898" cy="490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  <a:p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marrow fibrosis progresses, circulating hematopoietic stem cells resides in niches in secondary hematopoietic organs, such as spleen, liver and </a:t>
            </a:r>
            <a:r>
              <a:rPr lang="en-US" sz="32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lymphnodes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leading to the extramedullary hematopoiesis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8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5855" y="886691"/>
            <a:ext cx="11194471" cy="5694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r>
              <a:rPr lang="en-US" sz="32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in course</a:t>
            </a:r>
          </a:p>
          <a:p>
            <a:pPr lvl="1"/>
            <a:r>
              <a:rPr lang="en-US" sz="32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Hypercellular</a:t>
            </a:r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marrow</a:t>
            </a:r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due to increase in maturing cells of all lineages</a:t>
            </a:r>
          </a:p>
          <a:p>
            <a:pPr lvl="1"/>
            <a:r>
              <a:rPr lang="en-US" sz="32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Morphologically </a:t>
            </a:r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lvl="2"/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Megakaryocytes are large, dysplastic and abnormally clustered </a:t>
            </a:r>
          </a:p>
          <a:p>
            <a:pPr lvl="2"/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Granulocytic and erythroid precursors appear normal </a:t>
            </a:r>
          </a:p>
          <a:p>
            <a:pPr lvl="2"/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At this stage – </a:t>
            </a:r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fibrosis is minimal</a:t>
            </a:r>
          </a:p>
          <a:p>
            <a:pPr lvl="2"/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Smear</a:t>
            </a:r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– leukocytosis and thrombocytosis</a:t>
            </a:r>
            <a:endParaRPr lang="en-US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92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83673"/>
            <a:ext cx="11582400" cy="5624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r>
              <a:rPr lang="en-US" sz="32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progression </a:t>
            </a: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Marrow becomes </a:t>
            </a:r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 cellular 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diffusely fibrotic</a:t>
            </a: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 of </a:t>
            </a:r>
            <a:r>
              <a:rPr lang="en-US" sz="32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atypical megakaryocytes 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unusual nuclear shapes (Cloud-like) are present</a:t>
            </a: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Hematopoietic elements are found in dilated sinusoids </a:t>
            </a:r>
            <a:endParaRPr lang="en-US" sz="3200" b="1" cap="non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late course</a:t>
            </a: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Fibrotic marrow space may be converted into bone, a change called - </a:t>
            </a:r>
            <a:r>
              <a:rPr lang="en-US" sz="32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Osteosclerosis</a:t>
            </a:r>
            <a:endParaRPr lang="en-US" sz="32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5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9545" y="1182414"/>
            <a:ext cx="11698014" cy="53602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POLYCYTHEMIA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altLang="en-US" sz="28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Polycythemia </a:t>
            </a:r>
            <a:r>
              <a:rPr lang="en-US" altLang="en-US" sz="2800" b="1" i="1" cap="none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rubra</a:t>
            </a:r>
            <a:r>
              <a:rPr lang="en-US" altLang="en-US" sz="28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</a:t>
            </a:r>
            <a:r>
              <a:rPr lang="en-US" altLang="en-US" sz="28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(primary)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200" b="1" i="1" cap="none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Secondary polycythemia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100" b="1" i="1" cap="none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altLang="en-US" sz="28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ppropriate erythropoietin production</a:t>
            </a:r>
            <a:r>
              <a:rPr lang="en-US" altLang="en-US" sz="28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(tissue hypoxia)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1" i="1" cap="none" dirty="0" err="1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8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attitude, obesity, (</a:t>
            </a: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pickwickian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syndrome), COPD, cyanotic heart disease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altLang="en-US" sz="28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nappropriate erythropoietin production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1" i="1" cap="none" dirty="0" err="1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8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erythropoietin producing tumors (RCC, HCC, cerebellar </a:t>
            </a: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hemangioblastomas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familial </a:t>
            </a:r>
            <a:r>
              <a:rPr lang="en-US" altLang="en-US" sz="2800" b="1" i="1" cap="none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erythrocytosis</a:t>
            </a:r>
            <a:r>
              <a:rPr lang="en-US" altLang="en-US" sz="2800" b="1" i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1" i="1" cap="none" dirty="0" err="1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en-US" sz="2800" b="1" i="1" cap="none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hemoglobins</a:t>
            </a:r>
            <a:r>
              <a:rPr lang="en-US" altLang="en-US" sz="28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high oxygen affinity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78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8" y="2435352"/>
            <a:ext cx="5263896" cy="3511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5352"/>
            <a:ext cx="5724703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9836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2938" y="1147892"/>
            <a:ext cx="10737898" cy="490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Fibrotic obliteration of marrow space leads to extensive extramedullary hematopoiesis producing</a:t>
            </a:r>
          </a:p>
          <a:p>
            <a:pPr lvl="1"/>
            <a:r>
              <a:rPr lang="en-US" sz="32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Splenomgaly</a:t>
            </a:r>
            <a:endParaRPr lang="en-US" sz="3200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Hepatomegaly </a:t>
            </a:r>
          </a:p>
          <a:p>
            <a:pPr lvl="1"/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Lymphadenopathy (rarely hematopoiesis occurs in </a:t>
            </a:r>
            <a:r>
              <a:rPr lang="en-US" sz="32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lymphnodes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633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6363" y="1274619"/>
            <a:ext cx="6790025" cy="5971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 blood picture</a:t>
            </a:r>
          </a:p>
          <a:p>
            <a:pPr>
              <a:lnSpc>
                <a:spcPct val="100000"/>
              </a:lnSpc>
            </a:pPr>
            <a:r>
              <a:rPr lang="en-US" sz="24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Normocytic normochromic anemia</a:t>
            </a:r>
          </a:p>
          <a:p>
            <a:pPr>
              <a:lnSpc>
                <a:spcPct val="100000"/>
              </a:lnSpc>
            </a:pPr>
            <a:r>
              <a:rPr lang="en-US" sz="24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Leukoerythroblastosis</a:t>
            </a:r>
            <a:r>
              <a:rPr lang="en-US" sz="24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due to premature release of nucleated erythroid and early granulocytic progenitors and immature cells from the sites of extramedullary hematopoiesis</a:t>
            </a:r>
          </a:p>
          <a:p>
            <a:pPr>
              <a:lnSpc>
                <a:spcPct val="100000"/>
              </a:lnSpc>
            </a:pP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Tear drop cells (</a:t>
            </a:r>
            <a:r>
              <a:rPr lang="en-US" sz="24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Dacrocytes</a:t>
            </a: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Cells which are probably damaged during the birthing process in the fibrotic stroma</a:t>
            </a:r>
          </a:p>
          <a:p>
            <a:pPr>
              <a:lnSpc>
                <a:spcPct val="100000"/>
              </a:lnSpc>
            </a:pPr>
            <a:r>
              <a:rPr lang="en-US" sz="24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findings </a:t>
            </a:r>
          </a:p>
          <a:p>
            <a:pPr lvl="1">
              <a:lnSpc>
                <a:spcPct val="100000"/>
              </a:lnSpc>
            </a:pP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Giant platelets</a:t>
            </a:r>
          </a:p>
          <a:p>
            <a:pPr lvl="1">
              <a:lnSpc>
                <a:spcPct val="100000"/>
              </a:lnSpc>
            </a:pP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Basophils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89" y="1694151"/>
            <a:ext cx="4564156" cy="41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637309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76400"/>
            <a:ext cx="1036382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age at diagnosis : 60 </a:t>
            </a:r>
            <a:r>
              <a:rPr lang="en-US" altLang="en-US" sz="32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endParaRPr lang="en-US" altLang="en-US" sz="3200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Familial form has been reported 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loss, bleeding, splenic pain, jaundice etc.,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Hepatosplenomegaly (&gt; 50% of cases)</a:t>
            </a:r>
          </a:p>
        </p:txBody>
      </p:sp>
    </p:spTree>
    <p:extLst>
      <p:ext uri="{BB962C8B-B14F-4D97-AF65-F5344CB8AC3E}">
        <p14:creationId xmlns:p14="http://schemas.microsoft.com/office/powerpoint/2010/main" val="178892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36074"/>
            <a:ext cx="10363826" cy="46551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criteria</a:t>
            </a:r>
          </a:p>
          <a:p>
            <a:pPr marL="0" indent="0">
              <a:buNone/>
            </a:pPr>
            <a:r>
              <a:rPr lang="en-US" altLang="en-US" sz="32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criteria </a:t>
            </a: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 bone marrow fibrosis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of Philadelphia chromosome or </a:t>
            </a:r>
            <a:r>
              <a:rPr lang="en-US" altLang="en-US" sz="32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bcr</a:t>
            </a: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2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</a:t>
            </a: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rearrangement in peripheral blood cells</a:t>
            </a:r>
          </a:p>
          <a:p>
            <a:pPr>
              <a:buFontTx/>
              <a:buChar char="•"/>
            </a:pPr>
            <a:r>
              <a:rPr lang="en-US" altLang="en-US" sz="32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Splenomegaly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9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PRIMARY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5745" y="623455"/>
            <a:ext cx="11249891" cy="60267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criteria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 criteria </a:t>
            </a: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3000" b="1" cap="none" dirty="0">
              <a:solidFill>
                <a:srgbClr val="33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0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Anisopoikilocytosis</a:t>
            </a: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teardrop red cells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Circulating immature myeloid cells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Circulating nucleated red cells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Clustered marrow </a:t>
            </a:r>
            <a:r>
              <a:rPr lang="en-US" altLang="en-US" sz="30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megakaryoblasts</a:t>
            </a: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anomalous megakaryocytes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Myeloid metaplasia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essential for diagnosis :</a:t>
            </a:r>
            <a:r>
              <a:rPr lang="en-US" altLang="en-US" sz="3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3 major criteria + any two minor criteria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2 major criteria or any 4 minor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97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402" y="914400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LANGERHAN CELL HISTIOCYTOSIS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20686"/>
            <a:ext cx="10363826" cy="35705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Histiocytosis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variety of proliferative disorders of dendritic cells or macrophages</a:t>
            </a:r>
          </a:p>
          <a:p>
            <a:pPr>
              <a:spcAft>
                <a:spcPts val="1200"/>
              </a:spcAft>
            </a:pP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Langerhan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histiocytosis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spectrum of clonal proliferation of immature dendritic cells</a:t>
            </a:r>
          </a:p>
          <a:p>
            <a:pPr>
              <a:spcAft>
                <a:spcPts val="1200"/>
              </a:spcAft>
            </a:pP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 as unusual myeloid neoplasm</a:t>
            </a:r>
          </a:p>
        </p:txBody>
      </p:sp>
    </p:spTree>
    <p:extLst>
      <p:ext uri="{BB962C8B-B14F-4D97-AF65-F5344CB8AC3E}">
        <p14:creationId xmlns:p14="http://schemas.microsoft.com/office/powerpoint/2010/main" val="994117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LANGERHAN CELL HISTIOCYTOSIS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3236" y="872837"/>
            <a:ext cx="11804073" cy="5985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 –</a:t>
            </a:r>
          </a:p>
          <a:p>
            <a:r>
              <a:rPr lang="en-US" sz="24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mutation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– activating </a:t>
            </a: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valine – to – glutamate substitution at residue 600 in BRAF</a:t>
            </a:r>
          </a:p>
          <a:p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Less common mutations detected  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tp53,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receptor tyrosine kinase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</a:p>
          <a:p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Factor that contributes to homing of neoplastic </a:t>
            </a:r>
            <a:r>
              <a:rPr lang="en-US" sz="24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Langerhan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cells is </a:t>
            </a: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aberrant expression of chemokine receptors</a:t>
            </a:r>
          </a:p>
          <a:p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Epidermal </a:t>
            </a:r>
            <a:r>
              <a:rPr lang="en-US" sz="24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Langerhan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cells express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ccr6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, their neoplastic counterparts express both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ccr6 and ccr7</a:t>
            </a:r>
          </a:p>
          <a:p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This allows the neoplastic cells to migrate into tissues that express relevant chemokines CCL-20 (  a ligand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ccr6) 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 skin and bone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ccl19 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ccl21 (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ligand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ccr7) 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 lymphoid organs </a:t>
            </a:r>
          </a:p>
        </p:txBody>
      </p:sp>
    </p:spTree>
    <p:extLst>
      <p:ext uri="{BB962C8B-B14F-4D97-AF65-F5344CB8AC3E}">
        <p14:creationId xmlns:p14="http://schemas.microsoft.com/office/powerpoint/2010/main" val="4284810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7" y="332509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LANGERHAN CELL HISTIOCYTOSIS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5855" y="1039091"/>
            <a:ext cx="11208327" cy="541712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 </a:t>
            </a:r>
          </a:p>
          <a:p>
            <a:pPr>
              <a:spcAft>
                <a:spcPts val="1200"/>
              </a:spcAft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Proliferating </a:t>
            </a: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langerhans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cells have 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abundant, often vacuolated cytoplasm and vesicular nuclei containing nuclear grooves or folds </a:t>
            </a:r>
          </a:p>
          <a:p>
            <a:pPr>
              <a:spcAft>
                <a:spcPts val="1200"/>
              </a:spcAft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Presence of </a:t>
            </a:r>
            <a:r>
              <a:rPr lang="en-US" sz="28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Birbeck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granules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 the cytoplasm is characteristic </a:t>
            </a:r>
          </a:p>
          <a:p>
            <a:pPr>
              <a:spcAft>
                <a:spcPts val="1200"/>
              </a:spcAft>
            </a:pP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Birbeck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granules are </a:t>
            </a: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pentalaminar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tubules often with a dilated terminal end producing tennis-racket like appearance which contains the protein </a:t>
            </a: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Langerin</a:t>
            </a:r>
            <a:endParaRPr lang="en-US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 addition tumor cells express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hla-dr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s-100, 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 1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02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0" y="20288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LANGERHAN CELL HISTIOCYTOSIS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1" y="2022764"/>
            <a:ext cx="5787993" cy="441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2214694"/>
            <a:ext cx="4143063" cy="42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5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8276" y="1316059"/>
            <a:ext cx="10830910" cy="5431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i="1" cap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POLYCYTHEMIA</a:t>
            </a:r>
            <a:endParaRPr lang="en-US" altLang="en-US" sz="3000" dirty="0">
              <a:solidFill>
                <a:srgbClr val="FF6600"/>
              </a:solidFill>
              <a:latin typeface="CG Times" pitchFamily="18" charset="0"/>
            </a:endParaRPr>
          </a:p>
          <a:p>
            <a:pPr marL="0" indent="0">
              <a:buNone/>
            </a:pPr>
            <a:r>
              <a:rPr lang="en-US" altLang="en-US" sz="3300" b="1" i="1" cap="none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Relative polycythemia</a:t>
            </a:r>
          </a:p>
          <a:p>
            <a:pPr marL="0" indent="0">
              <a:buNone/>
            </a:pPr>
            <a:r>
              <a:rPr lang="en-US" altLang="en-US" sz="3300" b="1" i="1" cap="none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3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rcm</a:t>
            </a: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hematocrit remain normal)</a:t>
            </a:r>
          </a:p>
          <a:p>
            <a:pPr marL="0" indent="0">
              <a:buNone/>
            </a:pP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sz="33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- Dehydration, burns, shock</a:t>
            </a:r>
          </a:p>
          <a:p>
            <a:pPr marL="0" indent="0">
              <a:buNone/>
            </a:pP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- </a:t>
            </a:r>
            <a:r>
              <a:rPr lang="en-US" altLang="en-US" sz="33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Gaisbock’s</a:t>
            </a: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 </a:t>
            </a:r>
          </a:p>
          <a:p>
            <a:pPr marL="0" indent="0">
              <a:buNone/>
            </a:pP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(stress polycythemia):  hypertensive, obese, nervous males of  &gt; 40 </a:t>
            </a:r>
            <a:r>
              <a:rPr lang="en-US" altLang="en-US" sz="33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altLang="en-US" sz="33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h/o smoking &amp;  alcoholism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39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71054"/>
            <a:ext cx="10364451" cy="103909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LANGERHAN CELL HISTIOCYTOSIS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1819"/>
            <a:ext cx="10363826" cy="4655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 </a:t>
            </a:r>
          </a:p>
          <a:p>
            <a:pPr marL="0" indent="0">
              <a:buNone/>
            </a:pP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 </a:t>
            </a:r>
          </a:p>
          <a:p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Multifocal multisystem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Langerhan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histiocytosis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Letterer-</a:t>
            </a:r>
            <a:r>
              <a:rPr lang="en-US" sz="28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Siwe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Unifocal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multifocal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unisystem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Langerhan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histiocytosis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Eosinophilic granuloma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Langerhans cell </a:t>
            </a:r>
            <a:r>
              <a:rPr lang="en-US" sz="2800" b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histiocytosis</a:t>
            </a:r>
            <a:endParaRPr lang="en-US" sz="2800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 may heal spontaneously or may be cured by local excision or irradiation</a:t>
            </a:r>
          </a:p>
          <a:p>
            <a:endParaRPr lang="en-US" sz="2800" b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58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38" y="2267208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468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98634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3325" y="1330036"/>
            <a:ext cx="11083158" cy="5275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  <a:p>
            <a:pPr>
              <a:spcAft>
                <a:spcPts val="1800"/>
              </a:spcAft>
            </a:pP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PCV, transformed progenitor cells have markedly </a:t>
            </a: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requirements for erythropoietin </a:t>
            </a: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other hematopoietic growth factors </a:t>
            </a: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constitutive JAK2 signaling</a:t>
            </a:r>
          </a:p>
          <a:p>
            <a:pPr>
              <a:spcAft>
                <a:spcPts val="1200"/>
              </a:spcAft>
            </a:pP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97% of patients have </a:t>
            </a: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JAK2 mutations </a:t>
            </a: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result in</a:t>
            </a: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valine – to – phenyl </a:t>
            </a:r>
            <a:r>
              <a:rPr lang="en-US" sz="24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alaline</a:t>
            </a: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substitution </a:t>
            </a: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residue 617</a:t>
            </a:r>
          </a:p>
          <a:p>
            <a:pPr>
              <a:spcAft>
                <a:spcPts val="1200"/>
              </a:spcAft>
            </a:pP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remaining cases mutations are different</a:t>
            </a:r>
          </a:p>
          <a:p>
            <a:pPr>
              <a:spcAft>
                <a:spcPts val="1200"/>
              </a:spcAft>
            </a:pPr>
            <a:r>
              <a:rPr lang="en-US" sz="24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erythropoietin </a:t>
            </a:r>
            <a:r>
              <a:rPr lang="en-US" sz="24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 are low (high erythropoietin levels in secondary forms)</a:t>
            </a:r>
          </a:p>
          <a:p>
            <a:pPr>
              <a:spcAft>
                <a:spcPts val="1200"/>
              </a:spcAft>
            </a:pPr>
            <a:endParaRPr lang="en-US" sz="2400" b="1" i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76" y="0"/>
            <a:ext cx="10364451" cy="1087821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483" y="914401"/>
            <a:ext cx="11745310" cy="57859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morphology</a:t>
            </a:r>
          </a:p>
          <a:p>
            <a:pPr marL="0" indent="0">
              <a:buNone/>
            </a:pPr>
            <a:r>
              <a:rPr lang="en-US" altLang="en-US" sz="3200" b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BLOOD : 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Hemoglobin  concentration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:18 to 24 g/dl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Hematocrit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– 60% or more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Red cell counts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of 7 to 10 million/</a:t>
            </a:r>
            <a:r>
              <a:rPr lang="en-US" altLang="en-US" sz="32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cumm</a:t>
            </a:r>
            <a:endParaRPr lang="en-US" altLang="en-US" sz="3200" b="1" i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Moderate to marked </a:t>
            </a:r>
            <a:r>
              <a:rPr lang="en-US" altLang="en-US" sz="32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leucocytosis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with  “shift to left” in myeloid series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Increased number of basophils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and abnormally large platelets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Platelets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5 to 10 lakhs/ </a:t>
            </a:r>
            <a:r>
              <a:rPr lang="en-US" altLang="en-US" sz="3200" b="1" i="1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cumm</a:t>
            </a:r>
            <a:endParaRPr lang="en-US" altLang="en-US" sz="3200" b="1" i="1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Char char="•"/>
            </a:pPr>
            <a:endParaRPr lang="en-US" altLang="en-US" sz="3200" b="1" cap="none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79" y="0"/>
            <a:ext cx="10364451" cy="1024759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POLYCYTHEMIA VERA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0261" y="1024760"/>
            <a:ext cx="11335407" cy="567558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morphology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Bone marrow</a:t>
            </a:r>
          </a:p>
          <a:p>
            <a:pPr>
              <a:buFontTx/>
              <a:buChar char="•"/>
            </a:pPr>
            <a:r>
              <a:rPr lang="en-US" altLang="en-US" sz="32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Hypercellular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bone marrow 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Increased number of erythroid, myeloid precursors &amp; megakaryocytes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Moderate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increase in Reticulin </a:t>
            </a:r>
            <a:r>
              <a:rPr lang="en-US" altLang="en-US" sz="3200" b="1" i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fibres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– 10% of marrow</a:t>
            </a:r>
          </a:p>
          <a:p>
            <a:pPr>
              <a:buFontTx/>
              <a:buChar char="•"/>
            </a:pP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Late in course –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PCV progresses to spent phase characterized by </a:t>
            </a:r>
            <a:r>
              <a:rPr lang="en-US" altLang="en-US" sz="3200" b="1" i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extensive fibrosis </a:t>
            </a:r>
            <a:r>
              <a:rPr lang="en-US" alt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that displaces hematopoietic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478214" y="1736725"/>
            <a:ext cx="5235575" cy="3384550"/>
            <a:chOff x="0" y="0"/>
            <a:chExt cx="3298" cy="213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16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  </a:t>
              </a:r>
              <a:r>
                <a:rPr lang="en-US" altLang="en-US" sz="18000">
                  <a:latin typeface="Arial" panose="020B0604020202020204" pitchFamily="34" charset="0"/>
                </a:rPr>
                <a:t> </a:t>
              </a:r>
              <a:r>
                <a:rPr lang="en-US" altLang="en-US">
                  <a:latin typeface="Arial" panose="020B0604020202020204" pitchFamily="34" charset="0"/>
                </a:rPr>
                <a:t>                                                              </a:t>
              </a:r>
            </a:p>
            <a:p>
              <a:pPr eaLnBrk="0" hangingPunct="0"/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56325" name="Picture 5" descr="hem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538"/>
            <a:ext cx="8382000" cy="59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14601" y="6172200"/>
            <a:ext cx="67149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Blood smear, polycythemia vera (P. vera)</a:t>
            </a:r>
          </a:p>
        </p:txBody>
      </p:sp>
    </p:spTree>
    <p:extLst>
      <p:ext uri="{BB962C8B-B14F-4D97-AF65-F5344CB8AC3E}">
        <p14:creationId xmlns:p14="http://schemas.microsoft.com/office/powerpoint/2010/main" val="365459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5067300" y="1030288"/>
            <a:ext cx="0" cy="4297362"/>
            <a:chOff x="0" y="0"/>
            <a:chExt cx="0" cy="270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0" y="0"/>
              <a:ext cx="0" cy="2707"/>
              <a:chOff x="0" y="0"/>
              <a:chExt cx="0" cy="2707"/>
            </a:xfrm>
          </p:grpSpPr>
          <p:sp>
            <p:nvSpPr>
              <p:cNvPr id="5734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/>
                  <a:t>  </a:t>
                </a:r>
                <a:r>
                  <a:rPr lang="en-US" altLang="en-US" sz="2200"/>
                  <a:t> </a:t>
                </a:r>
                <a:r>
                  <a:rPr lang="en-US" altLang="en-US"/>
                  <a:t>    </a:t>
                </a:r>
              </a:p>
            </p:txBody>
          </p:sp>
          <p:sp>
            <p:nvSpPr>
              <p:cNvPr id="57350" name="Rectangle 6"/>
              <p:cNvSpPr>
                <a:spLocks noChangeArrowheads="1"/>
              </p:cNvSpPr>
              <p:nvPr/>
            </p:nvSpPr>
            <p:spPr bwMode="auto">
              <a:xfrm>
                <a:off x="0" y="518"/>
                <a:ext cx="0" cy="2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/>
                  <a:t>  </a:t>
                </a:r>
                <a:r>
                  <a:rPr lang="en-US" altLang="en-US" sz="19800"/>
                  <a:t> </a:t>
                </a:r>
                <a:r>
                  <a:rPr lang="en-US" altLang="en-US"/>
                  <a:t>                          </a:t>
                </a:r>
              </a:p>
            </p:txBody>
          </p:sp>
        </p:grpSp>
      </p:grpSp>
      <p:pic>
        <p:nvPicPr>
          <p:cNvPr id="57351" name="Picture 7" descr="M04s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257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828800" y="5486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Bone marrow aspirate in polycythaemia rubra vera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showing marked hypercellularity and increased megakaryocytes </a:t>
            </a:r>
            <a:endParaRPr lang="en-US" altLang="en-US" sz="40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892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3839</TotalTime>
  <Words>1717</Words>
  <Application>Microsoft Office PowerPoint</Application>
  <PresentationFormat>Widescreen</PresentationFormat>
  <Paragraphs>245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CG Times</vt:lpstr>
      <vt:lpstr>Tw Cen MT</vt:lpstr>
      <vt:lpstr>Verdana</vt:lpstr>
      <vt:lpstr>Wingdings</vt:lpstr>
      <vt:lpstr>Droplet</vt:lpstr>
      <vt:lpstr>CHRONIC MYELOPROLIFERATIVE DISORDER- POLYCYTHEMIA VERA, ESSENTIAL THROMBOCYTOSIS, PRIMARY MYELOFIBROSIS, LANGERHANS CELL HISTIOCYTOSIS   </vt:lpstr>
      <vt:lpstr>POLYCYTHEMIA VERA</vt:lpstr>
      <vt:lpstr>POLYCYTHEMIA VERA</vt:lpstr>
      <vt:lpstr>POLYCYTHEMIA VERA</vt:lpstr>
      <vt:lpstr>POLYCYTHEMIA VERA</vt:lpstr>
      <vt:lpstr>POLYCYTHEMIA VERA</vt:lpstr>
      <vt:lpstr>POLYCYTHEMIA VERA</vt:lpstr>
      <vt:lpstr>PowerPoint Presentation</vt:lpstr>
      <vt:lpstr>PowerPoint Presentation</vt:lpstr>
      <vt:lpstr>POLYCYTHEMIA VERA</vt:lpstr>
      <vt:lpstr>POLYCYTHEMIA VERA</vt:lpstr>
      <vt:lpstr>PowerPoint Presentation</vt:lpstr>
      <vt:lpstr>POLYCYTHEMIA VERA</vt:lpstr>
      <vt:lpstr>POLYCYTHEMIA VERA</vt:lpstr>
      <vt:lpstr>POLYCYTHEMIA VERA</vt:lpstr>
      <vt:lpstr>POLYCYTHEMIA VERA</vt:lpstr>
      <vt:lpstr>ESSENTIAL THROMBOCYTOSIS</vt:lpstr>
      <vt:lpstr>ESSENTIAL THROMBOCYTOSIS</vt:lpstr>
      <vt:lpstr>ESSENTIAL THROMBOCYTOSIS</vt:lpstr>
      <vt:lpstr>PowerPoint Presentation</vt:lpstr>
      <vt:lpstr>ESSENTIAL THROMBOCYTOSIS</vt:lpstr>
      <vt:lpstr>ESSENTIAL THROMBOCYTOSIS</vt:lpstr>
      <vt:lpstr>PowerPoint Presentation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PRIMARY MYELOFIBROSIS</vt:lpstr>
      <vt:lpstr>LANGERHAN CELL HISTIOCYTOSIS </vt:lpstr>
      <vt:lpstr>LANGERHAN CELL HISTIOCYTOSIS </vt:lpstr>
      <vt:lpstr>LANGERHAN CELL HISTIOCYTOSIS </vt:lpstr>
      <vt:lpstr>LANGERHAN CELL HISTIOCYTOSIS</vt:lpstr>
      <vt:lpstr>LANGERHAN CELL HISTIOCYTOSIS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MYELOPROLIFERATIVE DISORDER</dc:title>
  <dc:creator>Shanthi Vissa</dc:creator>
  <cp:lastModifiedBy>Rupesh Vissa</cp:lastModifiedBy>
  <cp:revision>87</cp:revision>
  <dcterms:created xsi:type="dcterms:W3CDTF">2020-02-17T13:10:04Z</dcterms:created>
  <dcterms:modified xsi:type="dcterms:W3CDTF">2023-07-11T15:08:03Z</dcterms:modified>
</cp:coreProperties>
</file>