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2"/>
  </p:notesMasterIdLst>
  <p:sldIdLst>
    <p:sldId id="256" r:id="rId3"/>
    <p:sldId id="257" r:id="rId4"/>
    <p:sldId id="260" r:id="rId5"/>
    <p:sldId id="261" r:id="rId6"/>
    <p:sldId id="262" r:id="rId7"/>
    <p:sldId id="280" r:id="rId8"/>
    <p:sldId id="263" r:id="rId9"/>
    <p:sldId id="281" r:id="rId10"/>
    <p:sldId id="282" r:id="rId11"/>
    <p:sldId id="278" r:id="rId12"/>
    <p:sldId id="279" r:id="rId13"/>
    <p:sldId id="264" r:id="rId14"/>
    <p:sldId id="265" r:id="rId15"/>
    <p:sldId id="283" r:id="rId16"/>
    <p:sldId id="284" r:id="rId17"/>
    <p:sldId id="285" r:id="rId18"/>
    <p:sldId id="266" r:id="rId19"/>
    <p:sldId id="267" r:id="rId20"/>
    <p:sldId id="268" r:id="rId21"/>
    <p:sldId id="286" r:id="rId22"/>
    <p:sldId id="287" r:id="rId23"/>
    <p:sldId id="269" r:id="rId24"/>
    <p:sldId id="270" r:id="rId25"/>
    <p:sldId id="271" r:id="rId26"/>
    <p:sldId id="288" r:id="rId27"/>
    <p:sldId id="289" r:id="rId28"/>
    <p:sldId id="296" r:id="rId29"/>
    <p:sldId id="297" r:id="rId30"/>
    <p:sldId id="298" r:id="rId31"/>
    <p:sldId id="299" r:id="rId32"/>
    <p:sldId id="301" r:id="rId33"/>
    <p:sldId id="290" r:id="rId34"/>
    <p:sldId id="291" r:id="rId35"/>
    <p:sldId id="302" r:id="rId36"/>
    <p:sldId id="303" r:id="rId37"/>
    <p:sldId id="292" r:id="rId38"/>
    <p:sldId id="304" r:id="rId39"/>
    <p:sldId id="307" r:id="rId40"/>
    <p:sldId id="305" r:id="rId4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2593" autoAdjust="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4B43E16B-CD03-4D71-9E90-4F06BBD3ECE3}"/>
    <pc:docChg chg="delSld">
      <pc:chgData name="Rupesh Vissa" userId="71bc4cc26d778a98" providerId="LiveId" clId="{4B43E16B-CD03-4D71-9E90-4F06BBD3ECE3}" dt="2023-07-11T15:02:19.888" v="3" actId="47"/>
      <pc:docMkLst>
        <pc:docMk/>
      </pc:docMkLst>
      <pc:sldChg chg="del">
        <pc:chgData name="Rupesh Vissa" userId="71bc4cc26d778a98" providerId="LiveId" clId="{4B43E16B-CD03-4D71-9E90-4F06BBD3ECE3}" dt="2023-07-11T15:02:08.659" v="0" actId="47"/>
        <pc:sldMkLst>
          <pc:docMk/>
          <pc:sldMk cId="3963065271" sldId="306"/>
        </pc:sldMkLst>
      </pc:sldChg>
      <pc:sldChg chg="del">
        <pc:chgData name="Rupesh Vissa" userId="71bc4cc26d778a98" providerId="LiveId" clId="{4B43E16B-CD03-4D71-9E90-4F06BBD3ECE3}" dt="2023-07-11T15:02:14.270" v="1" actId="47"/>
        <pc:sldMkLst>
          <pc:docMk/>
          <pc:sldMk cId="3696841660" sldId="308"/>
        </pc:sldMkLst>
      </pc:sldChg>
      <pc:sldChg chg="del">
        <pc:chgData name="Rupesh Vissa" userId="71bc4cc26d778a98" providerId="LiveId" clId="{4B43E16B-CD03-4D71-9E90-4F06BBD3ECE3}" dt="2023-07-11T15:02:16.032" v="2" actId="47"/>
        <pc:sldMkLst>
          <pc:docMk/>
          <pc:sldMk cId="2278200486" sldId="309"/>
        </pc:sldMkLst>
      </pc:sldChg>
      <pc:sldChg chg="del">
        <pc:chgData name="Rupesh Vissa" userId="71bc4cc26d778a98" providerId="LiveId" clId="{4B43E16B-CD03-4D71-9E90-4F06BBD3ECE3}" dt="2023-07-11T15:02:19.888" v="3" actId="47"/>
        <pc:sldMkLst>
          <pc:docMk/>
          <pc:sldMk cId="1816931563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2ABE-2C1F-41D1-969B-F37B8AA1248E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0C073-3F78-4BC4-87F1-B83217C8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0C073-3F78-4BC4-87F1-B83217C8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1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152071" y="195486"/>
            <a:ext cx="4839858" cy="4736804"/>
            <a:chOff x="1619672" y="548680"/>
            <a:chExt cx="5904656" cy="5778928"/>
          </a:xfrm>
        </p:grpSpPr>
        <p:sp>
          <p:nvSpPr>
            <p:cNvPr id="2" name="Oval 1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1" y="2692772"/>
            <a:ext cx="3600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Dr.V.Shanthi</a:t>
            </a:r>
            <a:r>
              <a:rPr kumimoji="0"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Associate Professor , Pathology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Sri </a:t>
            </a:r>
            <a:r>
              <a:rPr kumimoji="0" lang="en-US" altLang="ko-KR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Venkateswara</a:t>
            </a:r>
            <a:r>
              <a:rPr kumimoji="0"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Institute of Medical Sciences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Tirupathi</a:t>
            </a:r>
            <a:r>
              <a:rPr kumimoji="0"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71800" y="185167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ALL AND CLL/SLL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00150"/>
            <a:ext cx="7488832" cy="360384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100" b="1" dirty="0">
              <a:solidFill>
                <a:srgbClr val="FF00FF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100" b="1" dirty="0"/>
              <a:t>-B lymphoblastic </a:t>
            </a:r>
            <a:r>
              <a:rPr lang="en-US" sz="2100" b="1" dirty="0" err="1"/>
              <a:t>leukaemia</a:t>
            </a:r>
            <a:r>
              <a:rPr lang="en-US" sz="2100" b="1" dirty="0"/>
              <a:t>/lymphoma, NOS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100" b="1" dirty="0"/>
              <a:t>-B lymphoblastic </a:t>
            </a:r>
            <a:r>
              <a:rPr lang="en-US" sz="2100" b="1" dirty="0" err="1"/>
              <a:t>leukaemia</a:t>
            </a:r>
            <a:r>
              <a:rPr lang="en-US" sz="2100" b="1" dirty="0"/>
              <a:t>/lymphoma with recurrent genetic abnormalities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100" b="1" dirty="0"/>
              <a:t>-T Lymphoblastic leukemia/lymphoma, NOS</a:t>
            </a:r>
          </a:p>
          <a:p>
            <a:pPr>
              <a:spcAft>
                <a:spcPts val="1200"/>
              </a:spcAft>
              <a:defRPr/>
            </a:pPr>
            <a:r>
              <a:rPr lang="en-US" sz="1800" b="1" dirty="0">
                <a:solidFill>
                  <a:srgbClr val="0033CC"/>
                </a:solidFill>
              </a:rPr>
              <a:t>Early T cell precursor lymphoblastic </a:t>
            </a:r>
            <a:r>
              <a:rPr lang="en-US" sz="1800" b="1" dirty="0" err="1">
                <a:solidFill>
                  <a:srgbClr val="0033CC"/>
                </a:solidFill>
              </a:rPr>
              <a:t>leukaemia</a:t>
            </a:r>
            <a:endParaRPr lang="en-US" sz="1800" b="1" dirty="0">
              <a:solidFill>
                <a:srgbClr val="0033CC"/>
              </a:solidFill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1800" b="1" dirty="0">
                <a:solidFill>
                  <a:srgbClr val="0033CC"/>
                </a:solidFill>
              </a:rPr>
              <a:t>•   Natural killer cell lymphoblastic leukemia / lymphoma</a:t>
            </a:r>
          </a:p>
          <a:p>
            <a:pPr>
              <a:defRPr/>
            </a:pPr>
            <a:endParaRPr lang="en-US" sz="1800" dirty="0">
              <a:solidFill>
                <a:srgbClr val="0033CC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7350" y="342900"/>
            <a:ext cx="58293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WHO Classification of ALL(2016)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FF"/>
                </a:solidFill>
              </a:rPr>
              <a:t> </a:t>
            </a:r>
            <a:r>
              <a:rPr lang="en-US" sz="2200" b="1" dirty="0">
                <a:solidFill>
                  <a:srgbClr val="CC0099"/>
                </a:solidFill>
              </a:rPr>
              <a:t>(Precursor Lymphoid neoplasms) </a:t>
            </a:r>
            <a:endParaRPr lang="en-US" sz="3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14300"/>
            <a:ext cx="6115050" cy="857250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Immunologic Classification of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200150"/>
            <a:ext cx="6299026" cy="338782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rgbClr val="FF0066"/>
                </a:solidFill>
              </a:rPr>
              <a:t>  </a:t>
            </a:r>
            <a:r>
              <a:rPr lang="en-US" sz="2000" b="1" dirty="0">
                <a:solidFill>
                  <a:srgbClr val="FF0066"/>
                </a:solidFill>
              </a:rPr>
              <a:t>1. B cell -ALL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/>
              <a:t> - Pro B cell  </a:t>
            </a:r>
            <a:r>
              <a:rPr lang="en-US" sz="2000" b="1" dirty="0">
                <a:solidFill>
                  <a:srgbClr val="0033CC"/>
                </a:solidFill>
              </a:rPr>
              <a:t>ALL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/>
              <a:t> - Early Pre B cell  </a:t>
            </a:r>
            <a:r>
              <a:rPr lang="en-US" sz="2000" b="1" dirty="0">
                <a:solidFill>
                  <a:srgbClr val="0033CC"/>
                </a:solidFill>
              </a:rPr>
              <a:t>ALL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/>
              <a:t> - Pre B cell </a:t>
            </a:r>
            <a:r>
              <a:rPr lang="en-US" sz="2000" b="1" dirty="0">
                <a:solidFill>
                  <a:srgbClr val="0033CC"/>
                </a:solidFill>
              </a:rPr>
              <a:t>ALL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/>
              <a:t> - Mature B cell  </a:t>
            </a:r>
            <a:r>
              <a:rPr lang="en-US" sz="2000" b="1" dirty="0">
                <a:solidFill>
                  <a:srgbClr val="0033CC"/>
                </a:solidFill>
              </a:rPr>
              <a:t>ALL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>
                <a:solidFill>
                  <a:srgbClr val="FF0066"/>
                </a:solidFill>
              </a:rPr>
              <a:t> 2. T cell -ALL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>
                <a:solidFill>
                  <a:srgbClr val="FF0066"/>
                </a:solidFill>
              </a:rPr>
              <a:t> 3. Mixed Lineage Acute Leukemia</a:t>
            </a:r>
            <a:endParaRPr lang="en-US" sz="2400" b="1" dirty="0">
              <a:solidFill>
                <a:srgbClr val="FF0066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rgbClr val="7030A0"/>
                </a:solidFill>
              </a:rPr>
              <a:t>PERIPHERAL SMEAR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63626"/>
            <a:ext cx="8928992" cy="395639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1400" b="1" dirty="0">
                <a:solidFill>
                  <a:srgbClr val="CC0099"/>
                </a:solidFill>
                <a:latin typeface="CG Times" charset="0"/>
              </a:rPr>
              <a:t>Accumulation of neoplastic blasts in marrow suppresses normal hematopoiesis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400" b="1" dirty="0">
                <a:solidFill>
                  <a:srgbClr val="008000"/>
                </a:solidFill>
                <a:latin typeface="CG Times" charset="0"/>
              </a:rPr>
              <a:t>RBC:</a:t>
            </a:r>
            <a:r>
              <a:rPr lang="en-US" altLang="en-US" sz="1400" b="1" dirty="0">
                <a:latin typeface="CG Times" charset="0"/>
              </a:rPr>
              <a:t> Moderate to severe anemia </a:t>
            </a:r>
            <a:endParaRPr lang="en-US" altLang="en-US" sz="1400" b="1" dirty="0">
              <a:solidFill>
                <a:srgbClr val="008000"/>
              </a:solidFill>
              <a:latin typeface="CG Times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1400" b="1" dirty="0">
                <a:solidFill>
                  <a:srgbClr val="008000"/>
                </a:solidFill>
                <a:latin typeface="CG Times" charset="0"/>
              </a:rPr>
              <a:t>WBC:</a:t>
            </a:r>
            <a:r>
              <a:rPr lang="en-US" altLang="en-US" sz="1400" b="1" dirty="0">
                <a:solidFill>
                  <a:srgbClr val="FF00FF"/>
                </a:solidFill>
                <a:latin typeface="CG Times" charset="0"/>
              </a:rPr>
              <a:t> </a:t>
            </a:r>
            <a:r>
              <a:rPr lang="en-US" altLang="en-US" sz="1400" b="1" dirty="0">
                <a:latin typeface="CG Times" charset="0"/>
              </a:rPr>
              <a:t>Markedly increased , &gt;20% </a:t>
            </a:r>
            <a:r>
              <a:rPr lang="en-US" altLang="en-US" sz="1400" b="1" dirty="0" err="1">
                <a:latin typeface="CG Times" charset="0"/>
              </a:rPr>
              <a:t>lymphoblasts</a:t>
            </a:r>
            <a:endParaRPr lang="en-US" altLang="en-US" sz="1400" b="1" dirty="0">
              <a:latin typeface="CG Times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1400" b="1" dirty="0" err="1">
                <a:solidFill>
                  <a:srgbClr val="C00000"/>
                </a:solidFill>
                <a:latin typeface="CG Times" charset="0"/>
              </a:rPr>
              <a:t>Subleukemic</a:t>
            </a:r>
            <a:r>
              <a:rPr lang="en-US" altLang="en-US" sz="1400" b="1" dirty="0">
                <a:solidFill>
                  <a:srgbClr val="C00000"/>
                </a:solidFill>
                <a:latin typeface="CG Times" charset="0"/>
              </a:rPr>
              <a:t>/</a:t>
            </a:r>
            <a:r>
              <a:rPr lang="en-US" altLang="en-US" sz="1400" b="1" dirty="0" err="1">
                <a:solidFill>
                  <a:srgbClr val="C00000"/>
                </a:solidFill>
                <a:latin typeface="CG Times" charset="0"/>
              </a:rPr>
              <a:t>Aleukemic</a:t>
            </a:r>
            <a:r>
              <a:rPr lang="en-US" altLang="en-US" sz="1400" b="1" dirty="0">
                <a:solidFill>
                  <a:srgbClr val="C00000"/>
                </a:solidFill>
                <a:latin typeface="CG Times" charset="0"/>
              </a:rPr>
              <a:t> ALL - Some Patients present with pancytopenia with few/no blasts in peripheral blood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400" b="1" dirty="0">
                <a:solidFill>
                  <a:srgbClr val="008000"/>
                </a:solidFill>
                <a:latin typeface="CG Times" charset="0"/>
              </a:rPr>
              <a:t>Lymphoblast morphology :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b="1" dirty="0">
                <a:solidFill>
                  <a:srgbClr val="0033CC"/>
                </a:solidFill>
                <a:latin typeface="CG Times" charset="0"/>
              </a:rPr>
              <a:t>Large Nucleus with condensed chromatin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b="1" dirty="0">
                <a:solidFill>
                  <a:srgbClr val="0033CC"/>
                </a:solidFill>
                <a:latin typeface="CG Times" charset="0"/>
              </a:rPr>
              <a:t>Inconspicuous nucleoli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b="1" dirty="0">
                <a:solidFill>
                  <a:srgbClr val="0033CC"/>
                </a:solidFill>
                <a:latin typeface="CG Times" charset="0"/>
              </a:rPr>
              <a:t>Scant cytoplasm without granules</a:t>
            </a:r>
          </a:p>
          <a:p>
            <a:pPr marL="0" indent="0">
              <a:spcAft>
                <a:spcPts val="1200"/>
              </a:spcAft>
              <a:defRPr/>
            </a:pPr>
            <a:r>
              <a:rPr lang="en-US" altLang="en-US" sz="1400" b="1" dirty="0">
                <a:solidFill>
                  <a:srgbClr val="008000"/>
                </a:solidFill>
                <a:latin typeface="CG Times" charset="0"/>
              </a:rPr>
              <a:t>Platelets</a:t>
            </a:r>
            <a:r>
              <a:rPr lang="en-US" altLang="en-US" sz="1400" b="1" dirty="0">
                <a:solidFill>
                  <a:srgbClr val="FF00FF"/>
                </a:solidFill>
                <a:latin typeface="CG Times" charset="0"/>
              </a:rPr>
              <a:t>: </a:t>
            </a:r>
            <a:r>
              <a:rPr lang="en-US" altLang="en-US" sz="1400" b="1" dirty="0">
                <a:latin typeface="CG Times" charset="0"/>
              </a:rPr>
              <a:t>Moderate to severe 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420918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  <a:defRPr/>
            </a:pPr>
            <a:r>
              <a:rPr lang="en-US" altLang="en-US" sz="2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Cytochemical</a:t>
            </a:r>
            <a:r>
              <a:rPr lang="en-US" alt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stains :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Myeloperoxidase &amp; Sudan Black :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acid </a:t>
            </a:r>
            <a:r>
              <a:rPr lang="en-US" altLang="en-US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schiff</a:t>
            </a:r>
            <a:r>
              <a:rPr lang="en-US" altLang="en-US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(PAS) :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Block Positivity</a:t>
            </a:r>
          </a:p>
          <a:p>
            <a:pPr>
              <a:spcAft>
                <a:spcPts val="1800"/>
              </a:spcAft>
              <a:defRPr/>
            </a:pPr>
            <a:r>
              <a:rPr lang="en-US" altLang="en-US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 phosphatase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Positive in T-ALL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1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385"/>
            <a:ext cx="6696744" cy="502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030"/>
          <p:cNvSpPr>
            <a:spLocks noChangeArrowheads="1"/>
          </p:cNvSpPr>
          <p:nvPr/>
        </p:nvSpPr>
        <p:spPr bwMode="auto">
          <a:xfrm>
            <a:off x="3214688" y="89386"/>
            <a:ext cx="2782108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ALL CYTOCHEMISTRY</a:t>
            </a:r>
          </a:p>
          <a:p>
            <a:pPr algn="ctr" eaLnBrk="1" hangingPunct="1">
              <a:defRPr/>
            </a:pPr>
            <a:r>
              <a:rPr lang="en-US" altLang="en-US" sz="1800" dirty="0">
                <a:solidFill>
                  <a:srgbClr val="7030A0"/>
                </a:solidFill>
              </a:rPr>
              <a:t>Acid phosphatase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15" y="4301206"/>
            <a:ext cx="776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dirty="0">
                <a:solidFill>
                  <a:schemeClr val="accent2"/>
                </a:solidFill>
              </a:rPr>
              <a:t> </a:t>
            </a:r>
            <a:r>
              <a:rPr lang="en-US" altLang="en-US" sz="1400" b="1" dirty="0">
                <a:solidFill>
                  <a:srgbClr val="002060"/>
                </a:solidFill>
              </a:rPr>
              <a:t>T lymphocytes have a high levels of acid phosphatase &amp;  can be used to help make a diagnosis of acute T-lymphocytic leukemia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4046930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2401" r="8071" b="5201"/>
          <a:stretch/>
        </p:blipFill>
        <p:spPr>
          <a:xfrm rot="5400000">
            <a:off x="5363387" y="626836"/>
            <a:ext cx="2809711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43050"/>
            <a:ext cx="7848872" cy="24467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1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Tdt</a:t>
            </a:r>
            <a:r>
              <a:rPr lang="en-US" altLang="en-US" sz="2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sz="2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specialized DNA polymerase is positive in &gt; 95 % cases of pre-B &amp; pre-T </a:t>
            </a:r>
            <a:r>
              <a:rPr lang="en-US" altLang="en-US" sz="21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lymphoblasts</a:t>
            </a:r>
            <a:endParaRPr lang="en-US" altLang="en-US" sz="2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z="21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25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B-cell ALL</a:t>
            </a:r>
            <a:r>
              <a:rPr lang="en-US" altLang="en-US" sz="22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CD10 (CALLA), CD19, CD20, CD79a,  HLA-DR, PAX5</a:t>
            </a:r>
          </a:p>
          <a:p>
            <a:pPr eaLnBrk="1" hangingPunct="1">
              <a:defRPr/>
            </a:pPr>
            <a:endParaRPr lang="en-US" alt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25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T-cell ALL </a:t>
            </a:r>
            <a:r>
              <a:rPr lang="en-US" altLang="en-US" sz="22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CD1,CD2, CD5, CD7 &amp; CD99</a:t>
            </a: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648" y="771525"/>
            <a:ext cx="3770584" cy="461665"/>
          </a:xfrm>
          <a:ln w="5715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ALL-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</a:rPr>
              <a:t>Immunophenotyping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7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27534"/>
            <a:ext cx="8856984" cy="451596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7030A0"/>
                </a:solidFill>
              </a:rPr>
              <a:t>CLINICAL FEATURES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8000"/>
                </a:solidFill>
              </a:rPr>
              <a:t>Symptoms related to depression of marrow function including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Fatigue </a:t>
            </a:r>
            <a:r>
              <a:rPr lang="en-US" sz="1800" b="1" dirty="0">
                <a:solidFill>
                  <a:srgbClr val="002060"/>
                </a:solidFill>
              </a:rPr>
              <a:t>– due to anemia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Fever, reflecting infections</a:t>
            </a:r>
            <a:r>
              <a:rPr lang="en-US" sz="1800" b="1" dirty="0">
                <a:solidFill>
                  <a:srgbClr val="002060"/>
                </a:solidFill>
              </a:rPr>
              <a:t> – due to neutropenia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Bleeding</a:t>
            </a:r>
            <a:r>
              <a:rPr lang="en-US" sz="1800" b="1" dirty="0">
                <a:solidFill>
                  <a:srgbClr val="002060"/>
                </a:solidFill>
              </a:rPr>
              <a:t> – due to thrombocytopenia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8000"/>
                </a:solidFill>
              </a:rPr>
              <a:t>Mass affects caused by neoplastic infiltration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Bone pain</a:t>
            </a:r>
            <a:r>
              <a:rPr lang="en-US" sz="1800" b="1" dirty="0">
                <a:solidFill>
                  <a:srgbClr val="002060"/>
                </a:solidFill>
              </a:rPr>
              <a:t> – marrow expansion and infiltration of </a:t>
            </a:r>
            <a:r>
              <a:rPr lang="en-US" sz="1800" b="1" dirty="0" err="1">
                <a:solidFill>
                  <a:srgbClr val="002060"/>
                </a:solidFill>
              </a:rPr>
              <a:t>subperiosteum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Generalized lymphadenopathy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Splenomegaly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Hepatomegaly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</a:rPr>
              <a:t>Testicular enlargement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Compression of large vessels and airways in mediastinum </a:t>
            </a:r>
          </a:p>
        </p:txBody>
      </p:sp>
    </p:spTree>
    <p:extLst>
      <p:ext uri="{BB962C8B-B14F-4D97-AF65-F5344CB8AC3E}">
        <p14:creationId xmlns:p14="http://schemas.microsoft.com/office/powerpoint/2010/main" val="307600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43558"/>
            <a:ext cx="8784976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rgbClr val="7030A0"/>
                </a:solidFill>
              </a:rPr>
              <a:t>CLINICAL FEATURES</a:t>
            </a:r>
            <a:endParaRPr lang="en-US" sz="3600" dirty="0">
              <a:solidFill>
                <a:srgbClr val="7030A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rgbClr val="7030A0"/>
                </a:solidFill>
              </a:rPr>
              <a:t> </a:t>
            </a:r>
            <a:r>
              <a:rPr lang="en-US" sz="2100" b="1" dirty="0">
                <a:solidFill>
                  <a:srgbClr val="0070C0"/>
                </a:solidFill>
              </a:rPr>
              <a:t>CNS manifestations </a:t>
            </a:r>
          </a:p>
          <a:p>
            <a:pPr>
              <a:spcAft>
                <a:spcPts val="1200"/>
              </a:spcAft>
            </a:pPr>
            <a:r>
              <a:rPr lang="en-US" sz="2100" b="1" dirty="0">
                <a:solidFill>
                  <a:srgbClr val="002060"/>
                </a:solidFill>
              </a:rPr>
              <a:t>Such as headache, vomiting and nerve palsies – resulting from meningeal spread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rgbClr val="7030A0"/>
                </a:solidFill>
              </a:rPr>
              <a:t>Treatment </a:t>
            </a:r>
          </a:p>
          <a:p>
            <a:pPr>
              <a:spcAft>
                <a:spcPts val="1200"/>
              </a:spcAft>
            </a:pPr>
            <a:r>
              <a:rPr lang="en-US" sz="2100" b="1" dirty="0">
                <a:solidFill>
                  <a:srgbClr val="002060"/>
                </a:solidFill>
              </a:rPr>
              <a:t>Aggressive chemotherapy cures 95% of children form cancer deaths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rgbClr val="0070C0"/>
                </a:solidFill>
              </a:rPr>
              <a:t>Factors associated with worse prognosis are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</a:rPr>
              <a:t>Age younger than 2 years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2100" b="1" dirty="0">
                <a:solidFill>
                  <a:srgbClr val="002060"/>
                </a:solidFill>
              </a:rPr>
              <a:t>Presentation in adolescence or adulthood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2100" b="1" dirty="0">
                <a:solidFill>
                  <a:srgbClr val="002060"/>
                </a:solidFill>
              </a:rPr>
              <a:t> Peripheral blood blasts &gt; 1,00,000 /</a:t>
            </a:r>
            <a:r>
              <a:rPr lang="en-US" altLang="en-US" sz="2100" b="1" dirty="0" err="1">
                <a:solidFill>
                  <a:srgbClr val="002060"/>
                </a:solidFill>
              </a:rPr>
              <a:t>cumm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Factors associated with favorable prognosis</a:t>
            </a:r>
            <a:endParaRPr lang="en-US" b="1" dirty="0">
              <a:solidFill>
                <a:srgbClr val="7030A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Age between 2 -10yrs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Low white cell count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hyperdiploidy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Trisomy of </a:t>
            </a:r>
            <a:r>
              <a:rPr lang="en-US" sz="2000" b="1" dirty="0" err="1">
                <a:solidFill>
                  <a:srgbClr val="002060"/>
                </a:solidFill>
              </a:rPr>
              <a:t>chromsomes</a:t>
            </a:r>
            <a:r>
              <a:rPr lang="en-US" sz="2000" b="1" dirty="0">
                <a:solidFill>
                  <a:srgbClr val="002060"/>
                </a:solidFill>
              </a:rPr>
              <a:t> 4,7, and 10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Presence of translocation t(12:21)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Molecular detection of residual  disease</a:t>
            </a:r>
          </a:p>
        </p:txBody>
      </p:sp>
    </p:spTree>
    <p:extLst>
      <p:ext uri="{BB962C8B-B14F-4D97-AF65-F5344CB8AC3E}">
        <p14:creationId xmlns:p14="http://schemas.microsoft.com/office/powerpoint/2010/main" val="320976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15566"/>
            <a:ext cx="8640960" cy="39604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Primarily a disease</a:t>
            </a:r>
            <a:r>
              <a:rPr lang="en-US" sz="38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of children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8000"/>
                </a:solidFill>
              </a:rPr>
              <a:t>Age -</a:t>
            </a:r>
            <a:r>
              <a:rPr lang="en-US" sz="2400" b="1" dirty="0">
                <a:solidFill>
                  <a:srgbClr val="002060"/>
                </a:solidFill>
              </a:rPr>
              <a:t> Majority occur between 1-5 </a:t>
            </a:r>
            <a:r>
              <a:rPr lang="en-US" sz="2400" b="1" dirty="0" err="1">
                <a:solidFill>
                  <a:srgbClr val="002060"/>
                </a:solidFill>
              </a:rPr>
              <a:t>yrs</a:t>
            </a:r>
            <a:r>
              <a:rPr lang="en-US" sz="2400" b="1" dirty="0">
                <a:solidFill>
                  <a:srgbClr val="002060"/>
                </a:solidFill>
              </a:rPr>
              <a:t> ( second peak in adults between 30-40 </a:t>
            </a:r>
            <a:r>
              <a:rPr lang="en-US" sz="2400" b="1" dirty="0" err="1">
                <a:solidFill>
                  <a:srgbClr val="002060"/>
                </a:solidFill>
              </a:rPr>
              <a:t>yrs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B cell ALL – age of 3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T cell ALL - adolescence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8000"/>
                </a:solidFill>
              </a:rPr>
              <a:t>Sex </a:t>
            </a:r>
            <a:r>
              <a:rPr lang="en-US" sz="2400" b="1" dirty="0">
                <a:solidFill>
                  <a:srgbClr val="002060"/>
                </a:solidFill>
              </a:rPr>
              <a:t>- Slight male preponderance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75-80% are B-lineage; 20-25% T-lineage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MC extra medullary sites of involvement in B-ALL  - skin, soft tissue, lymph nodes &amp; bone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70C0"/>
                </a:solidFill>
              </a:rPr>
              <a:t>Mediastinal involvement</a:t>
            </a:r>
            <a:r>
              <a:rPr lang="en-US" sz="2400" b="1" dirty="0">
                <a:solidFill>
                  <a:srgbClr val="002060"/>
                </a:solidFill>
              </a:rPr>
              <a:t> is common in T-ALL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9" name="Group 45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2251095"/>
              </p:ext>
            </p:extLst>
          </p:nvPr>
        </p:nvGraphicFramePr>
        <p:xfrm>
          <a:off x="611559" y="1143001"/>
          <a:ext cx="7992889" cy="34944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1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Features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Myeloblasts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Lymphoblast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Size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Large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Small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Cytoplasm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Moderate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Scanty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Nucleoli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Prominent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Inconspicuous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Chromatin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Fine 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Coarse/ Clumped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Auer rods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Present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Absent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Myeloperoxidase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Positive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Negative</a:t>
                      </a: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Sudan black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PAS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Negative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Negative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Positive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4" marB="34274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64" name="Rectangle 42"/>
          <p:cNvSpPr>
            <a:spLocks noChangeArrowheads="1"/>
          </p:cNvSpPr>
          <p:nvPr/>
        </p:nvSpPr>
        <p:spPr bwMode="auto">
          <a:xfrm>
            <a:off x="3314701" y="238542"/>
            <a:ext cx="2506135" cy="55399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chemeClr val="accent2">
                    <a:lumMod val="50000"/>
                  </a:schemeClr>
                </a:solidFill>
              </a:rPr>
              <a:t>AML VS ALL</a:t>
            </a:r>
          </a:p>
        </p:txBody>
      </p:sp>
    </p:spTree>
    <p:extLst>
      <p:ext uri="{BB962C8B-B14F-4D97-AF65-F5344CB8AC3E}">
        <p14:creationId xmlns:p14="http://schemas.microsoft.com/office/powerpoint/2010/main" val="74037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722960" y="1302544"/>
            <a:ext cx="3926681" cy="2584847"/>
            <a:chOff x="0" y="0"/>
            <a:chExt cx="3298" cy="2171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29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16" cy="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>
                  <a:latin typeface="Arial" charset="0"/>
                </a:rPr>
                <a:t>  </a:t>
              </a:r>
              <a:r>
                <a:rPr lang="en-US" altLang="en-US" sz="13500">
                  <a:latin typeface="Arial" charset="0"/>
                </a:rPr>
                <a:t> </a:t>
              </a:r>
              <a:r>
                <a:rPr lang="en-US" altLang="en-US" sz="1350">
                  <a:latin typeface="Arial" charset="0"/>
                </a:rPr>
                <a:t>                                                              </a:t>
              </a:r>
            </a:p>
            <a:p>
              <a:pPr>
                <a:defRPr/>
              </a:pPr>
              <a:endParaRPr lang="en-US" altLang="en-US" sz="1350">
                <a:latin typeface="Arial" charset="0"/>
              </a:endParaRPr>
            </a:p>
          </p:txBody>
        </p:sp>
      </p:grpSp>
      <p:pic>
        <p:nvPicPr>
          <p:cNvPr id="28675" name="Picture 5" descr="hem5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5062" r="1726"/>
          <a:stretch/>
        </p:blipFill>
        <p:spPr bwMode="auto">
          <a:xfrm>
            <a:off x="971600" y="339502"/>
            <a:ext cx="6624736" cy="42241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502569" y="4620816"/>
            <a:ext cx="5460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Blood smears, cytology of acute leukemia, AML vs. ALL</a:t>
            </a:r>
            <a:r>
              <a:rPr lang="en-US" altLang="en-US" sz="1800" dirty="0">
                <a:solidFill>
                  <a:srgbClr val="0033CC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36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CHRONIC  LYMPHOCYTIC  LEUKEMIA/SMALL LYMPHOCYTIC LYMPHOMA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298" y="1419622"/>
            <a:ext cx="8229600" cy="33940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Neoplasms composed of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round to slightly irregular B- lymphocytes </a:t>
            </a: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peripheral blood,  bone marrow, spleen &amp; lymph nodes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disorders are morphologically, phenotypically &amp; </a:t>
            </a:r>
            <a:r>
              <a:rPr lang="en-US" alt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genotypically</a:t>
            </a: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indistinguishable,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 only in degree of peripheral blood lymphocytosis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Lymphocytosis sufficient to fulfill the diagnostic requirement of CLL –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absolute lymphocyte count &gt; 5000/mm</a:t>
            </a:r>
            <a:r>
              <a:rPr lang="en-US" altLang="en-US" sz="20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3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 (normal range – 800 to 5000/mm</a:t>
            </a:r>
            <a:r>
              <a:rPr lang="en-US" altLang="en-US" sz="20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3 </a:t>
            </a: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1071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4258816" cy="33940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age 60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 predominance (M:F 2:1)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lymphadenopathy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Hepatosplenomegaly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 with Autoimmune disorders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l="1863" t="28814" r="6849" b="18963"/>
          <a:stretch/>
        </p:blipFill>
        <p:spPr bwMode="auto">
          <a:xfrm>
            <a:off x="4788024" y="1347614"/>
            <a:ext cx="42251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2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784976" cy="403244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Cell of origin</a:t>
            </a:r>
            <a:r>
              <a:rPr lang="en-US" sz="2000" b="1" dirty="0">
                <a:solidFill>
                  <a:srgbClr val="002060"/>
                </a:solidFill>
              </a:rPr>
              <a:t> – either </a:t>
            </a:r>
            <a:r>
              <a:rPr lang="en-US" sz="2000" b="1" dirty="0">
                <a:solidFill>
                  <a:srgbClr val="0070C0"/>
                </a:solidFill>
              </a:rPr>
              <a:t>post germinal center memory B cell or naïve B cell </a:t>
            </a:r>
            <a:r>
              <a:rPr lang="en-US" sz="2000" b="1" dirty="0">
                <a:solidFill>
                  <a:srgbClr val="002060"/>
                </a:solidFill>
              </a:rPr>
              <a:t>which is somatically </a:t>
            </a:r>
            <a:r>
              <a:rPr lang="en-US" sz="2000" b="1" dirty="0" err="1">
                <a:solidFill>
                  <a:srgbClr val="002060"/>
                </a:solidFill>
              </a:rPr>
              <a:t>hypermutated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Pathogenesis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8000"/>
                </a:solidFill>
              </a:rPr>
              <a:t>Most common genetic anomalies are</a:t>
            </a:r>
            <a:r>
              <a:rPr lang="en-US" sz="2000" b="1" dirty="0"/>
              <a:t> – deletions of 13q14.3, 11q, and 17p and trisomy 12q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Chromosomal deletions on 13 has implicated 2 microRNAs, miR15a, miR16-1, tumor suppressor gene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Loss of these microRNAs is believed to result in overexpression of the anti apoptotic protein BCL2 which is uniformly observed in CLL/SLL</a:t>
            </a:r>
          </a:p>
        </p:txBody>
      </p:sp>
    </p:spTree>
    <p:extLst>
      <p:ext uri="{BB962C8B-B14F-4D97-AF65-F5344CB8AC3E}">
        <p14:creationId xmlns:p14="http://schemas.microsoft.com/office/powerpoint/2010/main" val="180654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374441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Pathogenesis</a:t>
            </a:r>
            <a:endParaRPr lang="en-US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000" b="1" dirty="0">
                <a:solidFill>
                  <a:srgbClr val="008000"/>
                </a:solidFill>
              </a:rPr>
              <a:t>Other mutations in CLL genomes are 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Gain of function mutations involving the NOTCH1 receptor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Mutations in genes that regulate RNA splicing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Loss of function mutations in BTK gene 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</a:rPr>
              <a:t>Growth of CLL/SLL cells is largely confined to proliferation </a:t>
            </a:r>
            <a:r>
              <a:rPr lang="en-US" sz="2000" b="1" dirty="0" err="1">
                <a:solidFill>
                  <a:srgbClr val="002060"/>
                </a:solidFill>
              </a:rPr>
              <a:t>centres</a:t>
            </a:r>
            <a:r>
              <a:rPr lang="en-US" sz="2000" b="1" dirty="0">
                <a:solidFill>
                  <a:srgbClr val="002060"/>
                </a:solidFill>
              </a:rPr>
              <a:t>, where tumor cells receive cues from microenvironment</a:t>
            </a:r>
          </a:p>
        </p:txBody>
      </p:sp>
    </p:spTree>
    <p:extLst>
      <p:ext uri="{BB962C8B-B14F-4D97-AF65-F5344CB8AC3E}">
        <p14:creationId xmlns:p14="http://schemas.microsoft.com/office/powerpoint/2010/main" val="149508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Morphology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008000"/>
                </a:solidFill>
              </a:rPr>
              <a:t>Lymph node 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Architecture is effaced diffusely by predominantly small lymphocytes having round to slightly irregular nuclei, condensed chromatin and scant cytoplasm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Admixed are variable number of larger activated lymphocytes that often gather in loose aggregates referred to as proliferation </a:t>
            </a:r>
            <a:r>
              <a:rPr lang="en-US" sz="2000" b="1" dirty="0" err="1">
                <a:solidFill>
                  <a:srgbClr val="002060"/>
                </a:solidFill>
              </a:rPr>
              <a:t>centre</a:t>
            </a:r>
            <a:r>
              <a:rPr lang="en-US" sz="2000" b="1" dirty="0">
                <a:solidFill>
                  <a:srgbClr val="002060"/>
                </a:solidFill>
              </a:rPr>
              <a:t> containing mitotically active cells</a:t>
            </a:r>
          </a:p>
        </p:txBody>
      </p:sp>
    </p:spTree>
    <p:extLst>
      <p:ext uri="{BB962C8B-B14F-4D97-AF65-F5344CB8AC3E}">
        <p14:creationId xmlns:p14="http://schemas.microsoft.com/office/powerpoint/2010/main" val="330822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20240" y="1203598"/>
            <a:ext cx="4301272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dirty="0">
                <a:solidFill>
                  <a:srgbClr val="008000"/>
                </a:solidFill>
                <a:latin typeface="+mn-lt"/>
              </a:rPr>
              <a:t>Hb: </a:t>
            </a:r>
            <a:r>
              <a:rPr lang="en-US" altLang="en-US" sz="1400" dirty="0">
                <a:solidFill>
                  <a:srgbClr val="002060"/>
                </a:solidFill>
                <a:latin typeface="+mn-lt"/>
              </a:rPr>
              <a:t>Usually  &lt;13g/dl ; in late stages &lt;10g/dl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dirty="0">
                <a:solidFill>
                  <a:srgbClr val="008000"/>
                </a:solidFill>
                <a:latin typeface="+mn-lt"/>
              </a:rPr>
              <a:t>TLC:</a:t>
            </a:r>
            <a:r>
              <a:rPr lang="en-US" altLang="en-US" sz="1400" dirty="0">
                <a:solidFill>
                  <a:srgbClr val="002060"/>
                </a:solidFill>
                <a:latin typeface="+mn-lt"/>
              </a:rPr>
              <a:t> Range of 20,000 to 50,000/</a:t>
            </a:r>
            <a:r>
              <a:rPr lang="en-US" altLang="en-US" sz="1400" dirty="0" err="1">
                <a:solidFill>
                  <a:srgbClr val="002060"/>
                </a:solidFill>
                <a:latin typeface="+mn-lt"/>
              </a:rPr>
              <a:t>cumm</a:t>
            </a:r>
            <a:endParaRPr lang="en-US" altLang="en-US" sz="14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dirty="0">
                <a:solidFill>
                  <a:srgbClr val="008000"/>
                </a:solidFill>
                <a:latin typeface="+mn-lt"/>
              </a:rPr>
              <a:t>Absolute lymphocyte count</a:t>
            </a:r>
            <a:r>
              <a:rPr lang="en-US" altLang="en-US" sz="1400" dirty="0">
                <a:solidFill>
                  <a:srgbClr val="002060"/>
                </a:solidFill>
                <a:latin typeface="+mn-lt"/>
              </a:rPr>
              <a:t>   &gt; 5000/ </a:t>
            </a:r>
            <a:r>
              <a:rPr lang="en-US" altLang="en-US" sz="1400" dirty="0" err="1">
                <a:solidFill>
                  <a:srgbClr val="002060"/>
                </a:solidFill>
                <a:latin typeface="+mn-lt"/>
              </a:rPr>
              <a:t>cumm</a:t>
            </a:r>
            <a:r>
              <a:rPr lang="en-US" altLang="en-US" sz="1400" dirty="0">
                <a:solidFill>
                  <a:srgbClr val="002060"/>
                </a:solidFill>
                <a:latin typeface="+mn-lt"/>
              </a:rPr>
              <a:t> for  more  3 months is diagnostic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dirty="0">
                <a:solidFill>
                  <a:srgbClr val="008000"/>
                </a:solidFill>
                <a:latin typeface="+mn-lt"/>
              </a:rPr>
              <a:t>Smudge cells/Basket cells/Fragile cells/S</a:t>
            </a:r>
            <a:r>
              <a:rPr lang="en-US" sz="1400" dirty="0">
                <a:solidFill>
                  <a:srgbClr val="008000"/>
                </a:solidFill>
                <a:latin typeface="+mn-lt"/>
              </a:rPr>
              <a:t>hadow cells of </a:t>
            </a:r>
            <a:r>
              <a:rPr lang="en-US" sz="1400" dirty="0" err="1">
                <a:solidFill>
                  <a:srgbClr val="008000"/>
                </a:solidFill>
                <a:latin typeface="+mn-lt"/>
              </a:rPr>
              <a:t>Gumprecht</a:t>
            </a:r>
            <a:r>
              <a:rPr lang="en-US" sz="1400" dirty="0">
                <a:solidFill>
                  <a:srgbClr val="008000"/>
                </a:solidFill>
                <a:latin typeface="+mn-lt"/>
              </a:rPr>
              <a:t> are prominent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– disrupted cells in the process of making smears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dirty="0">
                <a:solidFill>
                  <a:srgbClr val="008000"/>
                </a:solidFill>
                <a:latin typeface="+mn-lt"/>
              </a:rPr>
              <a:t>Platelet count:</a:t>
            </a:r>
            <a:r>
              <a:rPr lang="en-US" altLang="en-US" sz="1400" dirty="0">
                <a:solidFill>
                  <a:srgbClr val="002060"/>
                </a:solidFill>
                <a:latin typeface="+mn-lt"/>
              </a:rPr>
              <a:t> Initially normal, later stages decreases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1400" dirty="0">
                <a:solidFill>
                  <a:srgbClr val="008000"/>
                </a:solidFill>
                <a:latin typeface="+mn-lt"/>
              </a:rPr>
              <a:t>Coombs test:</a:t>
            </a:r>
            <a:r>
              <a:rPr lang="en-US" altLang="en-US" sz="1400" dirty="0">
                <a:solidFill>
                  <a:srgbClr val="002060"/>
                </a:solidFill>
                <a:latin typeface="+mn-lt"/>
              </a:rPr>
              <a:t> Positive in 10-20% (AIHA)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4604" y="351972"/>
            <a:ext cx="5437212" cy="5078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700" dirty="0">
                <a:solidFill>
                  <a:schemeClr val="accent2">
                    <a:lumMod val="50000"/>
                  </a:schemeClr>
                </a:solidFill>
                <a:latin typeface="CG Times" charset="0"/>
              </a:rPr>
              <a:t>Hematologic parameters in CLL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082" r="3079" b="6122"/>
          <a:stretch/>
        </p:blipFill>
        <p:spPr bwMode="auto">
          <a:xfrm>
            <a:off x="4281032" y="1131589"/>
            <a:ext cx="4735825" cy="3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258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EM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2" y="114300"/>
            <a:ext cx="6303169" cy="4229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51520" y="4343400"/>
            <a:ext cx="8640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+mn-lt"/>
              </a:rPr>
              <a:t>CLL-Convent girl appearance ( as all the tumor cells are uniform looking like convent girls having uniform)</a:t>
            </a:r>
          </a:p>
        </p:txBody>
      </p:sp>
    </p:spTree>
    <p:extLst>
      <p:ext uri="{BB962C8B-B14F-4D97-AF65-F5344CB8AC3E}">
        <p14:creationId xmlns:p14="http://schemas.microsoft.com/office/powerpoint/2010/main" val="61078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95536" y="915566"/>
            <a:ext cx="864096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International workshop CLL guidelines for diagnosis of CLL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Clonal expansion of abnormal </a:t>
            </a:r>
            <a:r>
              <a:rPr lang="en-US" altLang="en-US" sz="2000" b="1" dirty="0">
                <a:solidFill>
                  <a:srgbClr val="0070C0"/>
                </a:solidFill>
                <a:latin typeface="Roboto"/>
              </a:rPr>
              <a:t>B lymphocytes &gt; 5000/</a:t>
            </a:r>
            <a:r>
              <a:rPr lang="en-US" altLang="en-US" sz="2000" b="1" dirty="0" err="1">
                <a:solidFill>
                  <a:srgbClr val="0070C0"/>
                </a:solidFill>
                <a:latin typeface="Roboto"/>
              </a:rPr>
              <a:t>cumm</a:t>
            </a:r>
            <a:r>
              <a:rPr lang="en-US" altLang="en-US" sz="2000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in PB  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(for 3 months)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Atypical /Immature cells/</a:t>
            </a:r>
            <a:r>
              <a:rPr lang="en-US" altLang="en-US" sz="2000" b="1" dirty="0" err="1">
                <a:solidFill>
                  <a:srgbClr val="002060"/>
                </a:solidFill>
                <a:latin typeface="Roboto"/>
              </a:rPr>
              <a:t>Prolymphocytes</a:t>
            </a: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 &lt; 55%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solidFill>
                  <a:srgbClr val="0070C0"/>
                </a:solidFill>
                <a:latin typeface="Roboto"/>
              </a:rPr>
              <a:t>&gt; 30% lymphoid cells in bone marrow</a:t>
            </a: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Co expression of CD5 &amp; CD23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Roboto"/>
              </a:rPr>
              <a:t>Lack of pan T-cell markers other than CD5</a:t>
            </a:r>
            <a:br>
              <a:rPr lang="en-US" altLang="en-US" sz="2100" dirty="0"/>
            </a:br>
            <a:endParaRPr lang="en-US" alt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54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51788"/>
              </p:ext>
            </p:extLst>
          </p:nvPr>
        </p:nvGraphicFramePr>
        <p:xfrm>
          <a:off x="503548" y="1563638"/>
          <a:ext cx="8136904" cy="34606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84">
                <a:tc>
                  <a:txBody>
                    <a:bodyPr/>
                    <a:lstStyle/>
                    <a:p>
                      <a:r>
                        <a:rPr lang="en-US" dirty="0"/>
                        <a:t>B –CELL 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T- CELL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Arise from bone marrow precursor B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G Times" pitchFamily="18" charset="0"/>
                        </a:rPr>
                        <a:t>Precursor T cell (often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CG Times" pitchFamily="18" charset="0"/>
                        </a:rPr>
                        <a:t>thymic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G Times" pitchFamily="18" charset="0"/>
                        </a:rPr>
                        <a:t> origin)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Most common in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G Times" pitchFamily="18" charset="0"/>
                        </a:rPr>
                        <a:t>Most common in adolescent 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1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Diverse chromosomal translocations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  <a:defRPr/>
                      </a:pP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Mutations affecting genes like </a:t>
                      </a:r>
                      <a:r>
                        <a:rPr lang="en-US" altLang="en-US" sz="1400" b="1" dirty="0">
                          <a:solidFill>
                            <a:srgbClr val="0070C0"/>
                          </a:solidFill>
                          <a:latin typeface="CG Times" charset="0"/>
                        </a:rPr>
                        <a:t>PAX5, TCF3, ETV6 and RUNX1 (</a:t>
                      </a: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all of which are required for early hematopoietic precursor)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Diverse chromosomal translocations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G Times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G Times" pitchFamily="18" charset="0"/>
                        </a:rPr>
                        <a:t>NOTCH 1 mutations  (50 to 70 %)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1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altLang="en-US" sz="1400" b="1" dirty="0" err="1">
                          <a:solidFill>
                            <a:srgbClr val="002060"/>
                          </a:solidFill>
                          <a:latin typeface="CG Times" charset="0"/>
                        </a:rPr>
                        <a:t>Hyperploidy</a:t>
                      </a:r>
                      <a:r>
                        <a:rPr lang="en-US" altLang="en-US" sz="1400" b="1" dirty="0">
                          <a:solidFill>
                            <a:srgbClr val="002060"/>
                          </a:solidFill>
                          <a:latin typeface="CG Times" charset="0"/>
                        </a:rPr>
                        <a:t>   (&gt;50 chromosomes)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Different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translocations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26730"/>
            <a:ext cx="28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82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764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1800" b="1" dirty="0" err="1">
                <a:solidFill>
                  <a:srgbClr val="7030A0"/>
                </a:solidFill>
              </a:rPr>
              <a:t>Immunophenotyping</a:t>
            </a:r>
            <a:r>
              <a:rPr lang="en-US" sz="1800" b="1" dirty="0">
                <a:solidFill>
                  <a:srgbClr val="7030A0"/>
                </a:solidFill>
              </a:rPr>
              <a:t> of CLL Neoplastic mature lymphocytes arise by the clonal expansion of B-lymphocytes (95% of cases)</a:t>
            </a:r>
          </a:p>
          <a:p>
            <a:pPr>
              <a:spcAft>
                <a:spcPts val="1200"/>
              </a:spcAft>
              <a:defRPr/>
            </a:pPr>
            <a:r>
              <a:rPr lang="en-US" sz="1800" b="1" dirty="0"/>
              <a:t>Cells are positive for Pan B-cell markers : CD19, CD20, CD21</a:t>
            </a:r>
          </a:p>
          <a:p>
            <a:pPr>
              <a:spcAft>
                <a:spcPts val="1200"/>
              </a:spcAft>
              <a:defRPr/>
            </a:pPr>
            <a:r>
              <a:rPr lang="en-US" sz="1800" b="1" dirty="0">
                <a:solidFill>
                  <a:srgbClr val="FF00FF"/>
                </a:solidFill>
              </a:rPr>
              <a:t>CD5 and CD23 positivity are distinctive for CLL </a:t>
            </a:r>
          </a:p>
          <a:p>
            <a:pPr>
              <a:spcAft>
                <a:spcPts val="1200"/>
              </a:spcAft>
              <a:defRPr/>
            </a:pPr>
            <a:r>
              <a:rPr lang="en-US" sz="1800" b="1" dirty="0"/>
              <a:t>CLL which do not express CD5 but CD19+CD23 expression is present are grouped under atypical CLL</a:t>
            </a:r>
          </a:p>
          <a:p>
            <a:pPr>
              <a:spcAft>
                <a:spcPts val="1200"/>
              </a:spcAft>
              <a:defRPr/>
            </a:pPr>
            <a:r>
              <a:rPr lang="en-US" sz="1800" b="1" dirty="0"/>
              <a:t>Overexpression of BCL2 is observed in 70% of cases and low level of expression of surface Ig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800" b="1" dirty="0">
                <a:solidFill>
                  <a:srgbClr val="FF6600"/>
                </a:solidFill>
                <a:latin typeface="CG Times" charset="0"/>
                <a:sym typeface="Symbol" charset="2"/>
              </a:rPr>
              <a:t>Chromosomal abnormalities :</a:t>
            </a:r>
            <a:r>
              <a:rPr lang="en-US" altLang="en-US" sz="1800" b="1" dirty="0">
                <a:solidFill>
                  <a:srgbClr val="0033CC"/>
                </a:solidFill>
                <a:latin typeface="CG Times" charset="0"/>
                <a:sym typeface="Symbol" charset="2"/>
              </a:rPr>
              <a:t>   Trisomy 12 &amp; deletions of 11 q &amp; 13q</a:t>
            </a:r>
          </a:p>
          <a:p>
            <a:pPr>
              <a:defRPr/>
            </a:pPr>
            <a:endParaRPr lang="en-US" sz="21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1666" y="260120"/>
            <a:ext cx="3140667" cy="400110"/>
          </a:xfrm>
          <a:ln w="5715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CLL -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G Times" charset="0"/>
                <a:sym typeface="Symbol" charset="2"/>
              </a:rPr>
              <a:t>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G Times" charset="0"/>
                <a:sym typeface="Symbol" charset="2"/>
              </a:rPr>
              <a:t>Immunophenotype</a:t>
            </a:r>
            <a:endParaRPr lang="en-US" alt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9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2551510" y="1331119"/>
            <a:ext cx="3926681" cy="2527698"/>
            <a:chOff x="0" y="0"/>
            <a:chExt cx="3298" cy="2123"/>
          </a:xfrm>
        </p:grpSpPr>
        <p:sp>
          <p:nvSpPr>
            <p:cNvPr id="3584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29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3584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16" cy="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350">
                  <a:latin typeface="Arial" charset="0"/>
                </a:rPr>
                <a:t>  </a:t>
              </a:r>
              <a:r>
                <a:rPr lang="en-US" altLang="en-US" sz="13125">
                  <a:latin typeface="Arial" charset="0"/>
                </a:rPr>
                <a:t> </a:t>
              </a:r>
              <a:r>
                <a:rPr lang="en-US" altLang="en-US" sz="1350">
                  <a:latin typeface="Arial" charset="0"/>
                </a:rPr>
                <a:t>                                                              </a:t>
              </a:r>
            </a:p>
            <a:p>
              <a:pPr>
                <a:defRPr/>
              </a:pPr>
              <a:endParaRPr lang="en-US" altLang="en-US" sz="1350">
                <a:latin typeface="Arial" charset="0"/>
              </a:endParaRPr>
            </a:p>
          </p:txBody>
        </p:sp>
      </p:grpSp>
      <p:pic>
        <p:nvPicPr>
          <p:cNvPr id="36867" name="Picture 5" descr="hem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"/>
            <a:ext cx="6400800" cy="440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537583" y="4673589"/>
            <a:ext cx="61779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n-lt"/>
                <a:ea typeface="Arial" charset="0"/>
                <a:cs typeface="Arial" charset="0"/>
              </a:rPr>
              <a:t>Chronic lymphocytic leukemia/small lymphocytic lymphoma (CLL/SLL) </a:t>
            </a:r>
          </a:p>
        </p:txBody>
      </p:sp>
    </p:spTree>
    <p:extLst>
      <p:ext uri="{BB962C8B-B14F-4D97-AF65-F5344CB8AC3E}">
        <p14:creationId xmlns:p14="http://schemas.microsoft.com/office/powerpoint/2010/main" val="4043175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63625"/>
            <a:ext cx="8640960" cy="388438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Clinical features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Often asymptomatic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Symptoms are non-specific – easy fatigability, weight loss, and anorexia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Generalized lymphadenopathy and hepatosplenomegaly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Leukocyte count is variable –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2060"/>
                </a:solidFill>
              </a:rPr>
              <a:t>SLL – leukopenia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2060"/>
                </a:solidFill>
              </a:rPr>
              <a:t>CLL – 200000/mm</a:t>
            </a:r>
            <a:r>
              <a:rPr lang="en-US" sz="1800" b="1" baseline="30000" dirty="0">
                <a:solidFill>
                  <a:srgbClr val="002060"/>
                </a:solidFill>
              </a:rPr>
              <a:t>3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0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45105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CHRONIC  LYMPHOCYTIC 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940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7030A0"/>
                </a:solidFill>
              </a:rPr>
              <a:t>Clinical features</a:t>
            </a:r>
            <a:endParaRPr lang="en-US" b="1" dirty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CLL/ SLL disrupts the normal immune mechanism through uncertain mechanism</a:t>
            </a:r>
          </a:p>
          <a:p>
            <a:pPr>
              <a:spcAft>
                <a:spcPts val="12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Hypogammaglobulinemia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– increased susceptibility to infections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10 to 15% of patients present with </a:t>
            </a:r>
            <a:r>
              <a:rPr lang="en-US" sz="2000" b="1" dirty="0">
                <a:solidFill>
                  <a:srgbClr val="0070C0"/>
                </a:solidFill>
              </a:rPr>
              <a:t>hemolytic anemia, or thrombocytopenia </a:t>
            </a:r>
            <a:r>
              <a:rPr lang="en-US" sz="2000" b="1" dirty="0">
                <a:solidFill>
                  <a:srgbClr val="002060"/>
                </a:solidFill>
              </a:rPr>
              <a:t>due to auto antibodies made by non specific B cells   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81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95313"/>
            <a:ext cx="63531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00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CLL/SLL 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r="-440" b="54311"/>
          <a:stretch/>
        </p:blipFill>
        <p:spPr bwMode="auto">
          <a:xfrm>
            <a:off x="683568" y="1275606"/>
            <a:ext cx="8136904" cy="32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04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CLL/SLL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9076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7030A0"/>
                </a:solidFill>
              </a:rPr>
              <a:t>Prognosis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Course and prognosis are extremely variable depending upon the clinical stage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Overall survival is 4 to  6 years but if tumor burden is less than it can be more than 10 years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8000"/>
                </a:solidFill>
              </a:rPr>
              <a:t>Variables with worse outcome are </a:t>
            </a: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Presence of deletions of 11q and 17p (latter involvingTp53)</a:t>
            </a: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Lack of somatic </a:t>
            </a:r>
            <a:r>
              <a:rPr lang="en-US" sz="1800" b="1" dirty="0" err="1">
                <a:solidFill>
                  <a:srgbClr val="002060"/>
                </a:solidFill>
              </a:rPr>
              <a:t>hypermutations</a:t>
            </a:r>
            <a:endParaRPr lang="en-US" sz="1800" b="1" dirty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Expression of ZAP-70 proteins that augments signals produced by the Ig receptor</a:t>
            </a: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</a:rPr>
              <a:t>Presence of NOTCH1 mutations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4565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829300" cy="85725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Transformation in CLL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75606"/>
            <a:ext cx="8280920" cy="3528392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700" b="1" dirty="0" err="1">
                <a:solidFill>
                  <a:srgbClr val="7030A0"/>
                </a:solidFill>
              </a:rPr>
              <a:t>Ritcher’s</a:t>
            </a:r>
            <a:r>
              <a:rPr lang="en-US" sz="2700" b="1" dirty="0">
                <a:solidFill>
                  <a:srgbClr val="7030A0"/>
                </a:solidFill>
              </a:rPr>
              <a:t> syndrome</a:t>
            </a:r>
            <a:r>
              <a:rPr lang="en-US" sz="2700" b="1" dirty="0">
                <a:solidFill>
                  <a:srgbClr val="002060"/>
                </a:solidFill>
              </a:rPr>
              <a:t>- Most common to Diffuse Large B cell lymphoma</a:t>
            </a:r>
          </a:p>
          <a:p>
            <a:pPr>
              <a:spcAft>
                <a:spcPts val="1200"/>
              </a:spcAft>
              <a:defRPr/>
            </a:pPr>
            <a:r>
              <a:rPr lang="en-US" sz="2700" b="1" dirty="0">
                <a:solidFill>
                  <a:srgbClr val="002060"/>
                </a:solidFill>
              </a:rPr>
              <a:t>Prolymphocytic leukemia</a:t>
            </a:r>
          </a:p>
          <a:p>
            <a:pPr>
              <a:spcAft>
                <a:spcPts val="1200"/>
              </a:spcAft>
              <a:defRPr/>
            </a:pPr>
            <a:r>
              <a:rPr lang="en-US" sz="2700" b="1" dirty="0">
                <a:solidFill>
                  <a:srgbClr val="002060"/>
                </a:solidFill>
              </a:rPr>
              <a:t>Multiple Myeloma</a:t>
            </a:r>
          </a:p>
          <a:p>
            <a:pPr>
              <a:spcAft>
                <a:spcPts val="1200"/>
              </a:spcAft>
              <a:defRPr/>
            </a:pPr>
            <a:r>
              <a:rPr lang="en-US" sz="2700" b="1" dirty="0">
                <a:solidFill>
                  <a:srgbClr val="002060"/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34504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/>
          <a:stretch/>
        </p:blipFill>
        <p:spPr bwMode="auto">
          <a:xfrm>
            <a:off x="1403648" y="267494"/>
            <a:ext cx="671088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46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13970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26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030" y="12606"/>
            <a:ext cx="8229600" cy="47091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Factors predisposing ALL GENETIC ENVRONMENTAL Downs,turner, klinefelter Ionising radiation Fanconi,diamond blackfan Drug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9255" r="15613" b="24459"/>
          <a:stretch/>
        </p:blipFill>
        <p:spPr bwMode="auto">
          <a:xfrm>
            <a:off x="755576" y="955347"/>
            <a:ext cx="7704856" cy="408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95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Predisposing factors for ALL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744" y="-20414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9542"/>
            <a:ext cx="8784976" cy="444395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7030A0"/>
                </a:solidFill>
              </a:rPr>
              <a:t>MORPHOLOGY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8000"/>
                </a:solidFill>
              </a:rPr>
              <a:t>Bone marrow </a:t>
            </a:r>
            <a:r>
              <a:rPr lang="en-US" sz="1800" b="1" dirty="0">
                <a:solidFill>
                  <a:srgbClr val="002060"/>
                </a:solidFill>
              </a:rPr>
              <a:t>-  </a:t>
            </a:r>
            <a:r>
              <a:rPr lang="en-US" sz="1800" b="1" dirty="0" err="1">
                <a:solidFill>
                  <a:srgbClr val="002060"/>
                </a:solidFill>
              </a:rPr>
              <a:t>hypercellular</a:t>
            </a:r>
            <a:r>
              <a:rPr lang="en-US" sz="1800" b="1" dirty="0">
                <a:solidFill>
                  <a:srgbClr val="002060"/>
                </a:solidFill>
              </a:rPr>
              <a:t> and packed with </a:t>
            </a:r>
            <a:r>
              <a:rPr lang="en-US" sz="1800" b="1" dirty="0" err="1">
                <a:solidFill>
                  <a:srgbClr val="002060"/>
                </a:solidFill>
              </a:rPr>
              <a:t>lymphoblasts</a:t>
            </a:r>
            <a:r>
              <a:rPr lang="en-US" sz="1800" b="1" dirty="0">
                <a:solidFill>
                  <a:srgbClr val="002060"/>
                </a:solidFill>
              </a:rPr>
              <a:t> which replace normal marrow elements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8000"/>
                </a:solidFill>
              </a:rPr>
              <a:t>T cell ALL </a:t>
            </a:r>
            <a:r>
              <a:rPr lang="en-US" sz="1800" b="1" dirty="0">
                <a:solidFill>
                  <a:srgbClr val="002060"/>
                </a:solidFill>
              </a:rPr>
              <a:t>– present with mediastinal masses in 50 to 70% of cells and also associated with lymphadenopathy and splenomegaly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8000"/>
                </a:solidFill>
              </a:rPr>
              <a:t>Tumor cells</a:t>
            </a:r>
            <a:r>
              <a:rPr lang="en-US" sz="1800" b="1" dirty="0">
                <a:solidFill>
                  <a:srgbClr val="002060"/>
                </a:solidFill>
              </a:rPr>
              <a:t> – scant basophilic cytoplasm and nuclei is somewhat larger than those of small lymphocytes 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70C0"/>
                </a:solidFill>
              </a:rPr>
              <a:t>Nuclear chromatin</a:t>
            </a:r>
            <a:r>
              <a:rPr lang="en-US" sz="1800" b="1" dirty="0">
                <a:solidFill>
                  <a:srgbClr val="002060"/>
                </a:solidFill>
              </a:rPr>
              <a:t> – delicate, finely stippled and nucleoli are often small and demarcated by rim of condensed chromatin 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2060"/>
                </a:solidFill>
              </a:rPr>
              <a:t>Nuclear membrane is deeply subdivided imparting it convoluted appearance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002060"/>
                </a:solidFill>
              </a:rPr>
              <a:t>Interspersed macrophages ingesting apoptotic tumor cells gives it “starry sky appearance”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9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699542"/>
            <a:ext cx="7704856" cy="461665"/>
          </a:xfrm>
          <a:prstGeom prst="rect">
            <a:avLst/>
          </a:prstGeom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Lymphoblasts</a:t>
            </a:r>
            <a:r>
              <a:rPr lang="en-US" altLang="en-US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in PB                            </a:t>
            </a:r>
            <a:r>
              <a:rPr lang="en-US" altLang="en-US" kern="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Lymphoblasts</a:t>
            </a:r>
            <a:r>
              <a:rPr lang="en-US" altLang="en-US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in BM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4" y="1371600"/>
            <a:ext cx="4166766" cy="31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2" y="1362075"/>
            <a:ext cx="4193459" cy="31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8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ACUTE LYMPHOBLASTIC LEUKEMIA – FAB CLASSIFICATION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image.slidesharecdn.com/all-120113175122-phpapp02/95/acute-lymphoblastic-lymphoma-7-728.jpg?cb=132649924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29804" r="2263" b="15035"/>
          <a:stretch/>
        </p:blipFill>
        <p:spPr bwMode="auto">
          <a:xfrm>
            <a:off x="899592" y="1513600"/>
            <a:ext cx="7272808" cy="32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6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9" y="400050"/>
            <a:ext cx="67103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2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9459" name="Picture 4" descr="hem64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1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1501</Words>
  <Application>Microsoft Office PowerPoint</Application>
  <PresentationFormat>On-screen Show (16:9)</PresentationFormat>
  <Paragraphs>225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맑은 고딕</vt:lpstr>
      <vt:lpstr>Arial</vt:lpstr>
      <vt:lpstr>Calibri</vt:lpstr>
      <vt:lpstr>CG Times</vt:lpstr>
      <vt:lpstr>Roboto</vt:lpstr>
      <vt:lpstr>Times New Roman</vt:lpstr>
      <vt:lpstr>Office Theme</vt:lpstr>
      <vt:lpstr>Custom Design</vt:lpstr>
      <vt:lpstr>PowerPoint Presentation</vt:lpstr>
      <vt:lpstr> ACUTE LYMPHOBLASTIC LEUKEMIA</vt:lpstr>
      <vt:lpstr> ACUTE LYMPHOBLASTIC LEUKEMIA</vt:lpstr>
      <vt:lpstr> ACUTE LYMPHOBLASTIC LEUKEMIA</vt:lpstr>
      <vt:lpstr> ACUTE LYMPHOBLASTIC LEUKEMIA</vt:lpstr>
      <vt:lpstr>PowerPoint Presentation</vt:lpstr>
      <vt:lpstr> ACUTE LYMPHOBLASTIC LEUKEMIA – FAB CLASSIFICATION</vt:lpstr>
      <vt:lpstr>PowerPoint Presentation</vt:lpstr>
      <vt:lpstr>PowerPoint Presentation</vt:lpstr>
      <vt:lpstr>WHO Classification of ALL(2016)  (Precursor Lymphoid neoplasms) </vt:lpstr>
      <vt:lpstr>Immunologic Classification of ALL</vt:lpstr>
      <vt:lpstr> ACUTE LYMPHOBLASTIC LEUKEMIA PERIPHERAL SMEAR</vt:lpstr>
      <vt:lpstr> ACUTE LYMPHOBLASTIC LEUKEMIA</vt:lpstr>
      <vt:lpstr>PowerPoint Presentation</vt:lpstr>
      <vt:lpstr>PowerPoint Presentation</vt:lpstr>
      <vt:lpstr>ALL- Immunophenotyping</vt:lpstr>
      <vt:lpstr> ACUTE LYMPHOBLASTIC LEUKEMIA</vt:lpstr>
      <vt:lpstr> ACUTE LYMPHOBLASTIC LEUKEMIA</vt:lpstr>
      <vt:lpstr> ACUTE LYMPHOBLASTIC LEUKEMIA</vt:lpstr>
      <vt:lpstr>PowerPoint Presentation</vt:lpstr>
      <vt:lpstr>PowerPoint Presentation</vt:lpstr>
      <vt:lpstr> CHRONIC  LYMPHOCYTIC  LEUKEMIA/SMALL LYMPHOCYTIC LYMPHOMA</vt:lpstr>
      <vt:lpstr> CHRONIC  LYMPHOCYTIC  LEUKEMIA</vt:lpstr>
      <vt:lpstr> CHRONIC  LYMPHOCYTIC  LEUKEMIA</vt:lpstr>
      <vt:lpstr> CHRONIC  LYMPHOCYTIC  LEUKEMIA</vt:lpstr>
      <vt:lpstr> CHRONIC  LYMPHOCYTIC  LEUKEMIA</vt:lpstr>
      <vt:lpstr>PowerPoint Presentation</vt:lpstr>
      <vt:lpstr>PowerPoint Presentation</vt:lpstr>
      <vt:lpstr>PowerPoint Presentation</vt:lpstr>
      <vt:lpstr>CLL - Immunophenotype</vt:lpstr>
      <vt:lpstr>PowerPoint Presentation</vt:lpstr>
      <vt:lpstr> CHRONIC  LYMPHOCYTIC  LEUKEMIA</vt:lpstr>
      <vt:lpstr> CHRONIC  LYMPHOCYTIC  LEUKEMIA</vt:lpstr>
      <vt:lpstr>PowerPoint Presentation</vt:lpstr>
      <vt:lpstr>CLL/SLL </vt:lpstr>
      <vt:lpstr> CLL/SLL </vt:lpstr>
      <vt:lpstr>Transformation in CLL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Rupesh Vissa</cp:lastModifiedBy>
  <cp:revision>81</cp:revision>
  <dcterms:created xsi:type="dcterms:W3CDTF">2014-04-01T16:27:38Z</dcterms:created>
  <dcterms:modified xsi:type="dcterms:W3CDTF">2023-07-11T15:02:24Z</dcterms:modified>
</cp:coreProperties>
</file>