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92" r:id="rId14"/>
    <p:sldId id="293" r:id="rId15"/>
    <p:sldId id="270" r:id="rId16"/>
    <p:sldId id="294" r:id="rId17"/>
    <p:sldId id="295" r:id="rId18"/>
    <p:sldId id="273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84" r:id="rId31"/>
    <p:sldId id="285" r:id="rId32"/>
    <p:sldId id="290" r:id="rId33"/>
    <p:sldId id="291" r:id="rId34"/>
    <p:sldId id="307" r:id="rId35"/>
    <p:sldId id="286" r:id="rId36"/>
    <p:sldId id="287" r:id="rId37"/>
    <p:sldId id="288" r:id="rId38"/>
    <p:sldId id="308" r:id="rId39"/>
    <p:sldId id="30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7000"/>
    <a:srgbClr val="FFDD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6475-251D-B417-D3F0-D1035A2F7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8E0DD-0EDC-FAD2-E095-E786F859F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6C236-9187-3214-8AAC-B7B7461E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1640-A725-0D6B-5CC0-891DBC06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951F-4A2C-C242-814E-C8E9FCAF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8999-9693-431C-6E97-A0500D64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937F3-7379-BDBF-B25D-2C223B516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0F614-2706-5C4D-41CB-AF4C6840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51BA5-FEAB-D683-5A61-662CD5B2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C829F-AFBA-E20A-146A-3D133BC9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2A4FA-7E17-295D-A65A-C992490F1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9234B-11BD-1A70-9811-70263A4A0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107DD-E95D-08D0-C83B-B54F5CCB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6DACD-2217-F10C-BB4D-A1E05E72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AFAF0-0729-9482-726A-EA81CE86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EEB3-F3CE-58E2-ADBB-1F740212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5E38-B40D-5756-6B80-E4F48274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0DB11-80F4-4D3E-F8CE-9297DCE2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F39B-3B10-BEF1-203D-898CDAD7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E9B1-4225-08D2-B4A3-9432AA0D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35E3-AD79-82C0-5E6C-253A555F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1D98E-A1F1-E997-C68E-B19E1F388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C1AB7-7A64-EE65-C4F6-43A411B5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26EBA-7B2E-5B35-9F70-72ADC1F3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EC8B-6675-3B0E-6492-9E4B79EE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A0CB-FD02-2A2D-4179-203E2CED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8C9B-DA11-F7F4-99B2-E481C83A0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29E75-9F08-3EA3-F9B8-C80AFA583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18C8A-DA6C-CFC5-A8E6-1A3D59DB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45FC1-E82E-6BCD-D841-B14D5819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51FF9-49BD-137F-C695-257970DC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8FE2-D70F-188B-6108-ACE620F6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145D9-0929-6E9E-7912-1C7F3D16C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7A460-A3F5-D0D1-666A-E1B253241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3B875-962F-2D0E-7969-B4871D60A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FDC1C-44D2-A3DC-7408-43D1AD021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34597-A9FF-86D2-05AA-DB8FD861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26931-B795-42AB-38EF-A734B127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FD188-5F55-AA2A-3D2F-BFB9BDA9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7935-9968-EF15-2E7F-797E72C7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0EED6-B226-F3A5-7F36-3EC3DC1D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15FAF-8816-52DC-85C3-C9D39ED0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533A6-C662-60A8-ECD5-A055696E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4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F819A-2560-8BB6-6387-704395A3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739F6-5665-9D98-F185-64564FDD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A453-33EB-BF82-977C-F311F4EE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0E0A-3EC4-6E51-F63E-35FE4D8A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D247-040E-F0F3-126C-12A5E7B94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1AB7C-D022-D2B1-839D-1E01F836D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FABDE-51C7-0F5D-A33F-CCE2C137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D9A37-1D00-0B1E-CB05-51372F56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EA098-7CD1-3023-F216-79070F63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9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6A01-B7FC-E1C8-0E53-5FFD0DEF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2FB1F-1B15-C7CB-799D-57EC577C3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2D514-C76E-70D2-A96A-3AF8A50CB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58A99-DBCD-C7D7-0136-E9040389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C9F52-A3CA-B5CC-E69C-64C91C40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89000-F16C-1C6A-DF55-2D08BE2E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807E5-4E86-275C-585F-4F94038A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81FF0-C3D5-AF81-288D-348D9FEC3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688D8-580C-46D6-1F53-12DF35070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1DBC-64A6-46E1-93A3-76F89110E16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90E9-37DD-A235-1CA3-DEA7D24E5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7BC46-FF70-390F-0305-6E6445FE6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5E60-186F-4A05-89AC-C0A9F1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348C-F06C-F4F3-6E90-2E04974C6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TISSUE  REPAIR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482BF-1353-68FA-5D15-5A62A7539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2844"/>
            <a:ext cx="9144000" cy="119495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Dr.V.Shanthi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Associate professor, Pathology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Sri Venkateswara Institute of Medical Sciences, Tirupathi</a:t>
            </a:r>
          </a:p>
        </p:txBody>
      </p:sp>
    </p:spTree>
    <p:extLst>
      <p:ext uri="{BB962C8B-B14F-4D97-AF65-F5344CB8AC3E}">
        <p14:creationId xmlns:p14="http://schemas.microsoft.com/office/powerpoint/2010/main" val="40929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7E0D898-991A-39F5-82DD-38A3F89FB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GROWTH FACTORS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48E6C68-D8A3-58F0-BF06-55CAD2225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Aft>
                <a:spcPts val="18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Growth factors are polypeptides </a:t>
            </a:r>
          </a:p>
          <a:p>
            <a:pPr eaLnBrk="1" hangingPunct="1">
              <a:spcAft>
                <a:spcPts val="18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Growth factors stimulate – </a:t>
            </a:r>
          </a:p>
          <a:p>
            <a:pPr lvl="4" eaLnBrk="1" hangingPunct="1"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sz="3000" b="1" dirty="0">
                <a:solidFill>
                  <a:srgbClr val="002060"/>
                </a:solidFill>
              </a:rPr>
              <a:t>Cell proliferation</a:t>
            </a:r>
          </a:p>
          <a:p>
            <a:pPr lvl="4" eaLnBrk="1" hangingPunct="1"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sz="3000" b="1" dirty="0">
                <a:solidFill>
                  <a:srgbClr val="002060"/>
                </a:solidFill>
              </a:rPr>
              <a:t>Cell locomotion</a:t>
            </a:r>
          </a:p>
          <a:p>
            <a:pPr lvl="4" eaLnBrk="1" hangingPunct="1"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sz="3000" b="1" dirty="0">
                <a:solidFill>
                  <a:srgbClr val="002060"/>
                </a:solidFill>
              </a:rPr>
              <a:t>Contractility</a:t>
            </a:r>
          </a:p>
          <a:p>
            <a:pPr lvl="4" eaLnBrk="1" hangingPunct="1"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sz="3000" b="1" dirty="0">
                <a:solidFill>
                  <a:srgbClr val="002060"/>
                </a:solidFill>
              </a:rPr>
              <a:t>Differentiation</a:t>
            </a:r>
          </a:p>
          <a:p>
            <a:pPr lvl="4" eaLnBrk="1" hangingPunct="1"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sz="3000" b="1" dirty="0">
                <a:solidFill>
                  <a:srgbClr val="002060"/>
                </a:solidFill>
              </a:rPr>
              <a:t>angiogenesis</a:t>
            </a:r>
          </a:p>
          <a:p>
            <a:pPr eaLnBrk="1" hangingPunct="1"/>
            <a:endParaRPr lang="en-US" altLang="en-US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7ACE612-D5C5-A422-0F98-47BF87711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GROWTH FACTORS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7DD24CE-AE0A-DA3B-E1AF-27CDC319C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9483" y="1524000"/>
            <a:ext cx="9954490" cy="490696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Growth factors involved in tissue regeneration &amp; repair are –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53C9D5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Epidermal growth factors (EGF) &amp; transforming growth factor alpha-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53C9D5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Hepatocyte growth factor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53C9D5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Vascular endothelial growth factor (VEGF 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53C9D5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Platelet derived growth factors (PDGF 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53C9D5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Fibroblast Growth factor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Transforming growth factor Beta &amp; related growth factors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53C9D5"/>
              </a:buClr>
            </a:pPr>
            <a:endParaRPr lang="en-US" altLang="en-US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53C9D5"/>
              </a:buClr>
            </a:pPr>
            <a:endParaRPr lang="en-US" altLang="en-US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53C9D5"/>
              </a:buClr>
              <a:buFontTx/>
              <a:buNone/>
            </a:pPr>
            <a:endParaRPr lang="en-US" altLang="en-US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E367DA"/>
              </a:buClr>
              <a:buFontTx/>
              <a:buNone/>
            </a:pPr>
            <a:endParaRPr lang="en-US" altLang="en-US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endParaRPr lang="en-US" altLang="en-US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82A7DED-81EB-BBAC-1F99-7FF84E516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SIGNALLING MECHANISM IN CELL GROWTH</a:t>
            </a:r>
          </a:p>
        </p:txBody>
      </p:sp>
      <p:pic>
        <p:nvPicPr>
          <p:cNvPr id="13315" name="Picture 4" descr="6">
            <a:extLst>
              <a:ext uri="{FF2B5EF4-FFF2-40B4-BE49-F238E27FC236}">
                <a16:creationId xmlns:a16="http://schemas.microsoft.com/office/drawing/2014/main" id="{8A5FFA41-EC59-1129-2C1C-2487325FD23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b="13640"/>
          <a:stretch>
            <a:fillRect/>
          </a:stretch>
        </p:blipFill>
        <p:spPr>
          <a:xfrm>
            <a:off x="1898073" y="474518"/>
            <a:ext cx="7131627" cy="62484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2E112BF-CC61-F2FF-D50C-5D3866B07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RECEPTORS &amp; SIGNAL TRANSDUCTION PATHWAY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B79E8B5-E187-AD43-2C2E-057566B7D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Types of receptors are – </a:t>
            </a:r>
          </a:p>
          <a:p>
            <a:pPr eaLnBrk="1" hangingPunct="1">
              <a:spcAft>
                <a:spcPts val="1800"/>
              </a:spcAft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Receptors with intrinsic tyrosine kinase activity</a:t>
            </a:r>
          </a:p>
          <a:p>
            <a:pPr eaLnBrk="1" hangingPunct="1">
              <a:spcAft>
                <a:spcPts val="1800"/>
              </a:spcAft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Receptors lacking intrinsic tyrosine kinase activity</a:t>
            </a:r>
          </a:p>
          <a:p>
            <a:pPr eaLnBrk="1" hangingPunct="1">
              <a:spcAft>
                <a:spcPts val="1800"/>
              </a:spcAft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Seven Transmembrane G protein coupled receptors</a:t>
            </a:r>
          </a:p>
          <a:p>
            <a:pPr eaLnBrk="1" hangingPunct="1">
              <a:spcAft>
                <a:spcPts val="1800"/>
              </a:spcAft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Steroid hormone receptors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DC2AB8B-DB14-40AB-6835-21DCD1EDB5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9144000" cy="563562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RECEPTORS &amp; SIGNAL TRANSDUCTION PATHWAY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1FDD755-D910-9709-B185-5DDCF43F53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751608" y="1873827"/>
            <a:ext cx="9144000" cy="5334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Ligand + receptor</a:t>
            </a:r>
          </a:p>
          <a:p>
            <a:pPr algn="ctr" eaLnBrk="1" hangingPunct="1">
              <a:buFontTx/>
              <a:buNone/>
            </a:pPr>
            <a:endParaRPr lang="en-US" altLang="en-US" sz="2400" b="1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Dimerisation</a:t>
            </a:r>
            <a:r>
              <a:rPr lang="en-US" altLang="en-US" sz="2400" b="1" dirty="0">
                <a:solidFill>
                  <a:srgbClr val="002060"/>
                </a:solidFill>
              </a:rPr>
              <a:t> or </a:t>
            </a:r>
            <a:r>
              <a:rPr lang="en-US" altLang="en-US" sz="2400" b="1" dirty="0" err="1">
                <a:solidFill>
                  <a:srgbClr val="002060"/>
                </a:solidFill>
              </a:rPr>
              <a:t>trimerisation</a:t>
            </a:r>
            <a:r>
              <a:rPr lang="en-US" altLang="en-US" sz="2400" b="1" dirty="0">
                <a:solidFill>
                  <a:srgbClr val="002060"/>
                </a:solidFill>
              </a:rPr>
              <a:t> of receptor molecules</a:t>
            </a:r>
          </a:p>
          <a:p>
            <a:pPr algn="ctr" eaLnBrk="1" hangingPunct="1">
              <a:buFontTx/>
              <a:buNone/>
            </a:pPr>
            <a:endParaRPr lang="en-US" altLang="en-US" sz="2400" b="1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    Extracellular signals are transduced into the cells</a:t>
            </a:r>
          </a:p>
          <a:p>
            <a:pPr algn="ctr" eaLnBrk="1" hangingPunct="1">
              <a:buFontTx/>
              <a:buNone/>
            </a:pPr>
            <a:endParaRPr lang="en-US" altLang="en-US" sz="2400" b="1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        Modulate changes in gene expression</a:t>
            </a: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97113ADE-2DF4-5AE9-5958-6681624A0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1063" y="2337954"/>
            <a:ext cx="1" cy="5195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5EDAF80A-3AAC-EC17-6D6D-601F912252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0279" y="3169227"/>
            <a:ext cx="0" cy="519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CC464DE6-C360-6B5F-F286-D994D737C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6430" y="4083627"/>
            <a:ext cx="13849" cy="5922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4DB29-B941-9196-72B8-6D4BD9843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2" r="15585"/>
          <a:stretch/>
        </p:blipFill>
        <p:spPr>
          <a:xfrm>
            <a:off x="7398327" y="1024462"/>
            <a:ext cx="4197925" cy="57160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984F07-67A2-CE69-229D-6E6C0EA39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EXTRACELLULAR MATRIX &amp; CELL MATRIX INTERACTION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6C72506-AAC0-1DC4-8917-50673E318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191" y="1417638"/>
            <a:ext cx="11076709" cy="5440362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2400"/>
              </a:spcAft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ECM is secreted locally &amp; assembles into a network in the space surrounding cells</a:t>
            </a:r>
          </a:p>
          <a:p>
            <a:pPr eaLnBrk="1" hangingPunct="1">
              <a:spcAft>
                <a:spcPts val="2400"/>
              </a:spcAft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Functions of ECM are</a:t>
            </a:r>
          </a:p>
          <a:p>
            <a:pPr eaLnBrk="1" hangingPunct="1">
              <a:spcAft>
                <a:spcPts val="24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Matrix protein sequester </a:t>
            </a:r>
            <a:r>
              <a:rPr lang="en-US" altLang="en-US" b="1" dirty="0">
                <a:solidFill>
                  <a:srgbClr val="0070C0"/>
                </a:solidFill>
              </a:rPr>
              <a:t>water</a:t>
            </a:r>
            <a:r>
              <a:rPr lang="en-US" altLang="en-US" b="1" dirty="0">
                <a:solidFill>
                  <a:srgbClr val="002060"/>
                </a:solidFill>
              </a:rPr>
              <a:t> that provides turgor to soft tissues &amp; </a:t>
            </a:r>
            <a:r>
              <a:rPr lang="en-US" altLang="en-US" b="1" dirty="0">
                <a:solidFill>
                  <a:srgbClr val="0070C0"/>
                </a:solidFill>
              </a:rPr>
              <a:t>minerals</a:t>
            </a:r>
            <a:r>
              <a:rPr lang="en-US" altLang="en-US" b="1" dirty="0">
                <a:solidFill>
                  <a:srgbClr val="002060"/>
                </a:solidFill>
              </a:rPr>
              <a:t> that give rigidity to skeletal tissues</a:t>
            </a:r>
          </a:p>
          <a:p>
            <a:pPr eaLnBrk="1" hangingPunct="1">
              <a:spcAft>
                <a:spcPts val="24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Reservoir for </a:t>
            </a:r>
            <a:r>
              <a:rPr lang="en-US" altLang="en-US" b="1" dirty="0">
                <a:solidFill>
                  <a:srgbClr val="0070C0"/>
                </a:solidFill>
              </a:rPr>
              <a:t>growth factors</a:t>
            </a:r>
            <a:r>
              <a:rPr lang="en-US" altLang="en-US" b="1" dirty="0">
                <a:solidFill>
                  <a:srgbClr val="002060"/>
                </a:solidFill>
              </a:rPr>
              <a:t> controlling cell proliferation</a:t>
            </a:r>
          </a:p>
          <a:p>
            <a:pPr eaLnBrk="1" hangingPunct="1">
              <a:spcAft>
                <a:spcPts val="24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Important in cell to cell interactions &amp; provides substratum for the cells to adhere , migrate, &amp; proliferate, directly modulating cell form &amp; function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D6BD-51D4-78DE-E1F1-C8199FDF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43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EXTRACELLULAR MATRIX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D84C9-F57D-5128-F55A-05ED7B8A7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2" y="1226128"/>
            <a:ext cx="12219927" cy="54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39D-C960-B541-36A7-764A4314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049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EXTRACELLULAR MATRIX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083A3-F63A-D49D-F23E-0A454DBC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97146"/>
            <a:ext cx="10515600" cy="57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7B74C06-0120-8905-7F6A-D539C764C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ELASTIN, FIBRILLIN &amp; ELASTIC FIBRES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F7A05C-0BA6-CE4E-F182-AA4C094B6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8145" y="1704109"/>
            <a:ext cx="10536381" cy="52300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Elastic fibers provide the ability to the tissues to recoil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Elastic fibers consists of a  </a:t>
            </a:r>
            <a:r>
              <a:rPr lang="en-US" altLang="en-US" b="1" dirty="0">
                <a:solidFill>
                  <a:srgbClr val="0070C0"/>
                </a:solidFill>
              </a:rPr>
              <a:t>central core made of elastin </a:t>
            </a:r>
            <a:r>
              <a:rPr lang="en-US" altLang="en-US" b="1" dirty="0">
                <a:solidFill>
                  <a:srgbClr val="002060"/>
                </a:solidFill>
              </a:rPr>
              <a:t>surrounded by a peripheral network of microfibrils containing </a:t>
            </a:r>
            <a:r>
              <a:rPr lang="en-US" altLang="en-US" b="1" dirty="0">
                <a:solidFill>
                  <a:srgbClr val="0070C0"/>
                </a:solidFill>
              </a:rPr>
              <a:t>fibrillin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Large amount of elastin is found in walls of large blood vessels, in uterus, skin, &amp; ligaments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Inherited defects in fibrillin – Marfan syndrome</a:t>
            </a:r>
          </a:p>
          <a:p>
            <a:pPr eaLnBrk="1" hangingPunct="1">
              <a:lnSpc>
                <a:spcPct val="90000"/>
              </a:lnSpc>
            </a:pPr>
            <a:endParaRPr lang="en-US" altLang="en-US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AED8-2393-B140-0B50-4A822994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8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ANGIOGENESIS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BC828-84B9-F353-F899-27123C2FA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935182"/>
            <a:ext cx="11388436" cy="566304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</a:rPr>
              <a:t>Vasodilation</a:t>
            </a:r>
            <a:r>
              <a:rPr lang="en-US" b="1" dirty="0">
                <a:solidFill>
                  <a:srgbClr val="002060"/>
                </a:solidFill>
              </a:rPr>
              <a:t> in response to nitric oxide and increased permeability induced by vascular endothelial growth factor (VEGF)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</a:rPr>
              <a:t>Separation of pericytes</a:t>
            </a:r>
            <a:r>
              <a:rPr lang="en-US" b="1" dirty="0">
                <a:solidFill>
                  <a:srgbClr val="002060"/>
                </a:solidFill>
              </a:rPr>
              <a:t> from the abluminal surface and breakdown of the basement membrane to allow formation of a vessel sprout.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</a:rPr>
              <a:t>Migration of endothelial cells</a:t>
            </a:r>
            <a:r>
              <a:rPr lang="en-US" b="1" dirty="0">
                <a:solidFill>
                  <a:srgbClr val="002060"/>
                </a:solidFill>
              </a:rPr>
              <a:t> toward the area of tissue injury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</a:rPr>
              <a:t>Proliferation of endothelial cells</a:t>
            </a:r>
            <a:r>
              <a:rPr lang="en-US" b="1" dirty="0">
                <a:solidFill>
                  <a:srgbClr val="002060"/>
                </a:solidFill>
              </a:rPr>
              <a:t> just behind the leading front (“tip”) of migrating cells –  </a:t>
            </a:r>
            <a:r>
              <a:rPr lang="en-US" b="1" dirty="0">
                <a:solidFill>
                  <a:srgbClr val="0070C0"/>
                </a:solidFill>
              </a:rPr>
              <a:t>Fibroblast growth factors (FGFs), mainly FGF-2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</a:rPr>
              <a:t>Remodeling into capillary tubes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</a:rPr>
              <a:t>Recruitment of </a:t>
            </a:r>
            <a:r>
              <a:rPr lang="en-US" b="1" dirty="0" err="1">
                <a:solidFill>
                  <a:srgbClr val="0070C0"/>
                </a:solidFill>
              </a:rPr>
              <a:t>periendothelial</a:t>
            </a:r>
            <a:r>
              <a:rPr lang="en-US" b="1" dirty="0">
                <a:solidFill>
                  <a:srgbClr val="0070C0"/>
                </a:solidFill>
              </a:rPr>
              <a:t> cells </a:t>
            </a:r>
            <a:r>
              <a:rPr lang="en-US" b="1" dirty="0">
                <a:solidFill>
                  <a:srgbClr val="002060"/>
                </a:solidFill>
              </a:rPr>
              <a:t>(pericytes for small capillaries and smooth muscle cells for larger vessels) to form the mature vessel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Suppression of endothelial proliferation and migration and deposition of the basement membrane</a:t>
            </a:r>
          </a:p>
        </p:txBody>
      </p:sp>
    </p:spTree>
    <p:extLst>
      <p:ext uri="{BB962C8B-B14F-4D97-AF65-F5344CB8AC3E}">
        <p14:creationId xmlns:p14="http://schemas.microsoft.com/office/powerpoint/2010/main" val="19129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4D4D-C244-C58C-21EB-8AA87676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353292"/>
            <a:ext cx="10515600" cy="95596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TISSUE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508FB-4CE5-F52F-185F-707C7388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Repair or healing </a:t>
            </a:r>
            <a:r>
              <a:rPr lang="en-US" b="1" dirty="0">
                <a:solidFill>
                  <a:srgbClr val="002060"/>
                </a:solidFill>
              </a:rPr>
              <a:t>– refers to the restoration of tissue architecture and function after an injury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Repair</a:t>
            </a:r>
            <a:r>
              <a:rPr lang="en-US" b="1" dirty="0">
                <a:solidFill>
                  <a:srgbClr val="002060"/>
                </a:solidFill>
              </a:rPr>
              <a:t> – term used for parenchymal and connective tissues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Healing</a:t>
            </a:r>
            <a:r>
              <a:rPr lang="en-US" b="1" dirty="0">
                <a:solidFill>
                  <a:srgbClr val="002060"/>
                </a:solidFill>
              </a:rPr>
              <a:t> – term is for surface epithelia</a:t>
            </a:r>
          </a:p>
        </p:txBody>
      </p:sp>
    </p:spTree>
    <p:extLst>
      <p:ext uri="{BB962C8B-B14F-4D97-AF65-F5344CB8AC3E}">
        <p14:creationId xmlns:p14="http://schemas.microsoft.com/office/powerpoint/2010/main" val="338033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DD81-CAA1-F7C7-21DF-90B9C580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ANGIOGENESIS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CE168-F025-42D0-7F5A-29535A95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06"/>
          <a:stretch/>
        </p:blipFill>
        <p:spPr>
          <a:xfrm>
            <a:off x="1397577" y="1690688"/>
            <a:ext cx="9396845" cy="48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8840-D9F1-22C0-CE21-30232383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ANGIOGENESIS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96920-42FA-2FE3-4F3D-2716134E5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80" b="30448"/>
          <a:stretch/>
        </p:blipFill>
        <p:spPr>
          <a:xfrm>
            <a:off x="1081850" y="1935564"/>
            <a:ext cx="10028299" cy="4371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82943C-B6AB-1F3B-219E-275F9E748081}"/>
              </a:ext>
            </a:extLst>
          </p:cNvPr>
          <p:cNvSpPr txBox="1"/>
          <p:nvPr/>
        </p:nvSpPr>
        <p:spPr>
          <a:xfrm>
            <a:off x="4457700" y="6307282"/>
            <a:ext cx="482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PDGF recruits smooth muscle cells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D744D-ACB9-8272-CD11-80269D7F050D}"/>
              </a:ext>
            </a:extLst>
          </p:cNvPr>
          <p:cNvSpPr/>
          <p:nvPr/>
        </p:nvSpPr>
        <p:spPr>
          <a:xfrm>
            <a:off x="6255327" y="5049982"/>
            <a:ext cx="249382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0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15F3-E8A9-1078-491A-6EEB3A8A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ANGIOGENESIS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99412-55AF-993A-62CD-90A2886A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81"/>
          <a:stretch/>
        </p:blipFill>
        <p:spPr>
          <a:xfrm>
            <a:off x="1529700" y="1859973"/>
            <a:ext cx="8279851" cy="3579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84ADD-42B4-389F-DB1F-69FF2327D533}"/>
              </a:ext>
            </a:extLst>
          </p:cNvPr>
          <p:cNvSpPr txBox="1"/>
          <p:nvPr/>
        </p:nvSpPr>
        <p:spPr>
          <a:xfrm>
            <a:off x="488373" y="5609188"/>
            <a:ext cx="1136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TGF-</a:t>
            </a:r>
            <a:r>
              <a:rPr lang="el-GR" sz="2400" b="1" dirty="0">
                <a:solidFill>
                  <a:srgbClr val="002060"/>
                </a:solidFill>
              </a:rPr>
              <a:t>β</a:t>
            </a:r>
            <a:r>
              <a:rPr lang="en-US" sz="2400" b="1" dirty="0">
                <a:solidFill>
                  <a:srgbClr val="002060"/>
                </a:solidFill>
              </a:rPr>
              <a:t> stabilizes the process, suppresses endothelial proliferation and migration and enhances the production of ECM proteins </a:t>
            </a:r>
          </a:p>
        </p:txBody>
      </p:sp>
    </p:spTree>
    <p:extLst>
      <p:ext uri="{BB962C8B-B14F-4D97-AF65-F5344CB8AC3E}">
        <p14:creationId xmlns:p14="http://schemas.microsoft.com/office/powerpoint/2010/main" val="1458776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FCE3-C713-E3C1-998A-0D5DB370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HEALING OF SKIN WOUNDS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D8D0-4F9F-B9C9-DC9F-E67418596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Based on the nature and size of the wound, the healing of skin wounds is said to occur by first or second intention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Healing by First Intention-  when injury involves only the epithelial layer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Healing by second Intention - wounds causing large tissue deficits</a:t>
            </a:r>
          </a:p>
        </p:txBody>
      </p:sp>
    </p:spTree>
    <p:extLst>
      <p:ext uri="{BB962C8B-B14F-4D97-AF65-F5344CB8AC3E}">
        <p14:creationId xmlns:p14="http://schemas.microsoft.com/office/powerpoint/2010/main" val="1191855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9E78-8481-9EC9-7ABE-FFA3A76E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Healing by First Intention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2EDF1-1296-25BC-C03A-332868459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05"/>
          <a:stretch/>
        </p:blipFill>
        <p:spPr>
          <a:xfrm>
            <a:off x="1173290" y="1350819"/>
            <a:ext cx="10315878" cy="55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0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6C2D-8A1F-4D11-AE80-BA1C0889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Healing by First Intention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30BBD-AE05-DDBA-18DC-DF6C541C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45" y="1407277"/>
            <a:ext cx="9731909" cy="50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7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36E8-6124-2D94-9C24-C3FDA52B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Healing by First Intention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9F19F-D872-7D7E-D8E8-854FE8C4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91" y="1597718"/>
            <a:ext cx="8643728" cy="50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1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FC8B-3440-EDB3-99FE-07552C48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Healing by second Intention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1F3AF-4C65-4825-9396-D933FF6CE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15" y="1030216"/>
            <a:ext cx="6745139" cy="5568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467ADD-E998-53D3-5062-FAE8E45A1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8" b="10705"/>
          <a:stretch/>
        </p:blipFill>
        <p:spPr>
          <a:xfrm>
            <a:off x="8863444" y="2292298"/>
            <a:ext cx="3328556" cy="22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2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CABA-C690-A967-535D-9ED393DD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Healing by second Intention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6BEFA-708F-005C-4C03-6DF0081E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4" y="1226083"/>
            <a:ext cx="8761435" cy="5489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8B1D6-6CAF-777C-8A66-880833033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8" r="25514"/>
          <a:stretch/>
        </p:blipFill>
        <p:spPr>
          <a:xfrm>
            <a:off x="9454718" y="2524990"/>
            <a:ext cx="2333935" cy="22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7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22DF-95A9-0712-2053-F5A58083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775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Healing by second Intention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8F1B9-8D85-C69E-23EC-ECB3039C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0" y="789270"/>
            <a:ext cx="8480659" cy="5820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60125-4F56-F3DC-2342-1A9573AAC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17"/>
          <a:stretch/>
        </p:blipFill>
        <p:spPr>
          <a:xfrm>
            <a:off x="9144000" y="2688763"/>
            <a:ext cx="2299333" cy="19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054BCA-6170-8E21-3CD1-A86A48CD5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TISSUE REPAIR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98A303E-1239-BC3D-355F-1ED221646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The repair of damaged tissue is caused by two separate process-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70C0"/>
                </a:solidFill>
              </a:rPr>
              <a:t>Regeneration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– growth of cells &amp; tissues to replace lost structure e.g. regeneration after hepatectomy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chemeClr val="accent5">
                  <a:lumMod val="50000"/>
                </a:schemeClr>
              </a:buClr>
            </a:pPr>
            <a:r>
              <a:rPr lang="en-US" altLang="en-US" b="1" dirty="0">
                <a:solidFill>
                  <a:srgbClr val="0070C0"/>
                </a:solidFill>
              </a:rPr>
              <a:t>Connective tissue deposition or scar formation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– may restore original structure but involves collagen deposition &amp; scar formation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Healing consists of regeneration or scar formation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EC77ED5-8E9E-B194-F933-2B94A3EC8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035" y="1"/>
            <a:ext cx="11658599" cy="592281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EPIDERMAL REEPITHELIALISATION &amp; EXTENSIVE GRANULATION TISSUE</a:t>
            </a:r>
          </a:p>
        </p:txBody>
      </p:sp>
      <p:pic>
        <p:nvPicPr>
          <p:cNvPr id="29699" name="Picture 4" descr="19">
            <a:extLst>
              <a:ext uri="{FF2B5EF4-FFF2-40B4-BE49-F238E27FC236}">
                <a16:creationId xmlns:a16="http://schemas.microsoft.com/office/drawing/2014/main" id="{B2D7BA71-BAD6-100D-2325-EC8D41480FC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45047" r="54831" b="13815"/>
          <a:stretch>
            <a:fillRect/>
          </a:stretch>
        </p:blipFill>
        <p:spPr>
          <a:xfrm>
            <a:off x="1524000" y="715095"/>
            <a:ext cx="9144000" cy="5929312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7FB46E0-6D0C-16BE-4FC4-D9E4333AF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54627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WOUND CONTRACTION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23" name="Picture 4" descr="19">
            <a:extLst>
              <a:ext uri="{FF2B5EF4-FFF2-40B4-BE49-F238E27FC236}">
                <a16:creationId xmlns:a16="http://schemas.microsoft.com/office/drawing/2014/main" id="{46DB27DF-FC90-AA2E-FC2E-CFA10358D53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4" t="45047" r="6517" b="13815"/>
          <a:stretch>
            <a:fillRect/>
          </a:stretch>
        </p:blipFill>
        <p:spPr>
          <a:xfrm>
            <a:off x="1524000" y="600362"/>
            <a:ext cx="9144000" cy="6096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9FA2633-4B53-BD80-43A4-2E2678D74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16973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Factors that influence the wound healing</a:t>
            </a:r>
            <a:endParaRPr lang="en-US" altLang="en-US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C84CC50-98F4-F8AE-2CB7-419B7A997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6418" y="716973"/>
            <a:ext cx="11492346" cy="60475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FontTx/>
              <a:buNone/>
            </a:pPr>
            <a:r>
              <a:rPr lang="en-US" altLang="en-US" sz="2600" b="1" dirty="0">
                <a:solidFill>
                  <a:srgbClr val="7030A0"/>
                </a:solidFill>
              </a:rPr>
              <a:t>Systemic factors  </a:t>
            </a:r>
            <a:endParaRPr lang="en-US" altLang="en-US" sz="2600" dirty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sz="2400" b="1" dirty="0">
                <a:solidFill>
                  <a:srgbClr val="0070C0"/>
                </a:solidFill>
              </a:rPr>
              <a:t>Nutrition –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rgbClr val="002060"/>
                </a:solidFill>
              </a:rPr>
              <a:t>Vitamin C deficiency inhibit collagen synthesis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rgbClr val="002060"/>
                </a:solidFill>
              </a:rPr>
              <a:t>Protein deficiency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rgbClr val="002060"/>
                </a:solidFill>
              </a:rPr>
              <a:t>Deficiency of trace elements like Copper and Zinc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altLang="en-US" sz="2400" b="1" dirty="0">
                <a:solidFill>
                  <a:srgbClr val="0070C0"/>
                </a:solidFill>
              </a:rPr>
              <a:t>Circulatory status </a:t>
            </a:r>
            <a:r>
              <a:rPr lang="en-US" altLang="en-US" sz="2400" b="1" dirty="0">
                <a:solidFill>
                  <a:srgbClr val="002060"/>
                </a:solidFill>
              </a:rPr>
              <a:t>– inadequate blood supply usually impairs wound healing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altLang="en-US" sz="2400" b="1" dirty="0">
                <a:solidFill>
                  <a:srgbClr val="0070C0"/>
                </a:solidFill>
              </a:rPr>
              <a:t>Metabolic status </a:t>
            </a:r>
            <a:r>
              <a:rPr lang="en-US" altLang="en-US" sz="2400" b="1" dirty="0">
                <a:solidFill>
                  <a:srgbClr val="002060"/>
                </a:solidFill>
              </a:rPr>
              <a:t>– Diabetes mellitus is associated with delayed wound healing because of microangiopathy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altLang="en-US" sz="2400" b="1" dirty="0">
                <a:solidFill>
                  <a:srgbClr val="0070C0"/>
                </a:solidFill>
              </a:rPr>
              <a:t>Hormones</a:t>
            </a:r>
            <a:r>
              <a:rPr lang="en-US" altLang="en-US" sz="2400" b="1" dirty="0">
                <a:solidFill>
                  <a:srgbClr val="002060"/>
                </a:solidFill>
              </a:rPr>
              <a:t> – such as Glucocorticoids inhibit collagen synthesis. Their administration may result in weakness of the scar due to inhibition of TGF-β production and diminishes fibrosis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altLang="en-US" sz="2400" b="1" dirty="0">
                <a:solidFill>
                  <a:srgbClr val="0070C0"/>
                </a:solidFill>
              </a:rPr>
              <a:t>Age </a:t>
            </a:r>
            <a:r>
              <a:rPr lang="en-US" altLang="en-US" sz="2400" b="1" dirty="0">
                <a:solidFill>
                  <a:srgbClr val="002060"/>
                </a:solidFill>
              </a:rPr>
              <a:t>– wound healing is delayed in old age when compared to young individuals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D7EA15F-21E3-ECBF-72FB-6EB545D39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4999" y="0"/>
            <a:ext cx="9036627" cy="1219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Factors that influence the wound healing</a:t>
            </a:r>
            <a:endParaRPr lang="en-US" altLang="en-US" sz="4000" b="1" dirty="0">
              <a:solidFill>
                <a:srgbClr val="5D9B24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7350043-0B1B-7CA3-572F-986E62DAC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541" y="1375064"/>
            <a:ext cx="11294918" cy="5333999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factors –</a:t>
            </a:r>
            <a:endParaRPr lang="en-US" alt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 – 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prolongs inflammation and potentially increases the local tissue injury</a:t>
            </a:r>
            <a:endParaRPr lang="en-US" alt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 factors –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early movements or increased local pressure or torsion may pull apart the wound </a:t>
            </a:r>
            <a:endParaRPr lang="en-US" alt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 bodies – 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 sutures or fragments of steel, glass or even bone can delay healing</a:t>
            </a:r>
            <a:endParaRPr lang="en-US" alt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&amp; type of wound influence the healing  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smaller wounds or surgical incisions may heal quickly than larger excisional wounds</a:t>
            </a:r>
            <a:endParaRPr lang="en-US" alt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660066"/>
              </a:buClr>
            </a:pPr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84043F3-7658-49B5-1D71-D21F6BDDD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Factors that influence the wound healing</a:t>
            </a:r>
            <a:endParaRPr lang="en-US" altLang="en-US" dirty="0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607C711-3A17-E7DA-5B7F-82604D2D8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465" y="1766455"/>
            <a:ext cx="11305308" cy="4726420"/>
          </a:xfrm>
        </p:spPr>
        <p:txBody>
          <a:bodyPr/>
          <a:lstStyle/>
          <a:p>
            <a:pPr>
              <a:spcAft>
                <a:spcPts val="1800"/>
              </a:spcAft>
              <a:buFontTx/>
              <a:buNone/>
            </a:pPr>
            <a:r>
              <a:rPr lang="en-US" alt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factors –</a:t>
            </a:r>
            <a:endParaRPr lang="en-US" altLang="en-US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of the injury 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character of tissue is important</a:t>
            </a:r>
            <a:endParaRPr lang="en-US" alt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on the skin covering the bone may heal slowly as little intervening tissue  prevents wound contraction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tissues like pleural or peritoneal or synovial cavities, inflammation develops extensive exudates which is later resorbed and fibrosis occurs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absence of necrosis normal tissue architecture is restored 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D72F056-CF63-3CA3-573F-F6D660582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COMPLICATONS OF WOUND HEALING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949E2E4-6539-2C59-A965-CAF3F0479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905001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Complications of wound healing are – </a:t>
            </a:r>
          </a:p>
          <a:p>
            <a:pPr eaLnBrk="1" hangingPunct="1">
              <a:lnSpc>
                <a:spcPct val="150000"/>
              </a:lnSpc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Deficient scar formation </a:t>
            </a:r>
          </a:p>
          <a:p>
            <a:pPr eaLnBrk="1" hangingPunct="1">
              <a:lnSpc>
                <a:spcPct val="150000"/>
              </a:lnSpc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Excessive formation of the repair components</a:t>
            </a:r>
          </a:p>
          <a:p>
            <a:pPr eaLnBrk="1" hangingPunct="1">
              <a:lnSpc>
                <a:spcPct val="150000"/>
              </a:lnSpc>
              <a:buClr>
                <a:srgbClr val="E4E84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Formation of contracture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3065522-E971-ED48-726A-BD856CE80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KELOID</a:t>
            </a:r>
          </a:p>
        </p:txBody>
      </p:sp>
      <p:pic>
        <p:nvPicPr>
          <p:cNvPr id="35843" name="Picture 4" descr="20">
            <a:extLst>
              <a:ext uri="{FF2B5EF4-FFF2-40B4-BE49-F238E27FC236}">
                <a16:creationId xmlns:a16="http://schemas.microsoft.com/office/drawing/2014/main" id="{428E5EEF-F31C-083D-F95A-3FEF2EA903D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7846" r="53622" b="19087"/>
          <a:stretch>
            <a:fillRect/>
          </a:stretch>
        </p:blipFill>
        <p:spPr>
          <a:xfrm>
            <a:off x="1524000" y="784226"/>
            <a:ext cx="9144000" cy="607377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C688CDB-3388-4DB7-77D5-F78E97802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KELOID</a:t>
            </a:r>
          </a:p>
        </p:txBody>
      </p:sp>
      <p:pic>
        <p:nvPicPr>
          <p:cNvPr id="36867" name="Picture 4" descr="20">
            <a:extLst>
              <a:ext uri="{FF2B5EF4-FFF2-40B4-BE49-F238E27FC236}">
                <a16:creationId xmlns:a16="http://schemas.microsoft.com/office/drawing/2014/main" id="{77F30E5A-7D45-F828-B2FD-B19BD39A3AB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4" t="5035" r="5490" b="19087"/>
          <a:stretch>
            <a:fillRect/>
          </a:stretch>
        </p:blipFill>
        <p:spPr>
          <a:xfrm>
            <a:off x="1524000" y="762000"/>
            <a:ext cx="9144000" cy="60960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141653-3904-F07D-CF95-653C969B27E8}"/>
              </a:ext>
            </a:extLst>
          </p:cNvPr>
          <p:cNvSpPr txBox="1"/>
          <p:nvPr/>
        </p:nvSpPr>
        <p:spPr>
          <a:xfrm>
            <a:off x="3179618" y="577757"/>
            <a:ext cx="594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Persistent stimulus (chronic inflammation)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0437D-3334-42C6-94B6-61B068FE62B1}"/>
              </a:ext>
            </a:extLst>
          </p:cNvPr>
          <p:cNvSpPr txBox="1"/>
          <p:nvPr/>
        </p:nvSpPr>
        <p:spPr>
          <a:xfrm>
            <a:off x="3377046" y="2142627"/>
            <a:ext cx="604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Activation of macrophages and lymphocytes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8B458-2A0C-E372-A8A1-A4C05BFCFB36}"/>
              </a:ext>
            </a:extLst>
          </p:cNvPr>
          <p:cNvSpPr txBox="1"/>
          <p:nvPr/>
        </p:nvSpPr>
        <p:spPr>
          <a:xfrm>
            <a:off x="457200" y="3501736"/>
            <a:ext cx="221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Growth factors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PDGF, FGF, TGF-β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1F68B-7C1F-FA74-2876-0C83F512EE43}"/>
              </a:ext>
            </a:extLst>
          </p:cNvPr>
          <p:cNvSpPr txBox="1"/>
          <p:nvPr/>
        </p:nvSpPr>
        <p:spPr>
          <a:xfrm>
            <a:off x="4540827" y="3501736"/>
            <a:ext cx="229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Cytokines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TNF, IL-1, IL-4, IL-13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1987B-A80B-4C80-20FD-B0A4FCBDCB82}"/>
              </a:ext>
            </a:extLst>
          </p:cNvPr>
          <p:cNvSpPr txBox="1"/>
          <p:nvPr/>
        </p:nvSpPr>
        <p:spPr>
          <a:xfrm>
            <a:off x="8530938" y="3501736"/>
            <a:ext cx="3335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Decreased metalloproteinase activity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A4932-5EBB-5567-21B6-5210E0250287}"/>
              </a:ext>
            </a:extLst>
          </p:cNvPr>
          <p:cNvSpPr txBox="1"/>
          <p:nvPr/>
        </p:nvSpPr>
        <p:spPr>
          <a:xfrm>
            <a:off x="207818" y="4994565"/>
            <a:ext cx="2971800" cy="707886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Proliferation of fibroblasts and endothelial cells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0A51A-6DA4-9DF7-C1A3-CAD8B6361CC4}"/>
              </a:ext>
            </a:extLst>
          </p:cNvPr>
          <p:cNvSpPr txBox="1"/>
          <p:nvPr/>
        </p:nvSpPr>
        <p:spPr>
          <a:xfrm>
            <a:off x="4622222" y="4994565"/>
            <a:ext cx="2133600" cy="707886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Increased collagen synthesis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31015-A7B5-3E55-07EA-9C969558B528}"/>
              </a:ext>
            </a:extLst>
          </p:cNvPr>
          <p:cNvSpPr txBox="1"/>
          <p:nvPr/>
        </p:nvSpPr>
        <p:spPr>
          <a:xfrm>
            <a:off x="8991602" y="4887192"/>
            <a:ext cx="2646216" cy="707886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Decreased collagen synthesis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5B8BF-FD73-08E5-BB6B-05A407470C85}"/>
              </a:ext>
            </a:extLst>
          </p:cNvPr>
          <p:cNvSpPr txBox="1"/>
          <p:nvPr/>
        </p:nvSpPr>
        <p:spPr>
          <a:xfrm>
            <a:off x="7304809" y="6317673"/>
            <a:ext cx="1548246" cy="369332"/>
          </a:xfrm>
          <a:prstGeom prst="rect">
            <a:avLst/>
          </a:prstGeom>
          <a:solidFill>
            <a:srgbClr val="FFDDFF"/>
          </a:solidFill>
          <a:effectLst>
            <a:glow rad="63500">
              <a:srgbClr val="FF99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FIBROSIS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FDCF8A-0912-E14F-5A89-52EC1D5FFA71}"/>
              </a:ext>
            </a:extLst>
          </p:cNvPr>
          <p:cNvCxnSpPr>
            <a:cxnSpLocks/>
          </p:cNvCxnSpPr>
          <p:nvPr/>
        </p:nvCxnSpPr>
        <p:spPr>
          <a:xfrm>
            <a:off x="5867400" y="1039422"/>
            <a:ext cx="0" cy="9140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D01F1D-A1C1-3EF1-02B9-75A006C98A2E}"/>
              </a:ext>
            </a:extLst>
          </p:cNvPr>
          <p:cNvCxnSpPr/>
          <p:nvPr/>
        </p:nvCxnSpPr>
        <p:spPr>
          <a:xfrm flipH="1">
            <a:off x="2473036" y="2786201"/>
            <a:ext cx="1163782" cy="642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9D80A1-A6E8-1AD5-852A-8FE44E821783}"/>
              </a:ext>
            </a:extLst>
          </p:cNvPr>
          <p:cNvCxnSpPr/>
          <p:nvPr/>
        </p:nvCxnSpPr>
        <p:spPr>
          <a:xfrm>
            <a:off x="5881255" y="2772646"/>
            <a:ext cx="0" cy="616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27313D-F054-BA2F-61D9-A853C2D2066A}"/>
              </a:ext>
            </a:extLst>
          </p:cNvPr>
          <p:cNvCxnSpPr/>
          <p:nvPr/>
        </p:nvCxnSpPr>
        <p:spPr>
          <a:xfrm>
            <a:off x="8853055" y="2786201"/>
            <a:ext cx="1028700" cy="60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254792-1EC3-DA36-637C-06A92161817B}"/>
              </a:ext>
            </a:extLst>
          </p:cNvPr>
          <p:cNvCxnSpPr/>
          <p:nvPr/>
        </p:nvCxnSpPr>
        <p:spPr>
          <a:xfrm>
            <a:off x="1518805" y="4209622"/>
            <a:ext cx="0" cy="616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4D63AF-1E00-EF71-75EA-037397086B70}"/>
              </a:ext>
            </a:extLst>
          </p:cNvPr>
          <p:cNvCxnSpPr/>
          <p:nvPr/>
        </p:nvCxnSpPr>
        <p:spPr>
          <a:xfrm>
            <a:off x="5867400" y="4255983"/>
            <a:ext cx="0" cy="616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C4A160-C1E9-0118-F592-82620EC6B72F}"/>
              </a:ext>
            </a:extLst>
          </p:cNvPr>
          <p:cNvCxnSpPr/>
          <p:nvPr/>
        </p:nvCxnSpPr>
        <p:spPr>
          <a:xfrm>
            <a:off x="10119015" y="4115308"/>
            <a:ext cx="0" cy="616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CA8F45-777D-525C-BE42-C70447B4FD89}"/>
              </a:ext>
            </a:extLst>
          </p:cNvPr>
          <p:cNvCxnSpPr/>
          <p:nvPr/>
        </p:nvCxnSpPr>
        <p:spPr>
          <a:xfrm>
            <a:off x="3377046" y="5348508"/>
            <a:ext cx="9559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59C7EA-DD3E-B29E-12B1-894578C46A9A}"/>
              </a:ext>
            </a:extLst>
          </p:cNvPr>
          <p:cNvCxnSpPr/>
          <p:nvPr/>
        </p:nvCxnSpPr>
        <p:spPr>
          <a:xfrm>
            <a:off x="6837218" y="5839691"/>
            <a:ext cx="374073" cy="363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BE8D95-E789-2F30-5359-FE6CAE4E8AE1}"/>
              </a:ext>
            </a:extLst>
          </p:cNvPr>
          <p:cNvCxnSpPr/>
          <p:nvPr/>
        </p:nvCxnSpPr>
        <p:spPr>
          <a:xfrm flipH="1">
            <a:off x="8853055" y="5702451"/>
            <a:ext cx="218209" cy="448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4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7C794-3B2D-EED4-BFE6-BA433D99D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2" y="462179"/>
            <a:ext cx="9493827" cy="59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9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E15E3B-026D-932A-6E7E-D9778ED9F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TISSUE REPAIR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49369EA-4A94-6170-FC34-601A3CD31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155" y="1901537"/>
            <a:ext cx="10515600" cy="4275426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Clr>
                <a:srgbClr val="660066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In parenchymal organs, the replacement of inflammatory infiltrates by granulation &amp; ultimately fibrosis is called </a:t>
            </a:r>
            <a:r>
              <a:rPr lang="en-US" altLang="en-US" b="1" dirty="0">
                <a:solidFill>
                  <a:srgbClr val="0070C0"/>
                </a:solidFill>
              </a:rPr>
              <a:t>Organization</a:t>
            </a:r>
          </a:p>
          <a:p>
            <a:pPr eaLnBrk="1" hangingPunct="1">
              <a:spcAft>
                <a:spcPts val="2400"/>
              </a:spcAft>
              <a:buClr>
                <a:srgbClr val="660066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Regeneration requires an intact connective tissue scaffold </a:t>
            </a:r>
          </a:p>
          <a:p>
            <a:pPr eaLnBrk="1" hangingPunct="1">
              <a:spcAft>
                <a:spcPts val="2400"/>
              </a:spcAft>
              <a:buClr>
                <a:srgbClr val="660066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Healing with scar formation occurs if extracellular matrix framework is damaged, causing alterations of tissue architecture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CEB7-7F47-4D2E-D32E-9FBF90EA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6" y="48787"/>
            <a:ext cx="4939145" cy="66278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n-lt"/>
              </a:rPr>
              <a:t>Normal homeostasis</a:t>
            </a:r>
          </a:p>
        </p:txBody>
      </p:sp>
      <p:pic>
        <p:nvPicPr>
          <p:cNvPr id="3" name="Picture 2" descr="Untitled-1">
            <a:extLst>
              <a:ext uri="{FF2B5EF4-FFF2-40B4-BE49-F238E27FC236}">
                <a16:creationId xmlns:a16="http://schemas.microsoft.com/office/drawing/2014/main" id="{C40E726F-C006-98A8-2F50-455413847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8" t="5539" r="36577" b="82757"/>
          <a:stretch/>
        </p:blipFill>
        <p:spPr>
          <a:xfrm>
            <a:off x="6016229" y="52675"/>
            <a:ext cx="777353" cy="624900"/>
          </a:xfrm>
          <a:prstGeom prst="rect">
            <a:avLst/>
          </a:prstGeom>
          <a:noFill/>
        </p:spPr>
      </p:pic>
      <p:pic>
        <p:nvPicPr>
          <p:cNvPr id="4" name="Picture 4" descr="Untitled-1">
            <a:extLst>
              <a:ext uri="{FF2B5EF4-FFF2-40B4-BE49-F238E27FC236}">
                <a16:creationId xmlns:a16="http://schemas.microsoft.com/office/drawing/2014/main" id="{DE173CF3-1850-577F-E3BD-8D493ABFB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5" t="20568" r="29911" b="65849"/>
          <a:stretch/>
        </p:blipFill>
        <p:spPr>
          <a:xfrm>
            <a:off x="5818909" y="1145173"/>
            <a:ext cx="1395165" cy="758536"/>
          </a:xfrm>
          <a:prstGeom prst="rect">
            <a:avLst/>
          </a:prstGeom>
          <a:noFill/>
        </p:spPr>
      </p:pic>
      <p:pic>
        <p:nvPicPr>
          <p:cNvPr id="5" name="Picture 4" descr="Untitled-1">
            <a:extLst>
              <a:ext uri="{FF2B5EF4-FFF2-40B4-BE49-F238E27FC236}">
                <a16:creationId xmlns:a16="http://schemas.microsoft.com/office/drawing/2014/main" id="{E6ED067D-753B-5310-A2CE-DF0C81DC3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0" t="46001" r="53293" b="42005"/>
          <a:stretch/>
        </p:blipFill>
        <p:spPr>
          <a:xfrm>
            <a:off x="4571347" y="2971880"/>
            <a:ext cx="822185" cy="762002"/>
          </a:xfrm>
          <a:prstGeom prst="rect">
            <a:avLst/>
          </a:prstGeom>
          <a:noFill/>
        </p:spPr>
      </p:pic>
      <p:pic>
        <p:nvPicPr>
          <p:cNvPr id="6" name="Picture 4" descr="Untitled-1">
            <a:extLst>
              <a:ext uri="{FF2B5EF4-FFF2-40B4-BE49-F238E27FC236}">
                <a16:creationId xmlns:a16="http://schemas.microsoft.com/office/drawing/2014/main" id="{0667C2E9-BBEA-9A51-6F4A-481399F4A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0" t="61897" r="46100" b="27843"/>
          <a:stretch/>
        </p:blipFill>
        <p:spPr>
          <a:xfrm>
            <a:off x="4175167" y="4139272"/>
            <a:ext cx="1614544" cy="581891"/>
          </a:xfrm>
          <a:prstGeom prst="rect">
            <a:avLst/>
          </a:prstGeom>
          <a:noFill/>
        </p:spPr>
      </p:pic>
      <p:pic>
        <p:nvPicPr>
          <p:cNvPr id="7" name="Picture 4" descr="Untitled-1">
            <a:extLst>
              <a:ext uri="{FF2B5EF4-FFF2-40B4-BE49-F238E27FC236}">
                <a16:creationId xmlns:a16="http://schemas.microsoft.com/office/drawing/2014/main" id="{BF6D380B-AB4C-4089-7575-D164B64FD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0" t="71723" r="59957" b="11679"/>
          <a:stretch/>
        </p:blipFill>
        <p:spPr>
          <a:xfrm>
            <a:off x="4372029" y="5048538"/>
            <a:ext cx="884530" cy="861001"/>
          </a:xfrm>
          <a:prstGeom prst="rect">
            <a:avLst/>
          </a:prstGeom>
          <a:noFill/>
        </p:spPr>
      </p:pic>
      <p:pic>
        <p:nvPicPr>
          <p:cNvPr id="8" name="Picture 4" descr="Untitled-1">
            <a:extLst>
              <a:ext uri="{FF2B5EF4-FFF2-40B4-BE49-F238E27FC236}">
                <a16:creationId xmlns:a16="http://schemas.microsoft.com/office/drawing/2014/main" id="{4BF2E0CF-E673-0282-33F7-BCF465F7C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46725" r="23672" b="41426"/>
          <a:stretch/>
        </p:blipFill>
        <p:spPr>
          <a:xfrm>
            <a:off x="7863384" y="3210788"/>
            <a:ext cx="688334" cy="762002"/>
          </a:xfrm>
          <a:prstGeom prst="rect">
            <a:avLst/>
          </a:prstGeom>
          <a:noFill/>
        </p:spPr>
      </p:pic>
      <p:pic>
        <p:nvPicPr>
          <p:cNvPr id="9" name="Picture 4" descr="Untitled-1">
            <a:extLst>
              <a:ext uri="{FF2B5EF4-FFF2-40B4-BE49-F238E27FC236}">
                <a16:creationId xmlns:a16="http://schemas.microsoft.com/office/drawing/2014/main" id="{79E537AF-1706-B21C-7E60-E6F7A2CCD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75624" r="24412" b="12113"/>
          <a:stretch/>
        </p:blipFill>
        <p:spPr>
          <a:xfrm>
            <a:off x="7772868" y="4591654"/>
            <a:ext cx="869364" cy="737752"/>
          </a:xfrm>
          <a:prstGeom prst="rect">
            <a:avLst/>
          </a:prstGeom>
          <a:noFill/>
        </p:spPr>
      </p:pic>
      <p:pic>
        <p:nvPicPr>
          <p:cNvPr id="10" name="Picture 4" descr="Untitled-1">
            <a:extLst>
              <a:ext uri="{FF2B5EF4-FFF2-40B4-BE49-F238E27FC236}">
                <a16:creationId xmlns:a16="http://schemas.microsoft.com/office/drawing/2014/main" id="{F28DC249-1126-789E-1F0A-968B848CA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4" t="47734" r="924" b="41283"/>
          <a:stretch/>
        </p:blipFill>
        <p:spPr>
          <a:xfrm>
            <a:off x="10691088" y="3637369"/>
            <a:ext cx="592282" cy="526473"/>
          </a:xfrm>
          <a:prstGeom prst="ellipse">
            <a:avLst/>
          </a:prstGeom>
          <a:noFill/>
        </p:spPr>
      </p:pic>
      <p:pic>
        <p:nvPicPr>
          <p:cNvPr id="11" name="Picture 4" descr="Untitled-1">
            <a:extLst>
              <a:ext uri="{FF2B5EF4-FFF2-40B4-BE49-F238E27FC236}">
                <a16:creationId xmlns:a16="http://schemas.microsoft.com/office/drawing/2014/main" id="{CFAF9E5E-F694-31DA-BC75-29F16D386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3" t="75769" r="1029" b="10791"/>
          <a:stretch/>
        </p:blipFill>
        <p:spPr>
          <a:xfrm>
            <a:off x="10512303" y="4987132"/>
            <a:ext cx="817083" cy="737753"/>
          </a:xfrm>
          <a:prstGeom prst="ellipse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A3A8A6-BC51-3BDE-55DD-8ECE1AFF1BB1}"/>
              </a:ext>
            </a:extLst>
          </p:cNvPr>
          <p:cNvSpPr txBox="1"/>
          <p:nvPr/>
        </p:nvSpPr>
        <p:spPr>
          <a:xfrm>
            <a:off x="239319" y="2522896"/>
            <a:ext cx="244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Renewing tissues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6B2A9-A6CF-9228-D488-3B07D3AAEDE3}"/>
              </a:ext>
            </a:extLst>
          </p:cNvPr>
          <p:cNvSpPr txBox="1"/>
          <p:nvPr/>
        </p:nvSpPr>
        <p:spPr>
          <a:xfrm>
            <a:off x="415636" y="5284507"/>
            <a:ext cx="258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Epidermis, GI tract epithelium, hematopoietic cells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2E08C-7488-A537-A591-82445A96AA40}"/>
              </a:ext>
            </a:extLst>
          </p:cNvPr>
          <p:cNvSpPr txBox="1"/>
          <p:nvPr/>
        </p:nvSpPr>
        <p:spPr>
          <a:xfrm>
            <a:off x="2087861" y="1696482"/>
            <a:ext cx="272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Regeneration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3543C-8038-0F4F-7777-F9C396737386}"/>
              </a:ext>
            </a:extLst>
          </p:cNvPr>
          <p:cNvSpPr txBox="1"/>
          <p:nvPr/>
        </p:nvSpPr>
        <p:spPr>
          <a:xfrm>
            <a:off x="4425816" y="2519689"/>
            <a:ext cx="142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Stable cells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7B2F0F-3967-2EDB-C0A9-5E698EDA172F}"/>
              </a:ext>
            </a:extLst>
          </p:cNvPr>
          <p:cNvSpPr txBox="1"/>
          <p:nvPr/>
        </p:nvSpPr>
        <p:spPr>
          <a:xfrm>
            <a:off x="3834243" y="6115504"/>
            <a:ext cx="229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Compensatry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growth of liver and kidney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1912A4-7E26-F72B-8E49-6E7A8A730DB8}"/>
              </a:ext>
            </a:extLst>
          </p:cNvPr>
          <p:cNvSpPr txBox="1"/>
          <p:nvPr/>
        </p:nvSpPr>
        <p:spPr>
          <a:xfrm>
            <a:off x="7682810" y="2479262"/>
            <a:ext cx="104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Wound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3A08C6-E675-4830-D671-8211B172E3F8}"/>
              </a:ext>
            </a:extLst>
          </p:cNvPr>
          <p:cNvSpPr txBox="1"/>
          <p:nvPr/>
        </p:nvSpPr>
        <p:spPr>
          <a:xfrm>
            <a:off x="7214074" y="6115504"/>
            <a:ext cx="229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Wound healing and scar formation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1F0764-CC24-B666-E8F3-FE578D82982C}"/>
              </a:ext>
            </a:extLst>
          </p:cNvPr>
          <p:cNvSpPr txBox="1"/>
          <p:nvPr/>
        </p:nvSpPr>
        <p:spPr>
          <a:xfrm>
            <a:off x="10027227" y="2519689"/>
            <a:ext cx="178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Chronic inflammation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29334-2FF0-BF47-4C01-134272FFA097}"/>
              </a:ext>
            </a:extLst>
          </p:cNvPr>
          <p:cNvSpPr txBox="1"/>
          <p:nvPr/>
        </p:nvSpPr>
        <p:spPr>
          <a:xfrm>
            <a:off x="10390909" y="5980865"/>
            <a:ext cx="1413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Fibrosis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A325FD-39D2-9A97-7C66-A6D2FC76A374}"/>
              </a:ext>
            </a:extLst>
          </p:cNvPr>
          <p:cNvCxnSpPr/>
          <p:nvPr/>
        </p:nvCxnSpPr>
        <p:spPr>
          <a:xfrm>
            <a:off x="1460251" y="2306782"/>
            <a:ext cx="9460594" cy="727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9A6403-8EDC-FF95-8C2A-FBE093B4F22F}"/>
              </a:ext>
            </a:extLst>
          </p:cNvPr>
          <p:cNvCxnSpPr>
            <a:endCxn id="12" idx="0"/>
          </p:cNvCxnSpPr>
          <p:nvPr/>
        </p:nvCxnSpPr>
        <p:spPr>
          <a:xfrm>
            <a:off x="1460251" y="2306588"/>
            <a:ext cx="0" cy="21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4B60E6-FBEF-B22C-C0FA-317E1902DF88}"/>
              </a:ext>
            </a:extLst>
          </p:cNvPr>
          <p:cNvCxnSpPr/>
          <p:nvPr/>
        </p:nvCxnSpPr>
        <p:spPr>
          <a:xfrm>
            <a:off x="5014961" y="2343150"/>
            <a:ext cx="0" cy="21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1FFD6D-2AE3-D668-F3DD-EC25117C955D}"/>
              </a:ext>
            </a:extLst>
          </p:cNvPr>
          <p:cNvCxnSpPr/>
          <p:nvPr/>
        </p:nvCxnSpPr>
        <p:spPr>
          <a:xfrm>
            <a:off x="8237319" y="2371108"/>
            <a:ext cx="0" cy="21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C67C2E-B18D-757A-5BFA-F64F8A0583AE}"/>
              </a:ext>
            </a:extLst>
          </p:cNvPr>
          <p:cNvCxnSpPr/>
          <p:nvPr/>
        </p:nvCxnSpPr>
        <p:spPr>
          <a:xfrm>
            <a:off x="10920845" y="2384689"/>
            <a:ext cx="0" cy="21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BD3954-B021-F62D-B08A-60B751D0BA43}"/>
              </a:ext>
            </a:extLst>
          </p:cNvPr>
          <p:cNvCxnSpPr>
            <a:cxnSpLocks/>
          </p:cNvCxnSpPr>
          <p:nvPr/>
        </p:nvCxnSpPr>
        <p:spPr>
          <a:xfrm>
            <a:off x="1472702" y="2963190"/>
            <a:ext cx="0" cy="2169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F49999-EC1E-96D0-7E74-6AD3051587E9}"/>
              </a:ext>
            </a:extLst>
          </p:cNvPr>
          <p:cNvCxnSpPr/>
          <p:nvPr/>
        </p:nvCxnSpPr>
        <p:spPr>
          <a:xfrm>
            <a:off x="8250790" y="2817816"/>
            <a:ext cx="0" cy="21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5EB979-91DE-4B0F-A1DB-339BFE5DB6CB}"/>
              </a:ext>
            </a:extLst>
          </p:cNvPr>
          <p:cNvCxnSpPr/>
          <p:nvPr/>
        </p:nvCxnSpPr>
        <p:spPr>
          <a:xfrm>
            <a:off x="4982438" y="3733881"/>
            <a:ext cx="0" cy="21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81E7AB-865C-FC81-833F-638B0E0339B7}"/>
              </a:ext>
            </a:extLst>
          </p:cNvPr>
          <p:cNvCxnSpPr>
            <a:cxnSpLocks/>
          </p:cNvCxnSpPr>
          <p:nvPr/>
        </p:nvCxnSpPr>
        <p:spPr>
          <a:xfrm>
            <a:off x="4982438" y="4829303"/>
            <a:ext cx="0" cy="179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9CC110-45A7-C2D5-80BB-501B5363DA17}"/>
              </a:ext>
            </a:extLst>
          </p:cNvPr>
          <p:cNvCxnSpPr>
            <a:cxnSpLocks/>
          </p:cNvCxnSpPr>
          <p:nvPr/>
        </p:nvCxnSpPr>
        <p:spPr>
          <a:xfrm>
            <a:off x="8237319" y="4003407"/>
            <a:ext cx="0" cy="4268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3459BBC-62F6-53EA-4D14-CABB9B5927AF}"/>
              </a:ext>
            </a:extLst>
          </p:cNvPr>
          <p:cNvCxnSpPr>
            <a:cxnSpLocks/>
          </p:cNvCxnSpPr>
          <p:nvPr/>
        </p:nvCxnSpPr>
        <p:spPr>
          <a:xfrm>
            <a:off x="8237319" y="5482729"/>
            <a:ext cx="0" cy="4268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D8AC39-49BF-DE3E-BE00-CC7558D0903D}"/>
              </a:ext>
            </a:extLst>
          </p:cNvPr>
          <p:cNvCxnSpPr>
            <a:cxnSpLocks/>
          </p:cNvCxnSpPr>
          <p:nvPr/>
        </p:nvCxnSpPr>
        <p:spPr>
          <a:xfrm>
            <a:off x="11021699" y="3104464"/>
            <a:ext cx="0" cy="4268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A8EE5A0-A959-FDB7-0C30-4CEEF2F55FA2}"/>
              </a:ext>
            </a:extLst>
          </p:cNvPr>
          <p:cNvCxnSpPr>
            <a:cxnSpLocks/>
          </p:cNvCxnSpPr>
          <p:nvPr/>
        </p:nvCxnSpPr>
        <p:spPr>
          <a:xfrm>
            <a:off x="10987229" y="4378249"/>
            <a:ext cx="0" cy="4268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ight Brace 41">
            <a:extLst>
              <a:ext uri="{FF2B5EF4-FFF2-40B4-BE49-F238E27FC236}">
                <a16:creationId xmlns:a16="http://schemas.microsoft.com/office/drawing/2014/main" id="{F3E0BC26-B2D8-917C-DAF9-1FF3BBB084CF}"/>
              </a:ext>
            </a:extLst>
          </p:cNvPr>
          <p:cNvSpPr/>
          <p:nvPr/>
        </p:nvSpPr>
        <p:spPr>
          <a:xfrm rot="16200000">
            <a:off x="3140179" y="352020"/>
            <a:ext cx="168881" cy="358068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3D7C8B6A-DC0A-8D1E-01EA-9569965CE1D1}"/>
              </a:ext>
            </a:extLst>
          </p:cNvPr>
          <p:cNvSpPr/>
          <p:nvPr/>
        </p:nvSpPr>
        <p:spPr>
          <a:xfrm rot="16200000">
            <a:off x="8987153" y="368333"/>
            <a:ext cx="168881" cy="358068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AC36BF-A72C-F6A2-C3D0-D9D536C499F5}"/>
              </a:ext>
            </a:extLst>
          </p:cNvPr>
          <p:cNvSpPr txBox="1"/>
          <p:nvPr/>
        </p:nvSpPr>
        <p:spPr>
          <a:xfrm>
            <a:off x="7710384" y="1641240"/>
            <a:ext cx="272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Healing 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57A0ADB-CD66-6858-2692-2C0E446FF945}"/>
              </a:ext>
            </a:extLst>
          </p:cNvPr>
          <p:cNvCxnSpPr/>
          <p:nvPr/>
        </p:nvCxnSpPr>
        <p:spPr>
          <a:xfrm>
            <a:off x="6404905" y="728471"/>
            <a:ext cx="0" cy="21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73BB472-8391-58C1-3C74-8F3D6E3CDAC4}"/>
              </a:ext>
            </a:extLst>
          </p:cNvPr>
          <p:cNvCxnSpPr/>
          <p:nvPr/>
        </p:nvCxnSpPr>
        <p:spPr>
          <a:xfrm>
            <a:off x="6328705" y="1951658"/>
            <a:ext cx="0" cy="216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6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955C410-5025-B989-8169-A8D685C08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STEM CELLS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DD2ED18-EF6A-7B85-AADB-A64CD41C6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660066"/>
              </a:buClr>
            </a:pPr>
            <a:r>
              <a:rPr lang="en-US" altLang="en-US" sz="3200" b="1" dirty="0">
                <a:solidFill>
                  <a:srgbClr val="002060"/>
                </a:solidFill>
              </a:rPr>
              <a:t>Stem cells are characterized by their prolonged self renewal capacity &amp; by their asymmetric replication</a:t>
            </a:r>
          </a:p>
          <a:p>
            <a:pPr eaLnBrk="1" hangingPunct="1">
              <a:lnSpc>
                <a:spcPct val="150000"/>
              </a:lnSpc>
              <a:buClr>
                <a:srgbClr val="660066"/>
              </a:buClr>
            </a:pPr>
            <a:r>
              <a:rPr lang="en-US" altLang="en-US" sz="3200" b="1" dirty="0">
                <a:solidFill>
                  <a:srgbClr val="002060"/>
                </a:solidFill>
              </a:rPr>
              <a:t>There are two types of stem cells</a:t>
            </a:r>
            <a:r>
              <a:rPr lang="en-US" altLang="en-US" sz="2400" b="1" dirty="0">
                <a:solidFill>
                  <a:srgbClr val="002060"/>
                </a:solidFill>
              </a:rPr>
              <a:t> –</a:t>
            </a:r>
          </a:p>
          <a:p>
            <a:pPr lvl="4" eaLnBrk="1" hangingPunct="1">
              <a:lnSpc>
                <a:spcPct val="150000"/>
              </a:lnSpc>
              <a:buClr>
                <a:srgbClr val="660066"/>
              </a:buClr>
              <a:buFontTx/>
              <a:buChar char="•"/>
            </a:pPr>
            <a:r>
              <a:rPr lang="en-US" altLang="en-US" sz="3200" b="1" dirty="0">
                <a:solidFill>
                  <a:srgbClr val="002060"/>
                </a:solidFill>
              </a:rPr>
              <a:t>Embryonic stem cells</a:t>
            </a:r>
          </a:p>
          <a:p>
            <a:pPr lvl="4" eaLnBrk="1" hangingPunct="1">
              <a:lnSpc>
                <a:spcPct val="150000"/>
              </a:lnSpc>
              <a:buClr>
                <a:srgbClr val="660066"/>
              </a:buClr>
              <a:buFontTx/>
              <a:buChar char="•"/>
            </a:pPr>
            <a:r>
              <a:rPr lang="en-US" altLang="en-US" sz="3200" b="1" dirty="0">
                <a:solidFill>
                  <a:srgbClr val="002060"/>
                </a:solidFill>
              </a:rPr>
              <a:t>Adult stem cells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966AEC-8402-5F96-6044-BAEAC6E77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EMBRYONIC STEM CELLS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DBA8A8F-1055-DCD4-208B-D2FDC5AD9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7755" y="1371600"/>
            <a:ext cx="10806545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660066"/>
              </a:buClr>
              <a:buSzPct val="70000"/>
            </a:pPr>
            <a:r>
              <a:rPr lang="en-US" altLang="en-US" b="1" dirty="0">
                <a:solidFill>
                  <a:srgbClr val="002060"/>
                </a:solidFill>
              </a:rPr>
              <a:t>Embryonic stem cells can give rise to all the tissues of human body &amp; are present in embryos</a:t>
            </a:r>
          </a:p>
          <a:p>
            <a:pPr eaLnBrk="1" hangingPunct="1">
              <a:lnSpc>
                <a:spcPct val="150000"/>
              </a:lnSpc>
              <a:buClr>
                <a:srgbClr val="660066"/>
              </a:buClr>
              <a:buSzPct val="70000"/>
            </a:pPr>
            <a:r>
              <a:rPr lang="en-US" altLang="en-US" b="1" dirty="0">
                <a:solidFill>
                  <a:srgbClr val="002060"/>
                </a:solidFill>
              </a:rPr>
              <a:t>The pluripotency of Embryonic cells may be related to unique transcription factors such as </a:t>
            </a:r>
            <a:r>
              <a:rPr lang="en-US" altLang="en-US" b="1" dirty="0">
                <a:solidFill>
                  <a:srgbClr val="0070C0"/>
                </a:solidFill>
              </a:rPr>
              <a:t>Homeobox protein called Nanog &amp; </a:t>
            </a:r>
            <a:r>
              <a:rPr lang="en-US" altLang="en-US" b="1" dirty="0" err="1">
                <a:solidFill>
                  <a:srgbClr val="0070C0"/>
                </a:solidFill>
              </a:rPr>
              <a:t>Wnt</a:t>
            </a:r>
            <a:r>
              <a:rPr lang="en-US" altLang="en-US" b="1" dirty="0">
                <a:solidFill>
                  <a:srgbClr val="0070C0"/>
                </a:solidFill>
              </a:rPr>
              <a:t>-B Catenin signaling </a:t>
            </a:r>
          </a:p>
          <a:p>
            <a:pPr eaLnBrk="1" hangingPunct="1">
              <a:lnSpc>
                <a:spcPct val="150000"/>
              </a:lnSpc>
              <a:buClr>
                <a:srgbClr val="660066"/>
              </a:buClr>
              <a:buSzPct val="70000"/>
            </a:pPr>
            <a:r>
              <a:rPr lang="en-US" altLang="en-US" b="1" dirty="0">
                <a:solidFill>
                  <a:srgbClr val="002060"/>
                </a:solidFill>
              </a:rPr>
              <a:t>Embryonic stem cells may be used to repopulate damaged organs such as liver after hepatocyte necrosis &amp; myocardium after infarction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6A809C4-CEE6-E538-8CED-D141BCF53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ADULT STEM CELLS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031AF7E-5207-DF6A-7F8D-B84D8A080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009" y="1143000"/>
            <a:ext cx="10505209" cy="54102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660066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ASC are reservoirs of stem cells in many tissues</a:t>
            </a:r>
          </a:p>
          <a:p>
            <a:pPr eaLnBrk="1" hangingPunct="1">
              <a:spcAft>
                <a:spcPts val="1800"/>
              </a:spcAft>
              <a:buClr>
                <a:srgbClr val="660066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ASC have a more restricted differentiation capacity &amp; are usually lineage specific but stem cells with broad differentiation potential appear to exist in adult BM</a:t>
            </a:r>
          </a:p>
          <a:p>
            <a:pPr eaLnBrk="1" hangingPunct="1">
              <a:spcAft>
                <a:spcPts val="1800"/>
              </a:spcAft>
              <a:buClr>
                <a:srgbClr val="660066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Stem cells located outside the BM are referred as </a:t>
            </a:r>
            <a:r>
              <a:rPr lang="en-US" altLang="en-US" b="1" dirty="0">
                <a:solidFill>
                  <a:srgbClr val="0070C0"/>
                </a:solidFill>
              </a:rPr>
              <a:t>“Tissue stem cells”</a:t>
            </a:r>
          </a:p>
          <a:p>
            <a:pPr eaLnBrk="1" hangingPunct="1">
              <a:spcAft>
                <a:spcPts val="1800"/>
              </a:spcAft>
              <a:buClr>
                <a:srgbClr val="660066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Stem cells are located in sites called </a:t>
            </a:r>
            <a:r>
              <a:rPr lang="en-US" altLang="en-US" b="1" dirty="0">
                <a:solidFill>
                  <a:srgbClr val="0070C0"/>
                </a:solidFill>
              </a:rPr>
              <a:t>‘niches’ </a:t>
            </a:r>
            <a:r>
              <a:rPr lang="en-US" altLang="en-US" b="1" dirty="0">
                <a:solidFill>
                  <a:srgbClr val="002060"/>
                </a:solidFill>
              </a:rPr>
              <a:t>which differ among various tissue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A81210C-8460-E372-78F9-34E82D387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ADULT STEM CELLS</a:t>
            </a:r>
            <a:endParaRPr lang="en-US" altLang="en-US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43" name="Picture 4" descr="4">
            <a:extLst>
              <a:ext uri="{FF2B5EF4-FFF2-40B4-BE49-F238E27FC236}">
                <a16:creationId xmlns:a16="http://schemas.microsoft.com/office/drawing/2014/main" id="{80160FEF-13AD-FC16-F12D-C86840B07F6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r="54915" b="60188"/>
          <a:stretch>
            <a:fillRect/>
          </a:stretch>
        </p:blipFill>
        <p:spPr>
          <a:xfrm>
            <a:off x="1752600" y="945572"/>
            <a:ext cx="3886200" cy="2667000"/>
          </a:xfrm>
          <a:noFill/>
        </p:spPr>
      </p:pic>
      <p:pic>
        <p:nvPicPr>
          <p:cNvPr id="10244" name="Picture 5" descr="4">
            <a:extLst>
              <a:ext uri="{FF2B5EF4-FFF2-40B4-BE49-F238E27FC236}">
                <a16:creationId xmlns:a16="http://schemas.microsoft.com/office/drawing/2014/main" id="{4B886D11-E20B-4FE1-3688-E90F9C0B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3" t="6387" r="3447" b="58734"/>
          <a:stretch>
            <a:fillRect/>
          </a:stretch>
        </p:blipFill>
        <p:spPr bwMode="auto">
          <a:xfrm>
            <a:off x="6324600" y="9906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4">
            <a:extLst>
              <a:ext uri="{FF2B5EF4-FFF2-40B4-BE49-F238E27FC236}">
                <a16:creationId xmlns:a16="http://schemas.microsoft.com/office/drawing/2014/main" id="{7BDED656-6D42-F3AD-4D8D-B5687DFE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3" t="44173" r="3447" b="16591"/>
          <a:stretch>
            <a:fillRect/>
          </a:stretch>
        </p:blipFill>
        <p:spPr bwMode="auto">
          <a:xfrm>
            <a:off x="1828800" y="4114801"/>
            <a:ext cx="38100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4">
            <a:extLst>
              <a:ext uri="{FF2B5EF4-FFF2-40B4-BE49-F238E27FC236}">
                <a16:creationId xmlns:a16="http://schemas.microsoft.com/office/drawing/2014/main" id="{2AB6A41A-B39F-0522-2C3D-52344287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44173" r="56140" b="16591"/>
          <a:stretch>
            <a:fillRect/>
          </a:stretch>
        </p:blipFill>
        <p:spPr bwMode="auto">
          <a:xfrm>
            <a:off x="6400800" y="4014210"/>
            <a:ext cx="3810000" cy="26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8">
            <a:extLst>
              <a:ext uri="{FF2B5EF4-FFF2-40B4-BE49-F238E27FC236}">
                <a16:creationId xmlns:a16="http://schemas.microsoft.com/office/drawing/2014/main" id="{2779C411-B11A-40EA-A25A-5CA55D30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96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Hair follicle</a:t>
            </a: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BE672A59-87C1-9512-20FB-8F48549CD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858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Intestine</a:t>
            </a:r>
          </a:p>
        </p:txBody>
      </p:sp>
      <p:sp>
        <p:nvSpPr>
          <p:cNvPr id="10249" name="Text Box 10">
            <a:extLst>
              <a:ext uri="{FF2B5EF4-FFF2-40B4-BE49-F238E27FC236}">
                <a16:creationId xmlns:a16="http://schemas.microsoft.com/office/drawing/2014/main" id="{72037D2E-F08F-EF59-130A-FE1FA9F5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338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cornea</a:t>
            </a:r>
          </a:p>
        </p:txBody>
      </p:sp>
      <p:sp>
        <p:nvSpPr>
          <p:cNvPr id="10250" name="Text Box 11">
            <a:extLst>
              <a:ext uri="{FF2B5EF4-FFF2-40B4-BE49-F238E27FC236}">
                <a16:creationId xmlns:a16="http://schemas.microsoft.com/office/drawing/2014/main" id="{03B96AF2-1B88-D5CE-3521-3B268CAB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47497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liver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1144</Words>
  <Application>Microsoft Office PowerPoint</Application>
  <PresentationFormat>Widescreen</PresentationFormat>
  <Paragraphs>159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Times New Roman</vt:lpstr>
      <vt:lpstr>Office Theme</vt:lpstr>
      <vt:lpstr>TISSUE  REPAIR</vt:lpstr>
      <vt:lpstr>TISSUE REPAIR</vt:lpstr>
      <vt:lpstr>TISSUE REPAIR</vt:lpstr>
      <vt:lpstr>TISSUE REPAIR</vt:lpstr>
      <vt:lpstr>Normal homeostasis</vt:lpstr>
      <vt:lpstr>STEM CELLS</vt:lpstr>
      <vt:lpstr>EMBRYONIC STEM CELLS</vt:lpstr>
      <vt:lpstr>ADULT STEM CELLS</vt:lpstr>
      <vt:lpstr>ADULT STEM CELLS</vt:lpstr>
      <vt:lpstr>GROWTH FACTORS</vt:lpstr>
      <vt:lpstr>GROWTH FACTORS</vt:lpstr>
      <vt:lpstr>SIGNALLING MECHANISM IN CELL GROWTH</vt:lpstr>
      <vt:lpstr>RECEPTORS &amp; SIGNAL TRANSDUCTION PATHWAY</vt:lpstr>
      <vt:lpstr>RECEPTORS &amp; SIGNAL TRANSDUCTION PATHWAY</vt:lpstr>
      <vt:lpstr>EXTRACELLULAR MATRIX &amp; CELL MATRIX INTERACTION</vt:lpstr>
      <vt:lpstr>EXTRACELLULAR MATRIX</vt:lpstr>
      <vt:lpstr>EXTRACELLULAR MATRIX</vt:lpstr>
      <vt:lpstr>ELASTIN, FIBRILLIN &amp; ELASTIC FIBRES</vt:lpstr>
      <vt:lpstr>ANGIOGENESIS</vt:lpstr>
      <vt:lpstr>ANGIOGENESIS</vt:lpstr>
      <vt:lpstr>ANGIOGENESIS</vt:lpstr>
      <vt:lpstr>ANGIOGENESIS</vt:lpstr>
      <vt:lpstr>HEALING OF SKIN WOUNDS</vt:lpstr>
      <vt:lpstr>Healing by First Intention</vt:lpstr>
      <vt:lpstr>Healing by First Intention</vt:lpstr>
      <vt:lpstr>Healing by First Intention</vt:lpstr>
      <vt:lpstr>Healing by second Intention</vt:lpstr>
      <vt:lpstr>Healing by second Intention</vt:lpstr>
      <vt:lpstr>Healing by second Intention</vt:lpstr>
      <vt:lpstr>EPIDERMAL REEPITHELIALISATION &amp; EXTENSIVE GRANULATION TISSUE</vt:lpstr>
      <vt:lpstr>WOUND CONTRACTION</vt:lpstr>
      <vt:lpstr>Factors that influence the wound healing</vt:lpstr>
      <vt:lpstr>Factors that influence the wound healing</vt:lpstr>
      <vt:lpstr>Factors that influence the wound healing</vt:lpstr>
      <vt:lpstr>COMPLICATONS OF WOUND HEALING</vt:lpstr>
      <vt:lpstr>KELOID</vt:lpstr>
      <vt:lpstr>KELOID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 REPAIR</dc:title>
  <dc:creator>Rupesh Vissa</dc:creator>
  <cp:lastModifiedBy>Rupesh Vissa</cp:lastModifiedBy>
  <cp:revision>28</cp:revision>
  <dcterms:created xsi:type="dcterms:W3CDTF">2023-04-16T01:09:36Z</dcterms:created>
  <dcterms:modified xsi:type="dcterms:W3CDTF">2023-04-17T06:52:24Z</dcterms:modified>
</cp:coreProperties>
</file>