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72" r:id="rId5"/>
    <p:sldId id="281" r:id="rId6"/>
    <p:sldId id="259" r:id="rId7"/>
    <p:sldId id="260" r:id="rId8"/>
    <p:sldId id="261" r:id="rId9"/>
    <p:sldId id="262" r:id="rId10"/>
    <p:sldId id="282" r:id="rId11"/>
    <p:sldId id="263" r:id="rId12"/>
    <p:sldId id="264" r:id="rId13"/>
    <p:sldId id="265" r:id="rId14"/>
    <p:sldId id="266" r:id="rId15"/>
    <p:sldId id="267" r:id="rId16"/>
    <p:sldId id="283" r:id="rId17"/>
    <p:sldId id="284" r:id="rId18"/>
    <p:sldId id="285" r:id="rId19"/>
    <p:sldId id="269" r:id="rId20"/>
    <p:sldId id="286" r:id="rId21"/>
    <p:sldId id="287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EFFF"/>
    <a:srgbClr val="FFE7FF"/>
    <a:srgbClr val="E1FFFF"/>
    <a:srgbClr val="FFFFCC"/>
    <a:srgbClr val="E7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C7825FF9-F77E-476B-977F-5D52984371D1}"/>
    <pc:docChg chg="undo custSel addSld delSld modSld">
      <pc:chgData name="Rupesh Vissa" userId="71bc4cc26d778a98" providerId="LiveId" clId="{C7825FF9-F77E-476B-977F-5D52984371D1}" dt="2023-04-15T01:52:25.216" v="113" actId="47"/>
      <pc:docMkLst>
        <pc:docMk/>
      </pc:docMkLst>
      <pc:sldChg chg="modSp mod">
        <pc:chgData name="Rupesh Vissa" userId="71bc4cc26d778a98" providerId="LiveId" clId="{C7825FF9-F77E-476B-977F-5D52984371D1}" dt="2023-04-15T00:21:53.562" v="2" actId="20577"/>
        <pc:sldMkLst>
          <pc:docMk/>
          <pc:sldMk cId="4053572018" sldId="263"/>
        </pc:sldMkLst>
        <pc:spChg chg="mod">
          <ac:chgData name="Rupesh Vissa" userId="71bc4cc26d778a98" providerId="LiveId" clId="{C7825FF9-F77E-476B-977F-5D52984371D1}" dt="2023-04-15T00:21:53.562" v="2" actId="20577"/>
          <ac:spMkLst>
            <pc:docMk/>
            <pc:sldMk cId="4053572018" sldId="263"/>
            <ac:spMk id="3" creationId="{0B7939B3-FCAC-4255-13F6-6B32D566E5E3}"/>
          </ac:spMkLst>
        </pc:spChg>
      </pc:sldChg>
      <pc:sldChg chg="modSp mod">
        <pc:chgData name="Rupesh Vissa" userId="71bc4cc26d778a98" providerId="LiveId" clId="{C7825FF9-F77E-476B-977F-5D52984371D1}" dt="2023-04-15T00:34:12.684" v="5" actId="207"/>
        <pc:sldMkLst>
          <pc:docMk/>
          <pc:sldMk cId="946699264" sldId="266"/>
        </pc:sldMkLst>
        <pc:spChg chg="mod">
          <ac:chgData name="Rupesh Vissa" userId="71bc4cc26d778a98" providerId="LiveId" clId="{C7825FF9-F77E-476B-977F-5D52984371D1}" dt="2023-04-15T00:34:12.684" v="5" actId="207"/>
          <ac:spMkLst>
            <pc:docMk/>
            <pc:sldMk cId="946699264" sldId="266"/>
            <ac:spMk id="3" creationId="{0B7939B3-FCAC-4255-13F6-6B32D566E5E3}"/>
          </ac:spMkLst>
        </pc:spChg>
      </pc:sldChg>
      <pc:sldChg chg="modSp mod">
        <pc:chgData name="Rupesh Vissa" userId="71bc4cc26d778a98" providerId="LiveId" clId="{C7825FF9-F77E-476B-977F-5D52984371D1}" dt="2023-04-15T00:40:15.676" v="7" actId="207"/>
        <pc:sldMkLst>
          <pc:docMk/>
          <pc:sldMk cId="1888970710" sldId="267"/>
        </pc:sldMkLst>
        <pc:spChg chg="mod">
          <ac:chgData name="Rupesh Vissa" userId="71bc4cc26d778a98" providerId="LiveId" clId="{C7825FF9-F77E-476B-977F-5D52984371D1}" dt="2023-04-15T00:40:15.676" v="7" actId="207"/>
          <ac:spMkLst>
            <pc:docMk/>
            <pc:sldMk cId="1888970710" sldId="267"/>
            <ac:spMk id="3" creationId="{0B7939B3-FCAC-4255-13F6-6B32D566E5E3}"/>
          </ac:spMkLst>
        </pc:spChg>
      </pc:sldChg>
      <pc:sldChg chg="addSp delSp modSp del mod">
        <pc:chgData name="Rupesh Vissa" userId="71bc4cc26d778a98" providerId="LiveId" clId="{C7825FF9-F77E-476B-977F-5D52984371D1}" dt="2023-04-15T01:06:47.286" v="107" actId="47"/>
        <pc:sldMkLst>
          <pc:docMk/>
          <pc:sldMk cId="465361199" sldId="270"/>
        </pc:sldMkLst>
        <pc:spChg chg="mod">
          <ac:chgData name="Rupesh Vissa" userId="71bc4cc26d778a98" providerId="LiveId" clId="{C7825FF9-F77E-476B-977F-5D52984371D1}" dt="2023-04-15T00:44:10.600" v="34" actId="1076"/>
          <ac:spMkLst>
            <pc:docMk/>
            <pc:sldMk cId="465361199" sldId="270"/>
            <ac:spMk id="2" creationId="{A0D66529-FF66-2BE5-6DB8-7FFEF2C56F2C}"/>
          </ac:spMkLst>
        </pc:spChg>
        <pc:graphicFrameChg chg="add del mod">
          <ac:chgData name="Rupesh Vissa" userId="71bc4cc26d778a98" providerId="LiveId" clId="{C7825FF9-F77E-476B-977F-5D52984371D1}" dt="2023-04-15T00:45:29.198" v="42" actId="478"/>
          <ac:graphicFrameMkLst>
            <pc:docMk/>
            <pc:sldMk cId="465361199" sldId="270"/>
            <ac:graphicFrameMk id="3" creationId="{EAA59071-8106-81B3-7B5C-D25E4C3A4C81}"/>
          </ac:graphicFrameMkLst>
        </pc:graphicFrameChg>
        <pc:graphicFrameChg chg="mod modGraphic">
          <ac:chgData name="Rupesh Vissa" userId="71bc4cc26d778a98" providerId="LiveId" clId="{C7825FF9-F77E-476B-977F-5D52984371D1}" dt="2023-04-15T00:46:29.412" v="43" actId="14734"/>
          <ac:graphicFrameMkLst>
            <pc:docMk/>
            <pc:sldMk cId="465361199" sldId="270"/>
            <ac:graphicFrameMk id="4" creationId="{288DCA68-A8B2-E6AC-EB4C-C24FD63CD0E1}"/>
          </ac:graphicFrameMkLst>
        </pc:graphicFrameChg>
      </pc:sldChg>
      <pc:sldChg chg="del">
        <pc:chgData name="Rupesh Vissa" userId="71bc4cc26d778a98" providerId="LiveId" clId="{C7825FF9-F77E-476B-977F-5D52984371D1}" dt="2023-04-15T01:52:25.216" v="113" actId="47"/>
        <pc:sldMkLst>
          <pc:docMk/>
          <pc:sldMk cId="368995348" sldId="271"/>
        </pc:sldMkLst>
      </pc:sldChg>
      <pc:sldChg chg="addSp modSp mod">
        <pc:chgData name="Rupesh Vissa" userId="71bc4cc26d778a98" providerId="LiveId" clId="{C7825FF9-F77E-476B-977F-5D52984371D1}" dt="2023-04-15T00:49:35.239" v="58" actId="122"/>
        <pc:sldMkLst>
          <pc:docMk/>
          <pc:sldMk cId="0" sldId="283"/>
        </pc:sldMkLst>
        <pc:spChg chg="mod">
          <ac:chgData name="Rupesh Vissa" userId="71bc4cc26d778a98" providerId="LiveId" clId="{C7825FF9-F77E-476B-977F-5D52984371D1}" dt="2023-04-15T00:42:24.764" v="10" actId="1076"/>
          <ac:spMkLst>
            <pc:docMk/>
            <pc:sldMk cId="0" sldId="283"/>
            <ac:spMk id="13314" creationId="{838887DF-4148-96FD-2E37-EA51FF639458}"/>
          </ac:spMkLst>
        </pc:spChg>
        <pc:spChg chg="mod">
          <ac:chgData name="Rupesh Vissa" userId="71bc4cc26d778a98" providerId="LiveId" clId="{C7825FF9-F77E-476B-977F-5D52984371D1}" dt="2023-04-15T00:49:07.003" v="56" actId="14100"/>
          <ac:spMkLst>
            <pc:docMk/>
            <pc:sldMk cId="0" sldId="283"/>
            <ac:spMk id="13315" creationId="{A93C7A52-EF04-1C4F-A655-9F51BFA6785F}"/>
          </ac:spMkLst>
        </pc:spChg>
        <pc:graphicFrameChg chg="add mod modGraphic">
          <ac:chgData name="Rupesh Vissa" userId="71bc4cc26d778a98" providerId="LiveId" clId="{C7825FF9-F77E-476B-977F-5D52984371D1}" dt="2023-04-15T00:49:35.239" v="58" actId="122"/>
          <ac:graphicFrameMkLst>
            <pc:docMk/>
            <pc:sldMk cId="0" sldId="283"/>
            <ac:graphicFrameMk id="2" creationId="{68D01E23-F96A-B72A-826D-D6AEDB416D0A}"/>
          </ac:graphicFrameMkLst>
        </pc:graphicFrameChg>
      </pc:sldChg>
      <pc:sldChg chg="addSp delSp modSp mod">
        <pc:chgData name="Rupesh Vissa" userId="71bc4cc26d778a98" providerId="LiveId" clId="{C7825FF9-F77E-476B-977F-5D52984371D1}" dt="2023-04-15T00:54:58.200" v="85" actId="1076"/>
        <pc:sldMkLst>
          <pc:docMk/>
          <pc:sldMk cId="0" sldId="284"/>
        </pc:sldMkLst>
        <pc:picChg chg="del">
          <ac:chgData name="Rupesh Vissa" userId="71bc4cc26d778a98" providerId="LiveId" clId="{C7825FF9-F77E-476B-977F-5D52984371D1}" dt="2023-04-15T00:51:29.562" v="59" actId="478"/>
          <ac:picMkLst>
            <pc:docMk/>
            <pc:sldMk cId="0" sldId="284"/>
            <ac:picMk id="2" creationId="{7F1254B8-B604-6451-3098-D1CA7E7A65CC}"/>
          </ac:picMkLst>
        </pc:picChg>
        <pc:picChg chg="add del mod">
          <ac:chgData name="Rupesh Vissa" userId="71bc4cc26d778a98" providerId="LiveId" clId="{C7825FF9-F77E-476B-977F-5D52984371D1}" dt="2023-04-15T00:53:27.827" v="70" actId="478"/>
          <ac:picMkLst>
            <pc:docMk/>
            <pc:sldMk cId="0" sldId="284"/>
            <ac:picMk id="4" creationId="{DF3425B9-6CBE-1900-36CE-5964763AAE51}"/>
          </ac:picMkLst>
        </pc:picChg>
        <pc:picChg chg="add del mod">
          <ac:chgData name="Rupesh Vissa" userId="71bc4cc26d778a98" providerId="LiveId" clId="{C7825FF9-F77E-476B-977F-5D52984371D1}" dt="2023-04-15T00:54:43.524" v="79" actId="478"/>
          <ac:picMkLst>
            <pc:docMk/>
            <pc:sldMk cId="0" sldId="284"/>
            <ac:picMk id="6" creationId="{CCFFAD17-865F-0158-8700-95DAAE5985DD}"/>
          </ac:picMkLst>
        </pc:picChg>
        <pc:picChg chg="add mod">
          <ac:chgData name="Rupesh Vissa" userId="71bc4cc26d778a98" providerId="LiveId" clId="{C7825FF9-F77E-476B-977F-5D52984371D1}" dt="2023-04-15T00:54:58.200" v="85" actId="1076"/>
          <ac:picMkLst>
            <pc:docMk/>
            <pc:sldMk cId="0" sldId="284"/>
            <ac:picMk id="8" creationId="{785B4D6E-3A8F-DA7F-96F2-B0AAC1DF6E33}"/>
          </ac:picMkLst>
        </pc:picChg>
      </pc:sldChg>
      <pc:sldChg chg="addSp delSp modSp mod">
        <pc:chgData name="Rupesh Vissa" userId="71bc4cc26d778a98" providerId="LiveId" clId="{C7825FF9-F77E-476B-977F-5D52984371D1}" dt="2023-04-15T01:02:16.683" v="106" actId="14100"/>
        <pc:sldMkLst>
          <pc:docMk/>
          <pc:sldMk cId="3873737195" sldId="285"/>
        </pc:sldMkLst>
        <pc:picChg chg="del mod">
          <ac:chgData name="Rupesh Vissa" userId="71bc4cc26d778a98" providerId="LiveId" clId="{C7825FF9-F77E-476B-977F-5D52984371D1}" dt="2023-04-15T00:58:06.809" v="87" actId="478"/>
          <ac:picMkLst>
            <pc:docMk/>
            <pc:sldMk cId="3873737195" sldId="285"/>
            <ac:picMk id="4" creationId="{8FEE1A75-9AA2-90C4-1F6C-39573BCE8AFB}"/>
          </ac:picMkLst>
        </pc:picChg>
        <pc:picChg chg="add mod">
          <ac:chgData name="Rupesh Vissa" userId="71bc4cc26d778a98" providerId="LiveId" clId="{C7825FF9-F77E-476B-977F-5D52984371D1}" dt="2023-04-15T01:02:16.683" v="106" actId="14100"/>
          <ac:picMkLst>
            <pc:docMk/>
            <pc:sldMk cId="3873737195" sldId="285"/>
            <ac:picMk id="5" creationId="{7A815743-DDEA-5F53-7AE7-9A728A826C58}"/>
          </ac:picMkLst>
        </pc:picChg>
        <pc:picChg chg="add mod modCrop">
          <ac:chgData name="Rupesh Vissa" userId="71bc4cc26d778a98" providerId="LiveId" clId="{C7825FF9-F77E-476B-977F-5D52984371D1}" dt="2023-04-15T01:02:13.589" v="105" actId="1076"/>
          <ac:picMkLst>
            <pc:docMk/>
            <pc:sldMk cId="3873737195" sldId="285"/>
            <ac:picMk id="7" creationId="{C9C62777-4CF1-F276-A420-B3E3355BBB56}"/>
          </ac:picMkLst>
        </pc:picChg>
      </pc:sldChg>
      <pc:sldChg chg="modSp mod">
        <pc:chgData name="Rupesh Vissa" userId="71bc4cc26d778a98" providerId="LiveId" clId="{C7825FF9-F77E-476B-977F-5D52984371D1}" dt="2023-04-15T01:11:26.900" v="112" actId="1076"/>
        <pc:sldMkLst>
          <pc:docMk/>
          <pc:sldMk cId="0" sldId="286"/>
        </pc:sldMkLst>
        <pc:spChg chg="mod">
          <ac:chgData name="Rupesh Vissa" userId="71bc4cc26d778a98" providerId="LiveId" clId="{C7825FF9-F77E-476B-977F-5D52984371D1}" dt="2023-04-15T01:11:23.120" v="111" actId="1076"/>
          <ac:spMkLst>
            <pc:docMk/>
            <pc:sldMk cId="0" sldId="286"/>
            <ac:spMk id="18434" creationId="{CD13C460-FE56-2119-206E-142109C62154}"/>
          </ac:spMkLst>
        </pc:spChg>
        <pc:spChg chg="mod">
          <ac:chgData name="Rupesh Vissa" userId="71bc4cc26d778a98" providerId="LiveId" clId="{C7825FF9-F77E-476B-977F-5D52984371D1}" dt="2023-04-15T01:11:26.900" v="112" actId="1076"/>
          <ac:spMkLst>
            <pc:docMk/>
            <pc:sldMk cId="0" sldId="286"/>
            <ac:spMk id="18435" creationId="{9A0ED100-8835-5286-EDF0-34D622A197C4}"/>
          </ac:spMkLst>
        </pc:spChg>
      </pc:sldChg>
      <pc:sldChg chg="new del">
        <pc:chgData name="Rupesh Vissa" userId="71bc4cc26d778a98" providerId="LiveId" clId="{C7825FF9-F77E-476B-977F-5D52984371D1}" dt="2023-04-15T01:10:54.797" v="109" actId="680"/>
        <pc:sldMkLst>
          <pc:docMk/>
          <pc:sldMk cId="341636951" sldId="288"/>
        </pc:sldMkLst>
      </pc:sldChg>
    </pc:docChg>
  </pc:docChgLst>
  <pc:docChgLst>
    <pc:chgData name="Rupesh Vissa" userId="71bc4cc26d778a98" providerId="LiveId" clId="{49B3722A-9B17-4BC1-BF1B-5C220604DE77}"/>
    <pc:docChg chg="delSld">
      <pc:chgData name="Rupesh Vissa" userId="71bc4cc26d778a98" providerId="LiveId" clId="{49B3722A-9B17-4BC1-BF1B-5C220604DE77}" dt="2023-05-23T19:14:54.324" v="0" actId="47"/>
      <pc:docMkLst>
        <pc:docMk/>
      </pc:docMkLst>
      <pc:sldChg chg="del">
        <pc:chgData name="Rupesh Vissa" userId="71bc4cc26d778a98" providerId="LiveId" clId="{49B3722A-9B17-4BC1-BF1B-5C220604DE77}" dt="2023-05-23T19:14:54.324" v="0" actId="47"/>
        <pc:sldMkLst>
          <pc:docMk/>
          <pc:sldMk cId="2811470873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67A2-9215-49E7-AEC9-D62328EC4EA7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6F4C-D71D-474F-9CDA-400A5170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76F4C-D71D-474F-9CDA-400A51704B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B565-43EB-A679-0BB5-3A58A1692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AF079-B753-DA51-99B5-C09D3D785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2DA40-A16B-16A5-C315-F02F608C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5624-E7F4-28FA-6220-8FD954E7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A224-C09A-C719-F5BA-2E6F78F2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60BD-A4A0-5454-0A16-11D534FE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E80B1-1F4A-FAEA-095B-C5F8FCC6F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48AF-45AF-918C-B955-223A229E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D275-7265-DC8C-7050-BC0B98C8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0F1F9-55D6-FA00-7E5A-58393141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3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BA939-2A99-E27C-2DB3-AAD740E9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3005B-D739-B793-2FE0-7E608637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FCDA6-3449-750F-77E0-3B3FB988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6E000-F8FC-4060-2E2B-4CA33414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3C667-4F79-32E5-B2C8-9B6BE88F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B058-9DDC-831C-0502-96DE9C5C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E46B-530B-321C-9FC4-B91BD3203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B474D-B429-F128-DFAE-936D00B8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E8AA7-430A-F8AF-1929-7EE88A21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3979C-0EF4-1965-AA1F-5796D706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44DC-09EE-FE3C-2169-1FC4B093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D08B-679C-922C-88C6-64093C78C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8D361-802F-E1DC-7A81-CF642A9C2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DEA23-2099-F99D-1C11-00DA8CD1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93DE5-8778-0762-112F-30EF34F1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1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7F543-3B53-8099-A1E9-7807CC9C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26CE6-C79F-3974-76A0-FD01D2B87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535C9-AA02-BC00-DF5D-650F8BD13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35C2-2791-377A-D40D-103387C04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DF9A-A270-94B7-B240-A307B8655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A1B54-B42C-573B-86CE-AB8DB01D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8EA7-DF56-0374-BB2E-C044A25D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C9661-2D26-6634-1478-9A972B3DB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ADED1-A210-4AE7-4275-0EBDC012B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0E9BE-E22C-2569-A8F0-FD14CDB0D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A8D2F0-0656-3494-71A2-58F2182C0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705FE2-EB30-A15A-A554-30521D945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F50A8-7412-6C63-43A0-F4222043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1394F-74E0-9088-7E38-A9556473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B759-9E7F-5FB5-FE3F-C466DB0F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68687-1109-BEB2-A490-076B0623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6E8CB-7790-2E16-B944-B0DE3FE4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FF2D4-0622-DFA0-4894-F3A33C86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0B03D-F4ED-57A9-8957-FB35CA6C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69EE6-AEF4-1049-CC68-6974EC00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D61E9-0069-B98A-F16D-470177D2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B1C2-027F-BAE3-C85A-25312853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394B-86A3-75BF-2942-B555573A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B8546-3B5B-FE89-96E2-59F24BCFF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15B40-1A86-FB0A-A9F0-0DB0DD76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09831-4011-2A6B-A8C4-FCD239AF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7E9CA-21DC-69F3-25AC-53A83C7A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74D9-2969-A192-F801-7F28AE0E2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4F05C-75F3-6A2D-E458-0BCBAA378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7D2A9-8B91-6470-BD35-E9FD4CBA6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4D790-CC84-5113-54A7-185F8847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DD85B-616C-6404-BAD6-F14890BA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304A3-6CCB-764F-6D60-D61ABE26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3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C1F72-29CE-C799-142D-8B6C22CC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D4601-10B5-BA45-A7C0-C3ACF179D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66012-F81C-BD11-A31B-D944EE6BD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1962-22D9-437F-89D5-1ED95F1BE78D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C183E-B57C-6C0A-0F1A-34F3BEC9C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2EF69-9F8A-4ED0-F9EB-4154B7575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0ECF-7133-45C2-B24D-E72F927C0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4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50E7-B618-8E82-9E55-072E05A24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810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18331-4F49-63FB-2B27-DCD9DA3D1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309" y="3605790"/>
            <a:ext cx="9144000" cy="118456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Dr.V.Shanthi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Associate professor, Pathology</a:t>
            </a:r>
          </a:p>
          <a:p>
            <a:r>
              <a:rPr lang="en-US" sz="1800" b="1" dirty="0">
                <a:solidFill>
                  <a:srgbClr val="7030A0"/>
                </a:solidFill>
              </a:rPr>
              <a:t>Sri Venkateswara Institute of Medical Sciences, Tirupathi</a:t>
            </a:r>
          </a:p>
        </p:txBody>
      </p:sp>
    </p:spTree>
    <p:extLst>
      <p:ext uri="{BB962C8B-B14F-4D97-AF65-F5344CB8AC3E}">
        <p14:creationId xmlns:p14="http://schemas.microsoft.com/office/powerpoint/2010/main" val="305766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C40237-50C1-B6A3-5D24-953532771CD4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17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Alternative macrophage activation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55FC0-38BD-BC33-E25F-CEDA78FAAFDC}"/>
              </a:ext>
            </a:extLst>
          </p:cNvPr>
          <p:cNvSpPr txBox="1"/>
          <p:nvPr/>
        </p:nvSpPr>
        <p:spPr>
          <a:xfrm>
            <a:off x="4520046" y="1345116"/>
            <a:ext cx="2712027" cy="646331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Induced by IL-4 and IL-13 produced by T cells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F6C91-130C-3790-0E28-31010F7EC816}"/>
              </a:ext>
            </a:extLst>
          </p:cNvPr>
          <p:cNvSpPr txBox="1"/>
          <p:nvPr/>
        </p:nvSpPr>
        <p:spPr>
          <a:xfrm>
            <a:off x="4577196" y="2712922"/>
            <a:ext cx="2867890" cy="369332"/>
          </a:xfrm>
          <a:prstGeom prst="rect">
            <a:avLst/>
          </a:prstGeom>
          <a:solidFill>
            <a:srgbClr val="FFE7FF"/>
          </a:solidFill>
          <a:effectLst>
            <a:glow rad="101600">
              <a:srgbClr val="FF66CC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Activates macrophages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34C54-4EA3-A058-858D-3F2EC090C999}"/>
              </a:ext>
            </a:extLst>
          </p:cNvPr>
          <p:cNvSpPr txBox="1"/>
          <p:nvPr/>
        </p:nvSpPr>
        <p:spPr>
          <a:xfrm>
            <a:off x="1735282" y="3667991"/>
            <a:ext cx="2192482" cy="338554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Growth factors TGF-</a:t>
            </a: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</a:rPr>
              <a:t>β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DA615-F0F5-4AE6-A093-8EF8F541FBE3}"/>
              </a:ext>
            </a:extLst>
          </p:cNvPr>
          <p:cNvSpPr txBox="1"/>
          <p:nvPr/>
        </p:nvSpPr>
        <p:spPr>
          <a:xfrm>
            <a:off x="8350827" y="3613015"/>
            <a:ext cx="2192482" cy="338554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IL-10, TGF-</a:t>
            </a: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</a:rPr>
              <a:t>β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C73C4-5EDA-CCB3-84CB-27FEEC04070A}"/>
              </a:ext>
            </a:extLst>
          </p:cNvPr>
          <p:cNvSpPr txBox="1"/>
          <p:nvPr/>
        </p:nvSpPr>
        <p:spPr>
          <a:xfrm>
            <a:off x="1693718" y="4845444"/>
            <a:ext cx="2275609" cy="369332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Tissue repair, fibrosis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60EE7-D905-7BF2-3AE6-6D47359BF504}"/>
              </a:ext>
            </a:extLst>
          </p:cNvPr>
          <p:cNvSpPr txBox="1"/>
          <p:nvPr/>
        </p:nvSpPr>
        <p:spPr>
          <a:xfrm>
            <a:off x="8222675" y="4845260"/>
            <a:ext cx="2815937" cy="369332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Anti-inflammatory effect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DB6B5C-2119-3861-7627-1B1324F55943}"/>
              </a:ext>
            </a:extLst>
          </p:cNvPr>
          <p:cNvCxnSpPr>
            <a:cxnSpLocks/>
          </p:cNvCxnSpPr>
          <p:nvPr/>
        </p:nvCxnSpPr>
        <p:spPr>
          <a:xfrm>
            <a:off x="5922818" y="2098963"/>
            <a:ext cx="0" cy="460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F36D75-24FC-CAD6-2AB0-F3D5F965F493}"/>
              </a:ext>
            </a:extLst>
          </p:cNvPr>
          <p:cNvCxnSpPr>
            <a:cxnSpLocks/>
          </p:cNvCxnSpPr>
          <p:nvPr/>
        </p:nvCxnSpPr>
        <p:spPr>
          <a:xfrm flipH="1">
            <a:off x="3906980" y="3124641"/>
            <a:ext cx="613066" cy="418659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C94F43-5F00-53B5-7F9A-CF38AEAD19E8}"/>
              </a:ext>
            </a:extLst>
          </p:cNvPr>
          <p:cNvCxnSpPr>
            <a:cxnSpLocks/>
          </p:cNvCxnSpPr>
          <p:nvPr/>
        </p:nvCxnSpPr>
        <p:spPr>
          <a:xfrm>
            <a:off x="7548996" y="3124641"/>
            <a:ext cx="673679" cy="374073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9C0379-9AF4-0C99-5C6F-7AF70D166F9F}"/>
              </a:ext>
            </a:extLst>
          </p:cNvPr>
          <p:cNvCxnSpPr/>
          <p:nvPr/>
        </p:nvCxnSpPr>
        <p:spPr>
          <a:xfrm>
            <a:off x="2831522" y="4125191"/>
            <a:ext cx="0" cy="550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30A70F-F235-B17C-A33A-A5079EBC6DD3}"/>
              </a:ext>
            </a:extLst>
          </p:cNvPr>
          <p:cNvCxnSpPr/>
          <p:nvPr/>
        </p:nvCxnSpPr>
        <p:spPr>
          <a:xfrm>
            <a:off x="9447067" y="4079282"/>
            <a:ext cx="0" cy="5507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334428-52DC-C684-79BD-F21125F34F9D}"/>
              </a:ext>
            </a:extLst>
          </p:cNvPr>
          <p:cNvSpPr txBox="1"/>
          <p:nvPr/>
        </p:nvSpPr>
        <p:spPr>
          <a:xfrm>
            <a:off x="232064" y="6074647"/>
            <a:ext cx="119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Once the microbe is removed macrophages disappear either by undergoing apoptosis or making their way into lymphatics</a:t>
            </a:r>
          </a:p>
        </p:txBody>
      </p:sp>
    </p:spTree>
    <p:extLst>
      <p:ext uri="{BB962C8B-B14F-4D97-AF65-F5344CB8AC3E}">
        <p14:creationId xmlns:p14="http://schemas.microsoft.com/office/powerpoint/2010/main" val="111962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9B3-FCAC-4255-13F6-6B32D566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3719"/>
            <a:ext cx="10820400" cy="487333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Role of Lymphocytes 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Microbes and other environmental antigens </a:t>
            </a:r>
            <a:r>
              <a:rPr lang="en-US" b="1" dirty="0">
                <a:solidFill>
                  <a:srgbClr val="0070C0"/>
                </a:solidFill>
              </a:rPr>
              <a:t>activate T and B lymphocytes</a:t>
            </a:r>
            <a:r>
              <a:rPr lang="en-US" b="1" dirty="0">
                <a:solidFill>
                  <a:srgbClr val="002060"/>
                </a:solidFill>
              </a:rPr>
              <a:t>, which amplify and propagate chronic inflammation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Activation of these cells leads to the generation of long-lived memory cells which leads to persistent infection and also granulomatous inflammation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4204DF-73AC-6414-3CE8-133F0AF7C16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Role of lymphatics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357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962"/>
            <a:ext cx="10515600" cy="803276"/>
          </a:xfrm>
        </p:spPr>
        <p:txBody>
          <a:bodyPr/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9B3-FCAC-4255-13F6-6B32D566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098406"/>
            <a:ext cx="11132127" cy="8032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3 subsets of CD4+ T cells that secrete different types of cytokines and elicit different types of inflammation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DFD0EA-37F4-F00D-F147-8F603BDC520D}"/>
              </a:ext>
            </a:extLst>
          </p:cNvPr>
          <p:cNvSpPr txBox="1"/>
          <p:nvPr/>
        </p:nvSpPr>
        <p:spPr>
          <a:xfrm>
            <a:off x="1163781" y="2994953"/>
            <a:ext cx="1454727" cy="369332"/>
          </a:xfrm>
          <a:prstGeom prst="rect">
            <a:avLst/>
          </a:prstGeom>
          <a:solidFill>
            <a:srgbClr val="FFE7FF"/>
          </a:solidFill>
          <a:effectLst>
            <a:glow rad="63500">
              <a:srgbClr val="FF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Th1 cells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801C9-609B-A9F1-BB9A-A6AD262732B9}"/>
              </a:ext>
            </a:extLst>
          </p:cNvPr>
          <p:cNvSpPr txBox="1"/>
          <p:nvPr/>
        </p:nvSpPr>
        <p:spPr>
          <a:xfrm>
            <a:off x="5098473" y="3059083"/>
            <a:ext cx="1454727" cy="369332"/>
          </a:xfrm>
          <a:prstGeom prst="rect">
            <a:avLst/>
          </a:prstGeom>
          <a:solidFill>
            <a:srgbClr val="FFE7FF"/>
          </a:solidFill>
          <a:effectLst>
            <a:glow rad="63500">
              <a:srgbClr val="FF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Th2 cells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F710D-5BE8-00A1-99DB-9994769DF0F2}"/>
              </a:ext>
            </a:extLst>
          </p:cNvPr>
          <p:cNvSpPr txBox="1"/>
          <p:nvPr/>
        </p:nvSpPr>
        <p:spPr>
          <a:xfrm>
            <a:off x="8899814" y="2972602"/>
            <a:ext cx="1454727" cy="369332"/>
          </a:xfrm>
          <a:prstGeom prst="rect">
            <a:avLst/>
          </a:prstGeom>
          <a:solidFill>
            <a:srgbClr val="FFE7FF"/>
          </a:solidFill>
          <a:effectLst>
            <a:glow rad="63500">
              <a:srgbClr val="FF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Th17 cells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44EF5-4044-A44D-7491-35E5A9C36DC4}"/>
              </a:ext>
            </a:extLst>
          </p:cNvPr>
          <p:cNvSpPr txBox="1"/>
          <p:nvPr/>
        </p:nvSpPr>
        <p:spPr>
          <a:xfrm>
            <a:off x="5003224" y="2171318"/>
            <a:ext cx="1645226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CD4+ T cells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5F85B-871B-378F-75FC-06661E7870E3}"/>
              </a:ext>
            </a:extLst>
          </p:cNvPr>
          <p:cNvSpPr txBox="1"/>
          <p:nvPr/>
        </p:nvSpPr>
        <p:spPr>
          <a:xfrm>
            <a:off x="5003224" y="4073236"/>
            <a:ext cx="2040082" cy="369332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IL-4, IL-5, IL-13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309272-65B7-CADE-FC2A-4BD90B1D07D2}"/>
              </a:ext>
            </a:extLst>
          </p:cNvPr>
          <p:cNvSpPr txBox="1"/>
          <p:nvPr/>
        </p:nvSpPr>
        <p:spPr>
          <a:xfrm>
            <a:off x="1252104" y="4034564"/>
            <a:ext cx="1278082" cy="369332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IFN-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γ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CC0C6-B8C8-6380-61AE-D17529320574}"/>
              </a:ext>
            </a:extLst>
          </p:cNvPr>
          <p:cNvSpPr txBox="1"/>
          <p:nvPr/>
        </p:nvSpPr>
        <p:spPr>
          <a:xfrm>
            <a:off x="8774256" y="3894175"/>
            <a:ext cx="2040082" cy="646331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IL-17 and other cytokines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BE275-A788-82B0-2B3C-1E4047DCF4B2}"/>
              </a:ext>
            </a:extLst>
          </p:cNvPr>
          <p:cNvSpPr txBox="1"/>
          <p:nvPr/>
        </p:nvSpPr>
        <p:spPr>
          <a:xfrm>
            <a:off x="864177" y="4610560"/>
            <a:ext cx="20400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Activates macrophages by classical pathway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00E951-3CC3-3DFB-06F2-537FEA1A319F}"/>
              </a:ext>
            </a:extLst>
          </p:cNvPr>
          <p:cNvSpPr txBox="1"/>
          <p:nvPr/>
        </p:nvSpPr>
        <p:spPr>
          <a:xfrm>
            <a:off x="4635210" y="4560300"/>
            <a:ext cx="268604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Activates macrophages by alternate pathway and recruit eosinophils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355ED-1EF2-E007-CA67-546922B3C848}"/>
              </a:ext>
            </a:extLst>
          </p:cNvPr>
          <p:cNvSpPr txBox="1"/>
          <p:nvPr/>
        </p:nvSpPr>
        <p:spPr>
          <a:xfrm>
            <a:off x="8451272" y="4631082"/>
            <a:ext cx="268604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Induce the secretion of chemokines responsible for recruiting neutrophils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5B52E8-FC07-8CEF-8082-2EA6FEE268F3}"/>
              </a:ext>
            </a:extLst>
          </p:cNvPr>
          <p:cNvCxnSpPr/>
          <p:nvPr/>
        </p:nvCxnSpPr>
        <p:spPr>
          <a:xfrm flipH="1">
            <a:off x="2774373" y="2355984"/>
            <a:ext cx="2047009" cy="616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89A33A-6986-B872-241B-1CE06F04DB38}"/>
              </a:ext>
            </a:extLst>
          </p:cNvPr>
          <p:cNvCxnSpPr>
            <a:cxnSpLocks/>
          </p:cNvCxnSpPr>
          <p:nvPr/>
        </p:nvCxnSpPr>
        <p:spPr>
          <a:xfrm>
            <a:off x="5825837" y="2635854"/>
            <a:ext cx="0" cy="336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7B4925-3374-B3D9-CBD3-72143C9CE567}"/>
              </a:ext>
            </a:extLst>
          </p:cNvPr>
          <p:cNvCxnSpPr>
            <a:cxnSpLocks/>
          </p:cNvCxnSpPr>
          <p:nvPr/>
        </p:nvCxnSpPr>
        <p:spPr>
          <a:xfrm>
            <a:off x="6795655" y="2355984"/>
            <a:ext cx="1953490" cy="561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311FD1-882F-BF2A-ABDF-E87B37F9D7AD}"/>
              </a:ext>
            </a:extLst>
          </p:cNvPr>
          <p:cNvCxnSpPr>
            <a:cxnSpLocks/>
          </p:cNvCxnSpPr>
          <p:nvPr/>
        </p:nvCxnSpPr>
        <p:spPr>
          <a:xfrm>
            <a:off x="1884218" y="3480680"/>
            <a:ext cx="0" cy="385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27A2CCF-9EBF-980B-7F87-6737172F7941}"/>
              </a:ext>
            </a:extLst>
          </p:cNvPr>
          <p:cNvCxnSpPr>
            <a:cxnSpLocks/>
          </p:cNvCxnSpPr>
          <p:nvPr/>
        </p:nvCxnSpPr>
        <p:spPr>
          <a:xfrm>
            <a:off x="5825836" y="3480680"/>
            <a:ext cx="0" cy="385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4CF27B-E44A-279D-2E52-7C0746A8625A}"/>
              </a:ext>
            </a:extLst>
          </p:cNvPr>
          <p:cNvCxnSpPr>
            <a:cxnSpLocks/>
          </p:cNvCxnSpPr>
          <p:nvPr/>
        </p:nvCxnSpPr>
        <p:spPr>
          <a:xfrm>
            <a:off x="9627177" y="3428415"/>
            <a:ext cx="0" cy="385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B6B8EF1-459E-4227-4A68-327A84A3F3B0}"/>
              </a:ext>
            </a:extLst>
          </p:cNvPr>
          <p:cNvSpPr txBox="1"/>
          <p:nvPr/>
        </p:nvSpPr>
        <p:spPr>
          <a:xfrm>
            <a:off x="436418" y="5660425"/>
            <a:ext cx="2971800" cy="30777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Defense against bacteria and viruses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9F2768-96D9-9012-6503-242748820171}"/>
              </a:ext>
            </a:extLst>
          </p:cNvPr>
          <p:cNvSpPr txBox="1"/>
          <p:nvPr/>
        </p:nvSpPr>
        <p:spPr>
          <a:xfrm>
            <a:off x="8382000" y="5660425"/>
            <a:ext cx="2971800" cy="30777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Defense against bacteria and viruses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E8FBAE-A3EA-1157-107F-2EE63CEA1A2F}"/>
              </a:ext>
            </a:extLst>
          </p:cNvPr>
          <p:cNvSpPr txBox="1"/>
          <p:nvPr/>
        </p:nvSpPr>
        <p:spPr>
          <a:xfrm>
            <a:off x="4537365" y="5605705"/>
            <a:ext cx="2971800" cy="30777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Defense against helminthic parasites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28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16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rgbClr val="7030A0"/>
                </a:solidFill>
                <a:latin typeface="+mn-lt"/>
              </a:rPr>
              <a:t>Macrophage–lymphocyte interactions in chronic inflammation</a:t>
            </a: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48226-1676-C95F-44A8-36A060C1F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3" y="1041828"/>
            <a:ext cx="10927028" cy="5722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A731F-35A1-FF48-2EBF-9DF575A5D9E5}"/>
              </a:ext>
            </a:extLst>
          </p:cNvPr>
          <p:cNvSpPr txBox="1"/>
          <p:nvPr/>
        </p:nvSpPr>
        <p:spPr>
          <a:xfrm>
            <a:off x="10183091" y="3730336"/>
            <a:ext cx="1870364" cy="208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Prolonged reactions involving T cells and macrophages may result in </a:t>
            </a:r>
            <a:r>
              <a:rPr lang="en-US" b="1" dirty="0">
                <a:solidFill>
                  <a:srgbClr val="0070C0"/>
                </a:solidFill>
              </a:rPr>
              <a:t>granuloma formation</a:t>
            </a:r>
          </a:p>
        </p:txBody>
      </p:sp>
    </p:spTree>
    <p:extLst>
      <p:ext uri="{BB962C8B-B14F-4D97-AF65-F5344CB8AC3E}">
        <p14:creationId xmlns:p14="http://schemas.microsoft.com/office/powerpoint/2010/main" val="2186602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9B3-FCAC-4255-13F6-6B32D566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54" y="1588367"/>
            <a:ext cx="6141027" cy="490450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rgbClr val="002060"/>
                </a:solidFill>
              </a:rPr>
              <a:t>Other inflammatory cells are –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rgbClr val="7030A0"/>
                </a:solidFill>
              </a:rPr>
              <a:t>Eosinophils – </a:t>
            </a:r>
          </a:p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002060"/>
                </a:solidFill>
              </a:rPr>
              <a:t>abundant in immune reactions </a:t>
            </a:r>
            <a:r>
              <a:rPr lang="en-US" b="1" dirty="0">
                <a:solidFill>
                  <a:srgbClr val="0070C0"/>
                </a:solidFill>
              </a:rPr>
              <a:t>mediated by </a:t>
            </a:r>
            <a:r>
              <a:rPr lang="en-US" b="1" dirty="0" err="1">
                <a:solidFill>
                  <a:srgbClr val="0070C0"/>
                </a:solidFill>
              </a:rPr>
              <a:t>IgE</a:t>
            </a:r>
            <a:r>
              <a:rPr lang="en-US" b="1" dirty="0">
                <a:solidFill>
                  <a:srgbClr val="0070C0"/>
                </a:solidFill>
              </a:rPr>
              <a:t> and in parasitic infections</a:t>
            </a:r>
          </a:p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002060"/>
                </a:solidFill>
              </a:rPr>
              <a:t>Their recruitment is driven by adhesion molecules called </a:t>
            </a:r>
            <a:r>
              <a:rPr lang="en-US" b="1" dirty="0" err="1">
                <a:solidFill>
                  <a:srgbClr val="0070C0"/>
                </a:solidFill>
              </a:rPr>
              <a:t>Eotaxin</a:t>
            </a:r>
            <a:endParaRPr lang="en-US" b="1" dirty="0">
              <a:solidFill>
                <a:srgbClr val="0070C0"/>
              </a:solidFill>
            </a:endParaRPr>
          </a:p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002060"/>
                </a:solidFill>
              </a:rPr>
              <a:t>have granules that contain </a:t>
            </a:r>
            <a:r>
              <a:rPr lang="en-US" b="1" dirty="0">
                <a:solidFill>
                  <a:srgbClr val="0070C0"/>
                </a:solidFill>
              </a:rPr>
              <a:t>major basic protein</a:t>
            </a:r>
            <a:r>
              <a:rPr lang="en-US" b="1" dirty="0">
                <a:solidFill>
                  <a:srgbClr val="002060"/>
                </a:solidFill>
              </a:rPr>
              <a:t>, a highly cationic protein that is toxic to helminths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995DC-D7FF-4620-95A6-368343AC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881" y="1690687"/>
            <a:ext cx="5623596" cy="422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9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</a:t>
            </a: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INFLAMMATION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9B3-FCAC-4255-13F6-6B32D566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14" y="1300308"/>
            <a:ext cx="11461172" cy="5241492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7030A0"/>
                </a:solidFill>
              </a:rPr>
              <a:t>Mast cells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Participate in both acute and chronic inflammatory reactions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Express on their surface the </a:t>
            </a:r>
            <a:r>
              <a:rPr lang="en-US" sz="2400" b="1" dirty="0">
                <a:solidFill>
                  <a:srgbClr val="0070C0"/>
                </a:solidFill>
              </a:rPr>
              <a:t>receptor (</a:t>
            </a:r>
            <a:r>
              <a:rPr lang="en-US" sz="2400" b="1" dirty="0" err="1">
                <a:solidFill>
                  <a:srgbClr val="0070C0"/>
                </a:solidFill>
              </a:rPr>
              <a:t>FcεRI</a:t>
            </a:r>
            <a:r>
              <a:rPr lang="en-US" sz="2400" b="1" dirty="0">
                <a:solidFill>
                  <a:srgbClr val="0070C0"/>
                </a:solidFill>
              </a:rPr>
              <a:t>) that binds the Fc portion of </a:t>
            </a:r>
            <a:r>
              <a:rPr lang="en-US" sz="2400" b="1" dirty="0" err="1">
                <a:solidFill>
                  <a:srgbClr val="0070C0"/>
                </a:solidFill>
              </a:rPr>
              <a:t>IgE</a:t>
            </a:r>
            <a:r>
              <a:rPr lang="en-US" sz="2400" b="1" dirty="0">
                <a:solidFill>
                  <a:srgbClr val="0070C0"/>
                </a:solidFill>
              </a:rPr>
              <a:t> antibody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Degranulation occurs during </a:t>
            </a:r>
            <a:r>
              <a:rPr lang="en-US" sz="2400" b="1" dirty="0">
                <a:solidFill>
                  <a:srgbClr val="0070C0"/>
                </a:solidFill>
              </a:rPr>
              <a:t>allergic reactions to foods, insect venom, or drugs</a:t>
            </a:r>
            <a:r>
              <a:rPr lang="en-US" sz="2400" b="1" dirty="0">
                <a:solidFill>
                  <a:srgbClr val="002060"/>
                </a:solidFill>
              </a:rPr>
              <a:t>, sometimes with catastrophic results (e.g., anaphylactic shock)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7030A0"/>
                </a:solidFill>
              </a:rPr>
              <a:t>Neutrophils –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Induced either by persistent microbes or by mediators produced by activated macrophages and T lymphocytes</a:t>
            </a:r>
          </a:p>
        </p:txBody>
      </p:sp>
    </p:spTree>
    <p:extLst>
      <p:ext uri="{BB962C8B-B14F-4D97-AF65-F5344CB8AC3E}">
        <p14:creationId xmlns:p14="http://schemas.microsoft.com/office/powerpoint/2010/main" val="188897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38887DF-4148-96FD-2E37-EA51FF639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22118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GRANULOMATOUS INFLAMMATION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93C7A52-EF04-1C4F-A655-9F51BFA67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70264"/>
            <a:ext cx="11419609" cy="62449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</a:rPr>
              <a:t>Definition</a:t>
            </a:r>
            <a:r>
              <a:rPr lang="en-US" altLang="en-US" sz="1800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>
                <a:solidFill>
                  <a:srgbClr val="002060"/>
                </a:solidFill>
              </a:rPr>
              <a:t>– Distinctive pattern of chronic inflammatory reactions characterized by focal accumulation of macrophages that often develop an epithelial like appearance (epithelioid cells) surrounded by  a collar of mononuclear leukocytes mainly lymphocytes &amp; plasma cells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8D01E23-F96A-B72A-826D-D6AEDB416D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35144"/>
              </p:ext>
            </p:extLst>
          </p:nvPr>
        </p:nvGraphicFramePr>
        <p:xfrm>
          <a:off x="1194377" y="2739077"/>
          <a:ext cx="9803246" cy="35002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01623">
                  <a:extLst>
                    <a:ext uri="{9D8B030D-6E8A-4147-A177-3AD203B41FA5}">
                      <a16:colId xmlns:a16="http://schemas.microsoft.com/office/drawing/2014/main" val="2576315358"/>
                    </a:ext>
                  </a:extLst>
                </a:gridCol>
                <a:gridCol w="4901623">
                  <a:extLst>
                    <a:ext uri="{9D8B030D-6E8A-4147-A177-3AD203B41FA5}">
                      <a16:colId xmlns:a16="http://schemas.microsoft.com/office/drawing/2014/main" val="1418367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Types of granuloma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184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Tuberculosis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Caseating granuloma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03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Leprosy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Non-caseating granuloma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0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Syphilis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Necrotizing granuloma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08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Sarcoidosis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Non caseating granuloma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95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Crohns</a:t>
                      </a:r>
                      <a:r>
                        <a:rPr lang="en-US" sz="2400" b="1" dirty="0"/>
                        <a:t> disease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800"/>
                        </a:spcAft>
                      </a:pPr>
                      <a:r>
                        <a:rPr lang="en-US" sz="2400" b="1" dirty="0"/>
                        <a:t>Non-caseating granulomas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30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8398A79-F506-AA14-EA31-063050697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63682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GRANULOMATOUS INFLAMMATION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73C426C-3E61-D855-8916-61827381A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428" y="1423554"/>
            <a:ext cx="6172200" cy="5205846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Histologically </a:t>
            </a:r>
            <a:endParaRPr lang="en-US" altLang="en-US" sz="3600" b="1" dirty="0">
              <a:solidFill>
                <a:srgbClr val="00B050"/>
              </a:solidFill>
            </a:endParaRPr>
          </a:p>
          <a:p>
            <a:pPr eaLnBrk="1" hangingPunct="1">
              <a:spcAft>
                <a:spcPts val="1800"/>
              </a:spcAft>
            </a:pPr>
            <a:r>
              <a:rPr lang="en-US" altLang="en-US" sz="2400" b="1" dirty="0">
                <a:solidFill>
                  <a:srgbClr val="002060"/>
                </a:solidFill>
              </a:rPr>
              <a:t>Epithelioid cells having pale pink granular cytoplasm with indistinct cell boundaries often appearing to merge into another. Nucleus – oval or elongated &amp; may show folding of nuclear membrane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400" b="1" dirty="0">
                <a:solidFill>
                  <a:srgbClr val="002060"/>
                </a:solidFill>
              </a:rPr>
              <a:t>Epithelioid cells fuse to form giant cells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400" b="1" dirty="0">
                <a:solidFill>
                  <a:srgbClr val="002060"/>
                </a:solidFill>
              </a:rPr>
              <a:t>Older granulomas – rim of fibroblasts of connective tissue</a:t>
            </a:r>
          </a:p>
          <a:p>
            <a:pPr eaLnBrk="1" hangingPunct="1">
              <a:buFontTx/>
              <a:buNone/>
            </a:pPr>
            <a:endParaRPr lang="en-US" altLang="en-US" b="1" i="1" dirty="0">
              <a:solidFill>
                <a:srgbClr val="FFFF99"/>
              </a:solidFill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85B4D6E-3A8F-DA7F-96F2-B0AAC1DF6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73" y="1201882"/>
            <a:ext cx="5984799" cy="55695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4E91-C925-60A3-46B5-71A0D8399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Non-caseating granuloma                                                  Caseating granuloma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Picture 4" descr="A picture containing purple, fabric&#10;&#10;Description automatically generated">
            <a:extLst>
              <a:ext uri="{FF2B5EF4-FFF2-40B4-BE49-F238E27FC236}">
                <a16:creationId xmlns:a16="http://schemas.microsoft.com/office/drawing/2014/main" id="{7A815743-DDEA-5F53-7AE7-9A728A82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313" y="966666"/>
            <a:ext cx="4628431" cy="5699517"/>
          </a:xfrm>
          <a:prstGeom prst="rect">
            <a:avLst/>
          </a:prstGeom>
        </p:spPr>
      </p:pic>
      <p:pic>
        <p:nvPicPr>
          <p:cNvPr id="7" name="Picture 6" descr="A picture containing purple&#10;&#10;Description automatically generated">
            <a:extLst>
              <a:ext uri="{FF2B5EF4-FFF2-40B4-BE49-F238E27FC236}">
                <a16:creationId xmlns:a16="http://schemas.microsoft.com/office/drawing/2014/main" id="{C9C62777-4CF1-F276-A420-B3E3355BBB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2"/>
          <a:stretch/>
        </p:blipFill>
        <p:spPr>
          <a:xfrm>
            <a:off x="6205713" y="1502212"/>
            <a:ext cx="5823730" cy="462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3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9318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9B3-FCAC-4255-13F6-6B32D566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6" y="1132609"/>
            <a:ext cx="11668990" cy="549679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B050"/>
                </a:solidFill>
              </a:rPr>
              <a:t>Foreign body granulomas</a:t>
            </a:r>
            <a:r>
              <a:rPr lang="en-US" b="1" dirty="0">
                <a:solidFill>
                  <a:srgbClr val="002060"/>
                </a:solidFill>
              </a:rPr>
              <a:t> are incited by inert foreign bodies, which induce inflammation in the </a:t>
            </a:r>
            <a:r>
              <a:rPr lang="en-US" b="1" dirty="0">
                <a:solidFill>
                  <a:srgbClr val="0070C0"/>
                </a:solidFill>
              </a:rPr>
              <a:t>absence of T cell– mediated immune responses</a:t>
            </a:r>
          </a:p>
          <a:p>
            <a:pPr>
              <a:spcAft>
                <a:spcPts val="18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Occurs due to T</a:t>
            </a:r>
            <a:r>
              <a:rPr lang="en-US" altLang="en-US" sz="2800" b="1" dirty="0">
                <a:solidFill>
                  <a:srgbClr val="002060"/>
                </a:solidFill>
              </a:rPr>
              <a:t>alc suture or other fibers which are large enough to preclude phagocytosis by a single macrophage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B050"/>
                </a:solidFill>
              </a:rPr>
              <a:t>Immune granulomas</a:t>
            </a:r>
            <a:r>
              <a:rPr lang="en-US" b="1" dirty="0">
                <a:solidFill>
                  <a:srgbClr val="002060"/>
                </a:solidFill>
              </a:rPr>
              <a:t> are caused by a variety of agents that are capable of inducing a </a:t>
            </a:r>
            <a:r>
              <a:rPr lang="en-US" b="1" dirty="0">
                <a:solidFill>
                  <a:srgbClr val="0070C0"/>
                </a:solidFill>
              </a:rPr>
              <a:t>persistent T cell–mediated immune response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Inciting agent is difficult to eradicate, such as a persistent microbe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In such responses, activated Th1 cells produce cytokines such as IFN-γ, which activates macrophages </a:t>
            </a:r>
            <a:endParaRPr lang="en-US" altLang="en-US" sz="2800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2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586F3D8-00F3-344C-00FF-9F5CBA8DB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478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226FE7A-B99A-1E0B-28E3-2B2E99519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6418" y="1579418"/>
            <a:ext cx="11544300" cy="4516582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altLang="en-US" sz="3200" b="1" dirty="0">
                <a:solidFill>
                  <a:srgbClr val="002060"/>
                </a:solidFill>
              </a:rPr>
              <a:t>Characterized by </a:t>
            </a:r>
            <a:r>
              <a:rPr lang="en-US" altLang="en-US" sz="3200" b="1" dirty="0">
                <a:solidFill>
                  <a:srgbClr val="0070C0"/>
                </a:solidFill>
              </a:rPr>
              <a:t>inflammation of prolonged duration </a:t>
            </a:r>
            <a:r>
              <a:rPr lang="en-US" altLang="en-US" sz="3200" b="1" dirty="0">
                <a:solidFill>
                  <a:srgbClr val="002060"/>
                </a:solidFill>
              </a:rPr>
              <a:t>in which active inflammation, tissue destruction &amp; attempts at repair are proceeding simultaneously </a:t>
            </a: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en-US" sz="3200" b="1" dirty="0">
                <a:solidFill>
                  <a:srgbClr val="002060"/>
                </a:solidFill>
              </a:rPr>
              <a:t>e.g. Rheumatoid arthritis, Atherosclerosis, Tuberculosis, Chronic lung disease</a:t>
            </a:r>
          </a:p>
          <a:p>
            <a:pPr>
              <a:spcAft>
                <a:spcPts val="1800"/>
              </a:spcAft>
            </a:pPr>
            <a:r>
              <a:rPr lang="en-US" altLang="en-US" sz="3200" b="1" dirty="0">
                <a:solidFill>
                  <a:srgbClr val="002060"/>
                </a:solidFill>
              </a:rPr>
              <a:t>Occurs after acute inflammation or begins insidiously as smoldering response with out prior acute inflammation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D13C460-FE56-2119-206E-142109C621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9309" y="79664"/>
            <a:ext cx="91440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SYSTEMIC EFFECTS OF INFLAMMATION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A0ED100-8835-5286-EDF0-34D622A19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454" y="1132609"/>
            <a:ext cx="10515600" cy="494260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spcAft>
                <a:spcPts val="1200"/>
              </a:spcAft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</a:rPr>
              <a:t>Acute phase response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Systemic changes associated with inflammation especially in patients </a:t>
            </a:r>
            <a:r>
              <a:rPr lang="en-US" altLang="en-US" b="1" dirty="0">
                <a:solidFill>
                  <a:srgbClr val="0070C0"/>
                </a:solidFill>
              </a:rPr>
              <a:t>who have infections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This is because of reactions to cytokines , whose production is stimulated by bacterial products such as Lipopolysaccharides &amp; other inflammatory stimuli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503B1D7-8C6C-6D6C-D0B1-EA8D27714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752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SYSTEMIC EFFECTS OF INFLAMMATION</a:t>
            </a:r>
            <a:b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Acute phase response</a:t>
            </a:r>
            <a:r>
              <a:rPr lang="en-US" altLang="en-US" sz="4000" b="1" dirty="0">
                <a:solidFill>
                  <a:srgbClr val="7030A0"/>
                </a:solidFill>
                <a:latin typeface="+mn-lt"/>
              </a:rPr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176C875-2346-579D-CEAC-492CDC7FB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2119" y="1676400"/>
            <a:ext cx="11367654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FEVER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Bacterial products like LPS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(exogenous pyrogens)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Leucocytes release cytokine IL-1 &amp; TNF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 (endogenous pyrogens)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Increase in enzyme Cyclooxygenase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sp>
        <p:nvSpPr>
          <p:cNvPr id="19460" name="AutoShape 4">
            <a:extLst>
              <a:ext uri="{FF2B5EF4-FFF2-40B4-BE49-F238E27FC236}">
                <a16:creationId xmlns:a16="http://schemas.microsoft.com/office/drawing/2014/main" id="{5D59FFD5-52C4-D149-D09F-D650C7D94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31242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36C07ACB-9260-CFDB-CF18-9009FA7B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927" y="5181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9EDF9A0-1A68-CC47-0A13-600762AF7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19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SYSTEMIC EFFECTS OF INFLAMMATION</a:t>
            </a:r>
            <a:b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Acute phase response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AD1F9FA-1A66-13D2-A0CE-3869CE1B7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219200"/>
            <a:ext cx="11326090" cy="5257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FEVER</a:t>
            </a:r>
          </a:p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Cyclooxygenase</a:t>
            </a:r>
          </a:p>
          <a:p>
            <a:pPr eaLnBrk="1" hangingPunct="1">
              <a:buFontTx/>
              <a:buNone/>
            </a:pPr>
            <a:endParaRPr lang="en-US" altLang="en-US" b="1" i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Arachidonic acid</a:t>
            </a:r>
            <a:r>
              <a:rPr lang="en-US" altLang="en-US" b="1" i="1" dirty="0">
                <a:solidFill>
                  <a:srgbClr val="002060"/>
                </a:solidFill>
              </a:rPr>
              <a:t>                                            </a:t>
            </a:r>
            <a:r>
              <a:rPr lang="en-US" altLang="en-US" b="1" dirty="0">
                <a:solidFill>
                  <a:srgbClr val="002060"/>
                </a:solidFill>
              </a:rPr>
              <a:t>Prostaglandin(PGE2)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                                                in Hypothalamus</a:t>
            </a:r>
            <a:r>
              <a:rPr lang="en-US" altLang="en-US" b="1" i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b="1" i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     Production of neurotransmitters like cyclic AMP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      Reset the temperature set point at higher level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A3F6ED57-0BDC-3633-8DF7-9E73C8D73B75}"/>
              </a:ext>
            </a:extLst>
          </p:cNvPr>
          <p:cNvSpPr/>
          <p:nvPr/>
        </p:nvSpPr>
        <p:spPr>
          <a:xfrm>
            <a:off x="4655127" y="3479224"/>
            <a:ext cx="2431473" cy="2095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C31AC3C-92E9-63E7-F2D2-F941267230E8}"/>
              </a:ext>
            </a:extLst>
          </p:cNvPr>
          <p:cNvSpPr/>
          <p:nvPr/>
        </p:nvSpPr>
        <p:spPr>
          <a:xfrm>
            <a:off x="5950527" y="2609849"/>
            <a:ext cx="145473" cy="64423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BD88A70-5925-272B-9F5B-0F05E1966195}"/>
              </a:ext>
            </a:extLst>
          </p:cNvPr>
          <p:cNvSpPr/>
          <p:nvPr/>
        </p:nvSpPr>
        <p:spPr>
          <a:xfrm>
            <a:off x="8167254" y="4042063"/>
            <a:ext cx="142008" cy="685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264C69A-EC61-8430-37CB-80AC2C8B7F03}"/>
              </a:ext>
            </a:extLst>
          </p:cNvPr>
          <p:cNvSpPr/>
          <p:nvPr/>
        </p:nvSpPr>
        <p:spPr>
          <a:xfrm>
            <a:off x="7595754" y="5288973"/>
            <a:ext cx="142008" cy="34982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30FA930-A757-D0A8-A733-21B76773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SYSTEMIC EFFECTS OF INFLAMMATION</a:t>
            </a:r>
            <a:br>
              <a:rPr lang="en-US" altLang="en-US" sz="3600" dirty="0">
                <a:solidFill>
                  <a:srgbClr val="FFFF00"/>
                </a:solidFill>
              </a:rPr>
            </a:br>
            <a:endParaRPr lang="en-US" altLang="en-US" sz="3600" b="1" i="1" dirty="0">
              <a:solidFill>
                <a:srgbClr val="FF99FF"/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28A4EB3-391F-5F46-408F-17EE04A08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7755" y="609600"/>
            <a:ext cx="10754590" cy="67818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ACUTE PHASE PROTEINS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These are plasma proteins produced by liver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Increased in inflammation – 100 folds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The best known examples are- </a:t>
            </a:r>
          </a:p>
          <a:p>
            <a:pPr lvl="3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800" b="1" dirty="0">
                <a:solidFill>
                  <a:srgbClr val="002060"/>
                </a:solidFill>
              </a:rPr>
              <a:t>C-Reactive protein</a:t>
            </a:r>
          </a:p>
          <a:p>
            <a:pPr lvl="3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800" b="1" dirty="0">
                <a:solidFill>
                  <a:srgbClr val="002060"/>
                </a:solidFill>
              </a:rPr>
              <a:t>Fibrinogen</a:t>
            </a:r>
          </a:p>
          <a:p>
            <a:pPr lvl="3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800" b="1" dirty="0">
                <a:solidFill>
                  <a:srgbClr val="002060"/>
                </a:solidFill>
              </a:rPr>
              <a:t>Serum Amyloid A Protein</a:t>
            </a:r>
            <a:r>
              <a:rPr lang="en-US" altLang="en-US" sz="2000" b="1" dirty="0">
                <a:solidFill>
                  <a:srgbClr val="002060"/>
                </a:solidFill>
              </a:rPr>
              <a:t>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Cytokines                         Hepatocyte</a:t>
            </a:r>
            <a:endParaRPr lang="en-US" altLang="en-US" sz="20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FFFF99"/>
                </a:solidFill>
              </a:rPr>
              <a:t>   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6F8F43C2-9F16-16A1-180B-A9E7B00893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1992" y="5034486"/>
            <a:ext cx="2331026" cy="798270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9" name="Line 5">
            <a:extLst>
              <a:ext uri="{FF2B5EF4-FFF2-40B4-BE49-F238E27FC236}">
                <a16:creationId xmlns:a16="http://schemas.microsoft.com/office/drawing/2014/main" id="{55A2B849-7D9D-F3FA-09D9-50A4F326F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444" y="5819991"/>
            <a:ext cx="2636692" cy="428409"/>
          </a:xfrm>
          <a:prstGeom prst="line">
            <a:avLst/>
          </a:prstGeom>
          <a:noFill/>
          <a:ln w="9525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35A88-2C90-AF14-7B5B-91CE0897DA4D}"/>
              </a:ext>
            </a:extLst>
          </p:cNvPr>
          <p:cNvSpPr txBox="1"/>
          <p:nvPr/>
        </p:nvSpPr>
        <p:spPr>
          <a:xfrm>
            <a:off x="5550477" y="5033854"/>
            <a:ext cx="10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IL-6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D8F33-0822-EA9B-877E-671F34B205C3}"/>
              </a:ext>
            </a:extLst>
          </p:cNvPr>
          <p:cNvSpPr txBox="1"/>
          <p:nvPr/>
        </p:nvSpPr>
        <p:spPr>
          <a:xfrm>
            <a:off x="5579919" y="6177487"/>
            <a:ext cx="139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</a:rPr>
              <a:t>IL-1,TNF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8A76395-B55A-AD58-423F-8890B9E2AB2B}"/>
              </a:ext>
            </a:extLst>
          </p:cNvPr>
          <p:cNvSpPr/>
          <p:nvPr/>
        </p:nvSpPr>
        <p:spPr>
          <a:xfrm>
            <a:off x="2202873" y="5664133"/>
            <a:ext cx="1174173" cy="15586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92673-147E-E1C9-9B13-D0A41E282EFF}"/>
              </a:ext>
            </a:extLst>
          </p:cNvPr>
          <p:cNvSpPr txBox="1"/>
          <p:nvPr/>
        </p:nvSpPr>
        <p:spPr>
          <a:xfrm>
            <a:off x="7725640" y="475867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</a:rPr>
              <a:t>CRP &amp; Fibrinogen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5BC35-6CAA-B716-DEEF-1A9E335B68F9}"/>
              </a:ext>
            </a:extLst>
          </p:cNvPr>
          <p:cNvSpPr txBox="1"/>
          <p:nvPr/>
        </p:nvSpPr>
        <p:spPr>
          <a:xfrm>
            <a:off x="8078931" y="6075035"/>
            <a:ext cx="158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</a:rPr>
              <a:t>SAA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6672544-2003-3C11-8A52-911562BBC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2954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SYSTEMIC EFFECTS OF INFLAMMATION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ACUTE PHASE PROTEINS</a:t>
            </a:r>
            <a:br>
              <a:rPr lang="en-US" altLang="en-US" sz="3200" b="1" i="1" dirty="0">
                <a:solidFill>
                  <a:srgbClr val="66FFFF"/>
                </a:solidFill>
              </a:rPr>
            </a:br>
            <a:endParaRPr lang="en-US" altLang="en-US" sz="3200" b="1" i="1" dirty="0">
              <a:solidFill>
                <a:srgbClr val="66FFFF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93E34C3-B8A0-6607-37B9-AD410D3AA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055" y="1447800"/>
            <a:ext cx="10827327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70C0"/>
                </a:solidFill>
              </a:rPr>
              <a:t>CRP &amp; SAA </a:t>
            </a:r>
            <a:r>
              <a:rPr lang="en-US" altLang="en-US" b="1" dirty="0">
                <a:solidFill>
                  <a:srgbClr val="002060"/>
                </a:solidFill>
              </a:rPr>
              <a:t>bind to microbial cell wall &amp; acts as </a:t>
            </a:r>
            <a:r>
              <a:rPr lang="en-US" altLang="en-US" b="1" dirty="0" err="1">
                <a:solidFill>
                  <a:srgbClr val="0070C0"/>
                </a:solidFill>
              </a:rPr>
              <a:t>Opsonins</a:t>
            </a:r>
            <a:r>
              <a:rPr lang="en-US" altLang="en-US" b="1" dirty="0">
                <a:solidFill>
                  <a:srgbClr val="002060"/>
                </a:solidFill>
              </a:rPr>
              <a:t>. They bind chromatin &amp; helps in clearing of necrotic cell nuclei</a:t>
            </a:r>
          </a:p>
          <a:p>
            <a:pPr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2060"/>
                </a:solidFill>
              </a:rPr>
              <a:t>SAA replaces Apolipoprotein A, a component of HDL &amp; may alter the targeting of HDL from liver cells to macrophages, which can utilize these particles as a source of energy producing lipids</a:t>
            </a:r>
          </a:p>
          <a:p>
            <a:pPr eaLnBrk="1" hangingPunct="1">
              <a:lnSpc>
                <a:spcPct val="15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70C0"/>
                </a:solidFill>
              </a:rPr>
              <a:t>Fibrinogen</a:t>
            </a:r>
            <a:r>
              <a:rPr lang="en-US" altLang="en-US" b="1" dirty="0">
                <a:solidFill>
                  <a:srgbClr val="002060"/>
                </a:solidFill>
              </a:rPr>
              <a:t> causes RBC to form rouleaux  that </a:t>
            </a:r>
            <a:r>
              <a:rPr lang="en-US" altLang="en-US" b="1" dirty="0">
                <a:solidFill>
                  <a:srgbClr val="0070C0"/>
                </a:solidFill>
              </a:rPr>
              <a:t>increase ESR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9A8C7BC-E3C0-3106-BCE5-5FB43ADEC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SYSTEMIC EFFECTS OF INFLAMMATION</a:t>
            </a:r>
            <a:b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Acute phase response</a:t>
            </a:r>
            <a:endParaRPr lang="en-US" altLang="en-US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E38FA0E-7D60-1DE8-E4C3-2EB3EC043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5635" y="1981200"/>
            <a:ext cx="11461173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LEUKOCYTOSIS</a:t>
            </a: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Cytokines like IL-1 &amp; TNF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accelerate the release of cells from bone marrow at               	 post  mitotic level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</a:t>
            </a:r>
          </a:p>
        </p:txBody>
      </p:sp>
      <p:sp>
        <p:nvSpPr>
          <p:cNvPr id="23556" name="AutoShape 4">
            <a:extLst>
              <a:ext uri="{FF2B5EF4-FFF2-40B4-BE49-F238E27FC236}">
                <a16:creationId xmlns:a16="http://schemas.microsoft.com/office/drawing/2014/main" id="{FAD2DA0E-0615-9981-BAB1-7C45BCCB0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048000"/>
            <a:ext cx="76200" cy="685800"/>
          </a:xfrm>
          <a:prstGeom prst="downArrow">
            <a:avLst>
              <a:gd name="adj1" fmla="val 50000"/>
              <a:gd name="adj2" fmla="val 2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7" name="AutoShape 5">
            <a:extLst>
              <a:ext uri="{FF2B5EF4-FFF2-40B4-BE49-F238E27FC236}">
                <a16:creationId xmlns:a16="http://schemas.microsoft.com/office/drawing/2014/main" id="{1B23D00A-63F8-26A1-EAC1-E89D1B3F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914900"/>
            <a:ext cx="76200" cy="914400"/>
          </a:xfrm>
          <a:prstGeom prst="downArrow">
            <a:avLst>
              <a:gd name="adj1" fmla="val 50000"/>
              <a:gd name="adj2" fmla="val 30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1D1E9-17F0-E827-6AB1-BF9EE6E3D544}"/>
              </a:ext>
            </a:extLst>
          </p:cNvPr>
          <p:cNvSpPr txBox="1"/>
          <p:nvPr/>
        </p:nvSpPr>
        <p:spPr>
          <a:xfrm>
            <a:off x="4540827" y="6130636"/>
            <a:ext cx="313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Leukocytosis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66FD8B3-4027-BC47-E474-86E1F4CDC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SYSTEMIC EFFECTS OF INFLAMMATION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F6FADCE-2288-FA4F-F1BE-00595D5DB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180618"/>
            <a:ext cx="9144000" cy="549218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i="1" dirty="0"/>
              <a:t>          		</a:t>
            </a:r>
            <a:r>
              <a:rPr lang="en-US" altLang="en-US" b="1" dirty="0">
                <a:solidFill>
                  <a:srgbClr val="002060"/>
                </a:solidFill>
              </a:rPr>
              <a:t>Severe bacterial infection ( sepsis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		Increased amounts of organisms &amp; LPS in blood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		Increased production of cytokines like TNF &amp; IL-1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		Induces tissue factor              inhibits TFPI &amp;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		Expression on EC               </a:t>
            </a:r>
            <a:r>
              <a:rPr lang="en-US" altLang="en-US" b="1" dirty="0" err="1">
                <a:solidFill>
                  <a:srgbClr val="002060"/>
                </a:solidFill>
              </a:rPr>
              <a:t>EC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thrombomodulation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				   	  DIC</a:t>
            </a:r>
            <a:r>
              <a:rPr lang="en-US" altLang="en-US" sz="2400" b="1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6E86A4FB-4747-AC38-34C2-BF836FB741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6746" y="3796496"/>
            <a:ext cx="1027253" cy="672296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F00CA98F-94B8-B75A-523E-B35184DB7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2" y="3810000"/>
            <a:ext cx="914400" cy="685800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/>
          <a:lstStyle/>
          <a:p>
            <a:endParaRPr lang="en-US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3E9443A-8550-196C-20E0-469D1090E32C}"/>
              </a:ext>
            </a:extLst>
          </p:cNvPr>
          <p:cNvSpPr/>
          <p:nvPr/>
        </p:nvSpPr>
        <p:spPr>
          <a:xfrm>
            <a:off x="5763491" y="2597727"/>
            <a:ext cx="103909" cy="6096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C1A0E60-B4DB-7637-1D1B-A9BD3D7B56A4}"/>
              </a:ext>
            </a:extLst>
          </p:cNvPr>
          <p:cNvSpPr/>
          <p:nvPr/>
        </p:nvSpPr>
        <p:spPr>
          <a:xfrm>
            <a:off x="5792295" y="1550218"/>
            <a:ext cx="103909" cy="6096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06E40A0-5F4D-AC93-93FD-75B86A7F5CDF}"/>
              </a:ext>
            </a:extLst>
          </p:cNvPr>
          <p:cNvSpPr/>
          <p:nvPr/>
        </p:nvSpPr>
        <p:spPr>
          <a:xfrm rot="5400000">
            <a:off x="5641692" y="2230363"/>
            <a:ext cx="405116" cy="713193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E201D5-0ED6-8658-8DE1-D55046F7C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2977" y="93033"/>
            <a:ext cx="9144000" cy="10668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SYSTEMIC EFFECTS OF INFLAMMATION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57E99AC-31EE-322E-77E3-87A9CAF2E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1413" y="1239456"/>
            <a:ext cx="11343189" cy="7063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Cytokine         Liver injury         failure to maintain normal blood glucose due to lack of gluconeogenesis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Cytokine activated cardiac myocyte &amp; vascular smooth muscle cells           produce NO                   loss of perfusion pressure &amp; heart failure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Hemodynamic shock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DIC + Hypoglycemia + cardiovascular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                                                      septic shock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5660731A-4454-858B-BD44-C5DB25B4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890" y="1432367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AutoShape 6">
            <a:extLst>
              <a:ext uri="{FF2B5EF4-FFF2-40B4-BE49-F238E27FC236}">
                <a16:creationId xmlns:a16="http://schemas.microsoft.com/office/drawing/2014/main" id="{97C71829-ED09-45E3-E516-C099389F5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463" y="2694007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4E5F36-F684-23D2-26B3-6C03AD8E1794}"/>
              </a:ext>
            </a:extLst>
          </p:cNvPr>
          <p:cNvSpPr txBox="1"/>
          <p:nvPr/>
        </p:nvSpPr>
        <p:spPr>
          <a:xfrm>
            <a:off x="12465934" y="4074289"/>
            <a:ext cx="92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8CAB4FF-1C29-206E-C452-751281E1BD4E}"/>
              </a:ext>
            </a:extLst>
          </p:cNvPr>
          <p:cNvSpPr/>
          <p:nvPr/>
        </p:nvSpPr>
        <p:spPr>
          <a:xfrm>
            <a:off x="10668000" y="2268635"/>
            <a:ext cx="995423" cy="17362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A6FC071-E8C5-3B58-DE8D-BEC5A523359E}"/>
              </a:ext>
            </a:extLst>
          </p:cNvPr>
          <p:cNvSpPr/>
          <p:nvPr/>
        </p:nvSpPr>
        <p:spPr>
          <a:xfrm>
            <a:off x="4490977" y="1432367"/>
            <a:ext cx="636608" cy="164939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50DD708-1F8D-5A0D-F927-8BFAD51DE32E}"/>
              </a:ext>
            </a:extLst>
          </p:cNvPr>
          <p:cNvSpPr/>
          <p:nvPr/>
        </p:nvSpPr>
        <p:spPr>
          <a:xfrm>
            <a:off x="5649893" y="4443621"/>
            <a:ext cx="172173" cy="6096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41D1C9B-F61A-BE47-04B1-3BFD2D6080A1}"/>
              </a:ext>
            </a:extLst>
          </p:cNvPr>
          <p:cNvSpPr/>
          <p:nvPr/>
        </p:nvSpPr>
        <p:spPr>
          <a:xfrm>
            <a:off x="5660017" y="3518704"/>
            <a:ext cx="162050" cy="55558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92300-2A11-7486-E288-AD8A7F84E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7A5096-DBB0-41EF-4072-8CD18D1C7105}"/>
              </a:ext>
            </a:extLst>
          </p:cNvPr>
          <p:cNvSpPr/>
          <p:nvPr/>
        </p:nvSpPr>
        <p:spPr>
          <a:xfrm>
            <a:off x="2847108" y="2171700"/>
            <a:ext cx="6712527" cy="25145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THANK YOU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9B3-FCAC-4255-13F6-6B32D566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1" y="1690688"/>
            <a:ext cx="11170227" cy="487636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Causes of chronic inflammation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800" b="1" dirty="0">
                <a:solidFill>
                  <a:srgbClr val="0070C0"/>
                </a:solidFill>
              </a:rPr>
              <a:t>Persistent infections 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– e.g. Tubercle bacilli, viral inf. , fungi &amp; parasitic inf. etc.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800" b="1" dirty="0">
                <a:solidFill>
                  <a:srgbClr val="0070C0"/>
                </a:solidFill>
              </a:rPr>
              <a:t>Prolonged exposure to potentially toxic agents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either exogenous or endogenous</a:t>
            </a: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	E.g.  Exogenous agent – silica</a:t>
            </a: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	        Endogenous agent –  toxic lipid content      chronic inflammatory  process              					Atherosclerosis</a:t>
            </a:r>
          </a:p>
          <a:p>
            <a:pPr eaLnBrk="1" hangingPunct="1">
              <a:spcAft>
                <a:spcPts val="1800"/>
              </a:spcAft>
            </a:pPr>
            <a:r>
              <a:rPr lang="en-US" altLang="en-US" sz="2800" b="1" dirty="0">
                <a:solidFill>
                  <a:srgbClr val="0070C0"/>
                </a:solidFill>
              </a:rPr>
              <a:t>Autoimmunity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– Rheumatoid arthritis, Lupus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</a:rPr>
              <a:t>erythematosis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	Autoantigens          immune reactions        tissue damage &amp;  inflammation   							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548EF1-DCCD-6648-46E1-463BBA4D8A96}"/>
              </a:ext>
            </a:extLst>
          </p:cNvPr>
          <p:cNvCxnSpPr/>
          <p:nvPr/>
        </p:nvCxnSpPr>
        <p:spPr>
          <a:xfrm>
            <a:off x="6506441" y="4291445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C67EB1-E0CE-9546-D1D5-691A2BFAAB2E}"/>
              </a:ext>
            </a:extLst>
          </p:cNvPr>
          <p:cNvCxnSpPr/>
          <p:nvPr/>
        </p:nvCxnSpPr>
        <p:spPr>
          <a:xfrm>
            <a:off x="4059381" y="4547755"/>
            <a:ext cx="3429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EBE53F-3B69-E0A6-D298-A7F9951315D2}"/>
              </a:ext>
            </a:extLst>
          </p:cNvPr>
          <p:cNvCxnSpPr/>
          <p:nvPr/>
        </p:nvCxnSpPr>
        <p:spPr>
          <a:xfrm>
            <a:off x="2826327" y="5773882"/>
            <a:ext cx="4779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3F82F5-C1EE-7244-60E7-63829837A2EA}"/>
              </a:ext>
            </a:extLst>
          </p:cNvPr>
          <p:cNvCxnSpPr/>
          <p:nvPr/>
        </p:nvCxnSpPr>
        <p:spPr>
          <a:xfrm>
            <a:off x="5742710" y="5773882"/>
            <a:ext cx="4779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0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595B4DF-B8F7-A6F6-AE9F-286B914CC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0873" y="43641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8FB5B02-A18C-CEF6-4F65-8768946C9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027" y="1756064"/>
            <a:ext cx="11398828" cy="4797135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  <a:buFontTx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Morphological features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 dirty="0">
                <a:solidFill>
                  <a:srgbClr val="0070C0"/>
                </a:solidFill>
              </a:rPr>
              <a:t>Infiltration of mononuclear cells</a:t>
            </a:r>
            <a:r>
              <a:rPr lang="en-US" altLang="en-US" b="1" dirty="0">
                <a:solidFill>
                  <a:srgbClr val="002060"/>
                </a:solidFill>
              </a:rPr>
              <a:t> like macrophages, plasma cells &amp; lymphocytes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 dirty="0">
                <a:solidFill>
                  <a:srgbClr val="0070C0"/>
                </a:solidFill>
              </a:rPr>
              <a:t>Tissue destruction</a:t>
            </a:r>
            <a:r>
              <a:rPr lang="en-US" altLang="en-US" b="1" dirty="0">
                <a:solidFill>
                  <a:srgbClr val="002060"/>
                </a:solidFill>
              </a:rPr>
              <a:t> induced by persistent offending agent or by the inflammatory cells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b="1" dirty="0">
                <a:solidFill>
                  <a:srgbClr val="0070C0"/>
                </a:solidFill>
              </a:rPr>
              <a:t>Healing by connective tissue replacement</a:t>
            </a:r>
            <a:r>
              <a:rPr lang="en-US" altLang="en-US" b="1" dirty="0">
                <a:solidFill>
                  <a:srgbClr val="002060"/>
                </a:solidFill>
              </a:rPr>
              <a:t> of damaged tissue accomplished by angiogenesis &amp; fibrosis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titled-10">
            <a:extLst>
              <a:ext uri="{FF2B5EF4-FFF2-40B4-BE49-F238E27FC236}">
                <a16:creationId xmlns:a16="http://schemas.microsoft.com/office/drawing/2014/main" id="{2F7A06F0-78B9-15E8-582E-42B16375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56105" r="76080" b="3558"/>
          <a:stretch>
            <a:fillRect/>
          </a:stretch>
        </p:blipFill>
        <p:spPr bwMode="auto">
          <a:xfrm>
            <a:off x="615085" y="566039"/>
            <a:ext cx="5404717" cy="62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Untitled-10">
            <a:extLst>
              <a:ext uri="{FF2B5EF4-FFF2-40B4-BE49-F238E27FC236}">
                <a16:creationId xmlns:a16="http://schemas.microsoft.com/office/drawing/2014/main" id="{57B2FA90-AE1A-ACE7-B692-88C0FF97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11023" r="76935" b="46268"/>
          <a:stretch>
            <a:fillRect/>
          </a:stretch>
        </p:blipFill>
        <p:spPr bwMode="auto">
          <a:xfrm>
            <a:off x="6172198" y="586820"/>
            <a:ext cx="5579919" cy="622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FA8E8CB6-C10A-0025-B35A-D8F421C0B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33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 i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CA2CBB91-FC3B-8DFF-0FB6-6609A3EC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7588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8E14BDBD-DC7A-2649-A957-13A4A537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718" y="61051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1pPr>
            <a:lvl2pPr marL="742950" indent="-28575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2pPr>
            <a:lvl3pPr marL="11430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3pPr>
            <a:lvl4pPr marL="16002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4pPr>
            <a:lvl5pPr marL="2057400" indent="-228600" eaLnBrk="0" hangingPunct="0"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Monotype Corsiva" panose="03010101010201010101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Acute inflammation</a:t>
            </a:r>
          </a:p>
        </p:txBody>
      </p:sp>
    </p:spTree>
    <p:extLst>
      <p:ext uri="{BB962C8B-B14F-4D97-AF65-F5344CB8AC3E}">
        <p14:creationId xmlns:p14="http://schemas.microsoft.com/office/powerpoint/2010/main" val="256765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1800"/>
              </a:spcAft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200" b="1" dirty="0">
                <a:solidFill>
                  <a:srgbClr val="7030A0"/>
                </a:solidFill>
                <a:latin typeface="+mn-lt"/>
              </a:rPr>
              <a:t>Role of macrophages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957D9-88A1-C26D-7A69-74BF13057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92" y="1569027"/>
            <a:ext cx="11960815" cy="4509655"/>
          </a:xfrm>
        </p:spPr>
      </p:pic>
    </p:spTree>
    <p:extLst>
      <p:ext uri="{BB962C8B-B14F-4D97-AF65-F5344CB8AC3E}">
        <p14:creationId xmlns:p14="http://schemas.microsoft.com/office/powerpoint/2010/main" val="202239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b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600" b="1" dirty="0">
                <a:solidFill>
                  <a:srgbClr val="7030A0"/>
                </a:solidFill>
                <a:latin typeface="+mn-lt"/>
              </a:rPr>
              <a:t>Role of macrophages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9B3-FCAC-4255-13F6-6B32D566E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In specific organ they are named specifically – </a:t>
            </a:r>
          </a:p>
          <a:p>
            <a:pPr lvl="2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Liver</a:t>
            </a:r>
            <a:r>
              <a:rPr lang="en-US" sz="2400" b="1" dirty="0">
                <a:solidFill>
                  <a:srgbClr val="002060"/>
                </a:solidFill>
              </a:rPr>
              <a:t> – Kupffer cells</a:t>
            </a:r>
          </a:p>
          <a:p>
            <a:pPr lvl="2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Spleen and </a:t>
            </a:r>
            <a:r>
              <a:rPr lang="en-US" sz="2400" b="1" dirty="0" err="1">
                <a:solidFill>
                  <a:srgbClr val="0070C0"/>
                </a:solidFill>
              </a:rPr>
              <a:t>lymphnodes</a:t>
            </a:r>
            <a:r>
              <a:rPr lang="en-US" sz="2400" b="1" dirty="0">
                <a:solidFill>
                  <a:srgbClr val="002060"/>
                </a:solidFill>
              </a:rPr>
              <a:t> – sinus histiocytes </a:t>
            </a:r>
          </a:p>
          <a:p>
            <a:pPr lvl="2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CNS</a:t>
            </a:r>
            <a:r>
              <a:rPr lang="en-US" sz="2400" b="1" dirty="0">
                <a:solidFill>
                  <a:srgbClr val="002060"/>
                </a:solidFill>
              </a:rPr>
              <a:t> - microglial cells</a:t>
            </a:r>
          </a:p>
          <a:p>
            <a:pPr lvl="2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Lungs</a:t>
            </a:r>
            <a:r>
              <a:rPr lang="en-US" sz="2400" b="1" dirty="0">
                <a:solidFill>
                  <a:srgbClr val="002060"/>
                </a:solidFill>
              </a:rPr>
              <a:t> – alveolar macrophages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These cells comprise mononuclear phagocyte system called reticuloendothelial system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Half life of blood monocyte is – 1 day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Life span of tissue macrophages – several months or years </a:t>
            </a:r>
          </a:p>
        </p:txBody>
      </p:sp>
    </p:spTree>
    <p:extLst>
      <p:ext uri="{BB962C8B-B14F-4D97-AF65-F5344CB8AC3E}">
        <p14:creationId xmlns:p14="http://schemas.microsoft.com/office/powerpoint/2010/main" val="135410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b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3600" b="1" dirty="0">
                <a:solidFill>
                  <a:srgbClr val="7030A0"/>
                </a:solidFill>
                <a:latin typeface="+mn-lt"/>
              </a:rPr>
              <a:t>Role of macrophages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39B3-FCAC-4255-13F6-6B32D566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135"/>
            <a:ext cx="10515600" cy="404682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Functions of macrophages 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Macrophages are activated by two pathways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Classical pathway </a:t>
            </a:r>
            <a:r>
              <a:rPr lang="en-US" sz="2800" b="1" dirty="0">
                <a:solidFill>
                  <a:srgbClr val="002060"/>
                </a:solidFill>
              </a:rPr>
              <a:t>for macrophage activation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Alternative pathway </a:t>
            </a:r>
            <a:r>
              <a:rPr lang="en-US" sz="2800" b="1" dirty="0">
                <a:solidFill>
                  <a:srgbClr val="002060"/>
                </a:solidFill>
              </a:rPr>
              <a:t>for macrophage activation</a:t>
            </a:r>
          </a:p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2060"/>
                </a:solidFill>
              </a:rPr>
              <a:t>Response to injurious stimuli is first activation of classical pathway and then alternative macrophage activation </a:t>
            </a:r>
          </a:p>
        </p:txBody>
      </p:sp>
    </p:spTree>
    <p:extLst>
      <p:ext uri="{BB962C8B-B14F-4D97-AF65-F5344CB8AC3E}">
        <p14:creationId xmlns:p14="http://schemas.microsoft.com/office/powerpoint/2010/main" val="2857619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6529-FF66-2BE5-6DB8-7FFEF2C5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6744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CHRONIC INFLAMMATION</a:t>
            </a:r>
            <a:b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7030A0"/>
                </a:solidFill>
                <a:latin typeface="+mn-lt"/>
              </a:rPr>
              <a:t>Classical macrophage activation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4928D-CEA4-0D72-789E-D078912A6966}"/>
              </a:ext>
            </a:extLst>
          </p:cNvPr>
          <p:cNvSpPr txBox="1"/>
          <p:nvPr/>
        </p:nvSpPr>
        <p:spPr>
          <a:xfrm>
            <a:off x="2919846" y="1082135"/>
            <a:ext cx="2712027" cy="646331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Induced by microbial products like endotoxin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2C49B-8D1C-486D-40BE-DC6F0648C50B}"/>
              </a:ext>
            </a:extLst>
          </p:cNvPr>
          <p:cNvSpPr txBox="1"/>
          <p:nvPr/>
        </p:nvSpPr>
        <p:spPr>
          <a:xfrm>
            <a:off x="6948053" y="1223302"/>
            <a:ext cx="2019302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TLRs on T cells 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6AE70907-A14A-DE6B-E465-F1BA170445DC}"/>
              </a:ext>
            </a:extLst>
          </p:cNvPr>
          <p:cNvSpPr/>
          <p:nvPr/>
        </p:nvSpPr>
        <p:spPr>
          <a:xfrm>
            <a:off x="5992089" y="1173580"/>
            <a:ext cx="467591" cy="46344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D3A065D-0502-2607-5E65-54B7BF2A11F9}"/>
              </a:ext>
            </a:extLst>
          </p:cNvPr>
          <p:cNvSpPr/>
          <p:nvPr/>
        </p:nvSpPr>
        <p:spPr>
          <a:xfrm rot="5400000">
            <a:off x="5711879" y="-567627"/>
            <a:ext cx="463443" cy="604750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E06B39-E647-E5C8-749E-0C77C7E3ED8B}"/>
              </a:ext>
            </a:extLst>
          </p:cNvPr>
          <p:cNvSpPr txBox="1"/>
          <p:nvPr/>
        </p:nvSpPr>
        <p:spPr>
          <a:xfrm>
            <a:off x="5340927" y="2899063"/>
            <a:ext cx="1236518" cy="369332"/>
          </a:xfrm>
          <a:prstGeom prst="rect">
            <a:avLst/>
          </a:prstGeom>
          <a:solidFill>
            <a:srgbClr val="E1FF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IFN - </a:t>
            </a:r>
            <a:r>
              <a:rPr lang="el-GR" b="1" dirty="0">
                <a:solidFill>
                  <a:srgbClr val="0070C0"/>
                </a:solidFill>
              </a:rPr>
              <a:t>γ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D8653-B00F-F431-DF4B-F8303F153C10}"/>
              </a:ext>
            </a:extLst>
          </p:cNvPr>
          <p:cNvSpPr txBox="1"/>
          <p:nvPr/>
        </p:nvSpPr>
        <p:spPr>
          <a:xfrm>
            <a:off x="4395355" y="3935510"/>
            <a:ext cx="2867890" cy="369332"/>
          </a:xfrm>
          <a:prstGeom prst="rect">
            <a:avLst/>
          </a:prstGeom>
          <a:solidFill>
            <a:srgbClr val="FFE7FF"/>
          </a:solidFill>
          <a:effectLst>
            <a:glow rad="101600">
              <a:srgbClr val="FF66CC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Activates macrophages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FF8B2-0D55-11D5-BF95-404C4E66A0EC}"/>
              </a:ext>
            </a:extLst>
          </p:cNvPr>
          <p:cNvSpPr txBox="1"/>
          <p:nvPr/>
        </p:nvSpPr>
        <p:spPr>
          <a:xfrm>
            <a:off x="976745" y="4572000"/>
            <a:ext cx="2369128" cy="646331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Produce NO, ROS, and lysosomal enzymes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EA346-3A84-41E5-DB09-1DF9998DA6C1}"/>
              </a:ext>
            </a:extLst>
          </p:cNvPr>
          <p:cNvSpPr txBox="1"/>
          <p:nvPr/>
        </p:nvSpPr>
        <p:spPr>
          <a:xfrm>
            <a:off x="8489373" y="4655127"/>
            <a:ext cx="2725882" cy="646331"/>
          </a:xfrm>
          <a:prstGeom prst="rect">
            <a:avLst/>
          </a:prstGeom>
          <a:solidFill>
            <a:srgbClr val="E7FFE7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Cytokines IL-1, IL-12, IL-23, chemokines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012CF-DF3E-78D4-9039-BDE632CE2555}"/>
              </a:ext>
            </a:extLst>
          </p:cNvPr>
          <p:cNvSpPr txBox="1"/>
          <p:nvPr/>
        </p:nvSpPr>
        <p:spPr>
          <a:xfrm>
            <a:off x="623455" y="5673436"/>
            <a:ext cx="3429000" cy="646331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Destroys the microbes and phagocytosis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631342-B227-9975-C665-563268F573EF}"/>
              </a:ext>
            </a:extLst>
          </p:cNvPr>
          <p:cNvSpPr txBox="1"/>
          <p:nvPr/>
        </p:nvSpPr>
        <p:spPr>
          <a:xfrm>
            <a:off x="8305800" y="5763123"/>
            <a:ext cx="3429000" cy="369332"/>
          </a:xfrm>
          <a:prstGeom prst="rect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inflammation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B5FCCF-A38A-7C20-98F7-F735919EF950}"/>
              </a:ext>
            </a:extLst>
          </p:cNvPr>
          <p:cNvCxnSpPr>
            <a:cxnSpLocks/>
          </p:cNvCxnSpPr>
          <p:nvPr/>
        </p:nvCxnSpPr>
        <p:spPr>
          <a:xfrm>
            <a:off x="5919355" y="3429000"/>
            <a:ext cx="0" cy="384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D3355A-181D-E9C0-5A1E-9B0B2C16F5A8}"/>
              </a:ext>
            </a:extLst>
          </p:cNvPr>
          <p:cNvCxnSpPr/>
          <p:nvPr/>
        </p:nvCxnSpPr>
        <p:spPr>
          <a:xfrm flipH="1">
            <a:off x="3532909" y="4395355"/>
            <a:ext cx="665018" cy="259772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66D444-798C-42D1-B069-65E27218329E}"/>
              </a:ext>
            </a:extLst>
          </p:cNvPr>
          <p:cNvCxnSpPr>
            <a:cxnSpLocks/>
          </p:cNvCxnSpPr>
          <p:nvPr/>
        </p:nvCxnSpPr>
        <p:spPr>
          <a:xfrm>
            <a:off x="7488382" y="4395355"/>
            <a:ext cx="710045" cy="259772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C2CB74-1A48-9F86-1F0D-FD6566085B36}"/>
              </a:ext>
            </a:extLst>
          </p:cNvPr>
          <p:cNvCxnSpPr>
            <a:stCxn id="10" idx="2"/>
          </p:cNvCxnSpPr>
          <p:nvPr/>
        </p:nvCxnSpPr>
        <p:spPr>
          <a:xfrm>
            <a:off x="2161309" y="5218331"/>
            <a:ext cx="0" cy="330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28499F-073C-A2FC-187D-E2BB5E2D215A}"/>
              </a:ext>
            </a:extLst>
          </p:cNvPr>
          <p:cNvCxnSpPr/>
          <p:nvPr/>
        </p:nvCxnSpPr>
        <p:spPr>
          <a:xfrm>
            <a:off x="10020300" y="5301458"/>
            <a:ext cx="0" cy="3304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52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1249</Words>
  <Application>Microsoft Office PowerPoint</Application>
  <PresentationFormat>Widescreen</PresentationFormat>
  <Paragraphs>204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Monotype Corsiva</vt:lpstr>
      <vt:lpstr>Times New Roman</vt:lpstr>
      <vt:lpstr>Office Theme</vt:lpstr>
      <vt:lpstr>CHRONIC INFLAMMATION</vt:lpstr>
      <vt:lpstr>CHRONIC INFLAMMATION</vt:lpstr>
      <vt:lpstr>CHRONIC INFLAMMATION</vt:lpstr>
      <vt:lpstr>CHRONIC INFLAMMATION</vt:lpstr>
      <vt:lpstr>PowerPoint Presentation</vt:lpstr>
      <vt:lpstr>CHRONIC INFLAMMATION Role of macrophages</vt:lpstr>
      <vt:lpstr>CHRONIC INFLAMMATION Role of macrophages</vt:lpstr>
      <vt:lpstr>CHRONIC INFLAMMATION Role of macrophages</vt:lpstr>
      <vt:lpstr>CHRONIC INFLAMMATION Classical macrophage activation</vt:lpstr>
      <vt:lpstr>PowerPoint Presentation</vt:lpstr>
      <vt:lpstr>PowerPoint Presentation</vt:lpstr>
      <vt:lpstr>CHRONIC INFLAMMATION</vt:lpstr>
      <vt:lpstr>CHRONIC INFLAMMATION Macrophage–lymphocyte interactions in chronic inflammation</vt:lpstr>
      <vt:lpstr>CHRONIC INFLAMMATION</vt:lpstr>
      <vt:lpstr>CHRONIC INFLAMMATION</vt:lpstr>
      <vt:lpstr>GRANULOMATOUS INFLAMMATION</vt:lpstr>
      <vt:lpstr>GRANULOMATOUS INFLAMMATION</vt:lpstr>
      <vt:lpstr>Non-caseating granuloma                                                  Caseating granuloma</vt:lpstr>
      <vt:lpstr>CHRONIC INFLAMMATION</vt:lpstr>
      <vt:lpstr>SYSTEMIC EFFECTS OF INFLAMMATION</vt:lpstr>
      <vt:lpstr>SYSTEMIC EFFECTS OF INFLAMMATION  Acute phase response </vt:lpstr>
      <vt:lpstr>SYSTEMIC EFFECTS OF INFLAMMATION  Acute phase response</vt:lpstr>
      <vt:lpstr>SYSTEMIC EFFECTS OF INFLAMMATION </vt:lpstr>
      <vt:lpstr>SYSTEMIC EFFECTS OF INFLAMMATION ACUTE PHASE PROTEINS </vt:lpstr>
      <vt:lpstr>SYSTEMIC EFFECTS OF INFLAMMATION  Acute phase response</vt:lpstr>
      <vt:lpstr>SYSTEMIC EFFECTS OF INFLAMMATION</vt:lpstr>
      <vt:lpstr>SYSTEMIC EFFECTS OF INFLAMMATION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INFLAMMATION</dc:title>
  <dc:creator>Rupesh Vissa</dc:creator>
  <cp:lastModifiedBy>Rupesh Vissa</cp:lastModifiedBy>
  <cp:revision>42</cp:revision>
  <dcterms:created xsi:type="dcterms:W3CDTF">2023-04-13T04:40:59Z</dcterms:created>
  <dcterms:modified xsi:type="dcterms:W3CDTF">2023-05-23T19:14:56Z</dcterms:modified>
</cp:coreProperties>
</file>