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8" r:id="rId4"/>
    <p:sldId id="290" r:id="rId5"/>
    <p:sldId id="291" r:id="rId6"/>
    <p:sldId id="292" r:id="rId7"/>
    <p:sldId id="294" r:id="rId8"/>
    <p:sldId id="295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8" r:id="rId19"/>
    <p:sldId id="307" r:id="rId20"/>
    <p:sldId id="306" r:id="rId21"/>
    <p:sldId id="309" r:id="rId22"/>
    <p:sldId id="310" r:id="rId23"/>
    <p:sldId id="311" r:id="rId24"/>
    <p:sldId id="312" r:id="rId25"/>
    <p:sldId id="313" r:id="rId26"/>
    <p:sldId id="314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FF"/>
    <a:srgbClr val="FFFFCC"/>
    <a:srgbClr val="E5FFE5"/>
    <a:srgbClr val="FF33CC"/>
    <a:srgbClr val="FFF3FF"/>
    <a:srgbClr val="990033"/>
    <a:srgbClr val="FFE7FF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46742-006C-4F31-9050-52FD7F84106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3ACDE-6606-4877-AAD5-9B48B7C0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ACDE-6606-4877-AAD5-9B48B7C05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89C6-C642-80C9-0514-3CA389196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09EF0-FA8F-EBB4-61D3-98BECA032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671F0-D702-300E-8D5A-4C8C934D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9874D-9F91-82C6-7FC1-DD59B764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DF83A-DD90-057F-FD36-AF0A67C8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6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2565-8391-585D-B681-6395420B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3A8DF-45C1-254F-0711-50971CF87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F7339-9C34-93B0-BE43-0B9BA460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5940F-07C0-19CD-9315-9A0EBD9F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6400A-BB52-D678-C66E-FB2DDEBD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45491-9B1C-3A30-2C4B-76242B5B6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D69DC-5372-22C6-3A3D-04906021F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91024-AED7-96EA-5C4D-55597BBB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CB444-390D-4747-939F-D047D623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BDFE3-A4EF-4FC6-D8B8-D8D32AF5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26F8-2210-555F-6A32-B48B1F89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B848-969C-122E-D85C-D7FCCD19D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FC14B-CC1D-5929-1CC9-7B5C54D9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F4B12-FAE9-6168-9134-68C01184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A895-59D0-EFB4-26EB-1DE50697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2837-5F23-9DB8-7917-FA40F7A7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45B3A-44CF-B199-78B0-3A816ED6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86448-4AA8-19BC-5035-3A639873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0F384-0B3D-BEC4-96F1-2CD8FBF8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51D5-06BF-D669-5989-BA0E194F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0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B2B3-1135-4059-964F-CA3BA7C9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F0C-32F5-3752-A94E-81A89F253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B3C69-531B-A224-DD8F-7B3D2FD50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8ABA7-6565-4662-DFEC-A4C4FCC4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B93D4-D9F5-236E-8E38-D037F0F1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70CB4-426E-3D99-A8F9-CA9F6E73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0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DB3A-A82F-1B72-3A62-5C7842B4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1B5E6-F742-4DC5-94EF-30A6552E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6DFA9-5A0B-8DC1-CB2B-0D78BF60E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8CA9A-1137-61CF-6EB8-C3DEDE77A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B092A-B329-5B05-48E6-9F26184D8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72D66-2452-DFB5-63CC-1F867C4A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5D019-86E9-3A98-3906-60FC92AC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16D13-2DDB-A404-40FA-CD8890A8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FAB0-8B79-E340-9DC2-FBF1F394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DD0FA-4A35-925F-79E0-36FE173E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FAB4D-C8D9-31A3-E922-9852352B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8EDD4-F315-473E-88CA-CC9B9848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5E219-2E3C-757D-B67B-6B210FFA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888A6F-5F24-CBD4-E3D8-05693609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2D3FE-2F20-75C9-7B3B-60681DC3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6517-22BC-92B7-7A47-50927E10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1FA0-C9F1-4B65-C1A1-8E6EDE06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5336F-068B-BB9E-D361-4EA6FC224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B0DEC-1A54-94F1-5911-9CCE2148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0876E-F8C8-FD1F-0AEF-38BF3E5A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EB30E-189C-8FFB-029E-7815CDD3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4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7732-5825-99B3-BD1B-7A76F560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0403E-5CD4-342E-5A9D-43687D442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72FF-9F02-7D44-F254-54B5B35A0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2340B-3EEE-397B-C694-9A08CE4A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51771-BF09-1BFD-6F0E-8F07F017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66DFC-C828-62DB-258F-FBB62672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292AB-CCA2-E474-8383-CE894B3E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7E8BF-B6ED-C51D-DD22-E0EB788D1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663ED-FD77-0C0F-E948-307704B6D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3C99-DAE1-47AB-8514-EA9795307FC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F643B-7416-2608-1F78-85ECA1D60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774A0-8165-AEA5-8BE6-5F0E8E1F9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06640-8B1F-4DA2-B958-441C0967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1AF0-3E94-E517-B29C-17FAE7FD0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 OF INFLAMMATION - 2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FF9C0C-DA1C-CEFB-A996-8B1D4ECD5B4B}"/>
              </a:ext>
            </a:extLst>
          </p:cNvPr>
          <p:cNvSpPr txBox="1">
            <a:spLocks/>
          </p:cNvSpPr>
          <p:nvPr/>
        </p:nvSpPr>
        <p:spPr>
          <a:xfrm>
            <a:off x="1368136" y="4093872"/>
            <a:ext cx="9144000" cy="1340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7030A0"/>
                </a:solidFill>
              </a:rPr>
              <a:t>Dr.V.Shanthi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Associate professor, Pathology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Sri Venkateswara Institute of Medical Sciences, Tirupathi</a:t>
            </a:r>
          </a:p>
        </p:txBody>
      </p:sp>
    </p:spTree>
    <p:extLst>
      <p:ext uri="{BB962C8B-B14F-4D97-AF65-F5344CB8AC3E}">
        <p14:creationId xmlns:p14="http://schemas.microsoft.com/office/powerpoint/2010/main" val="335049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>
            <a:extLst>
              <a:ext uri="{FF2B5EF4-FFF2-40B4-BE49-F238E27FC236}">
                <a16:creationId xmlns:a16="http://schemas.microsoft.com/office/drawing/2014/main" id="{B4C8EB58-6F5B-6D2A-EB23-708513A91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427" y="1506682"/>
            <a:ext cx="11617035" cy="51435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Cytokines involved in acute inflammation are TNF, IL-1, IL-6, chemokines, IL-17</a:t>
            </a:r>
          </a:p>
          <a:p>
            <a:pPr algn="ctr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TUMOR NECROSIS FACTOR &amp; INTERLEUKIN-1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B050"/>
                </a:solidFill>
              </a:rPr>
              <a:t>Source</a:t>
            </a:r>
            <a:r>
              <a:rPr lang="en-US" altLang="en-US" b="1" dirty="0">
                <a:solidFill>
                  <a:srgbClr val="002060"/>
                </a:solidFill>
              </a:rPr>
              <a:t> - produced mainly by </a:t>
            </a:r>
            <a:r>
              <a:rPr lang="en-US" altLang="en-US" b="1" dirty="0">
                <a:solidFill>
                  <a:srgbClr val="0070C0"/>
                </a:solidFill>
              </a:rPr>
              <a:t>activated macrophages</a:t>
            </a:r>
            <a:endParaRPr lang="en-US" altLang="en-US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Secretion of TNF &amp; IL-1 is stimulated by – </a:t>
            </a:r>
            <a:r>
              <a:rPr lang="en-US" altLang="en-US" b="1" dirty="0">
                <a:solidFill>
                  <a:srgbClr val="0070C0"/>
                </a:solidFill>
              </a:rPr>
              <a:t>endotoxins, microbial products, immune complexes, physical injury, foreign bodies </a:t>
            </a:r>
          </a:p>
          <a:p>
            <a:pPr>
              <a:lnSpc>
                <a:spcPct val="90000"/>
              </a:lnSpc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B050"/>
                </a:solidFill>
              </a:rPr>
              <a:t>Functions –</a:t>
            </a:r>
          </a:p>
          <a:p>
            <a:pPr lvl="1"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sz="2800" b="1" dirty="0">
                <a:solidFill>
                  <a:srgbClr val="002060"/>
                </a:solidFill>
              </a:rPr>
              <a:t>Effects on Endothelium, leucocytes, &amp;  fibroblast</a:t>
            </a:r>
          </a:p>
          <a:p>
            <a:pPr lvl="1"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sz="2800" b="1" dirty="0">
                <a:solidFill>
                  <a:srgbClr val="002060"/>
                </a:solidFill>
              </a:rPr>
              <a:t>Induction of systemic &amp; acute phase reactants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7F2468-CEE7-CE5B-654F-23E775C6A40E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0"/>
            <a:ext cx="8229600" cy="133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7030A0"/>
                </a:solidFill>
                <a:latin typeface="+mn-lt"/>
              </a:rPr>
              <a:t>CYTOKINES &amp; CHEMOKINES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F2D71CA4-C431-2031-AAFB-FAA808039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7030A0"/>
                </a:solidFill>
                <a:latin typeface="+mn-lt"/>
              </a:rPr>
              <a:t>TUMOR NECROSIS FACTOR &amp; IL-1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233A9FC-3715-2A45-8A7D-A82F1D590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11409217" cy="53340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ENDOTHELIAL EFFECTS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12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Increased </a:t>
            </a:r>
            <a:r>
              <a:rPr lang="en-US" altLang="en-US" b="1" dirty="0">
                <a:solidFill>
                  <a:srgbClr val="0070C0"/>
                </a:solidFill>
              </a:rPr>
              <a:t>synthesis of endothelial adhesion molecules </a:t>
            </a:r>
            <a:r>
              <a:rPr lang="en-US" altLang="en-US" b="1" dirty="0">
                <a:solidFill>
                  <a:srgbClr val="002060"/>
                </a:solidFill>
              </a:rPr>
              <a:t>&amp; chemical mediators like </a:t>
            </a:r>
            <a:r>
              <a:rPr lang="en-US" altLang="en-US" b="1" dirty="0">
                <a:solidFill>
                  <a:srgbClr val="0070C0"/>
                </a:solidFill>
              </a:rPr>
              <a:t>cytokines, chemokines, growth factors, eicosanoids &amp; NO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12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Production of enzymes associated with matrix remodeling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12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Increase in the </a:t>
            </a:r>
            <a:r>
              <a:rPr lang="en-US" altLang="en-US" b="1" dirty="0">
                <a:solidFill>
                  <a:srgbClr val="0070C0"/>
                </a:solidFill>
              </a:rPr>
              <a:t>surface </a:t>
            </a:r>
            <a:r>
              <a:rPr lang="en-US" altLang="en-US" b="1" dirty="0" err="1">
                <a:solidFill>
                  <a:srgbClr val="0070C0"/>
                </a:solidFill>
              </a:rPr>
              <a:t>thrombogenecity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of the endothelium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12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Increased </a:t>
            </a:r>
            <a:r>
              <a:rPr lang="en-US" altLang="en-US" b="1" dirty="0">
                <a:solidFill>
                  <a:srgbClr val="0070C0"/>
                </a:solidFill>
              </a:rPr>
              <a:t>procoagulant activity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12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</a:rPr>
              <a:t>Decrease in anticoagulant activity</a:t>
            </a:r>
          </a:p>
          <a:p>
            <a:pPr>
              <a:buClr>
                <a:srgbClr val="FFFF00"/>
              </a:buClr>
              <a:buFontTx/>
              <a:buChar char="•"/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50723F89-9DB8-E6A0-1B24-C872ED75A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524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7030A0"/>
                </a:solidFill>
                <a:latin typeface="+mn-lt"/>
              </a:rPr>
              <a:t>TUMOR NECROSIS FACTOR &amp; IL-1</a:t>
            </a:r>
            <a:endParaRPr lang="en-US" altLang="en-US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07C40F4D-FB54-2B42-7173-34F0120E1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EFFECTS ON FIBROBLAST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Tx/>
              <a:buChar char="•"/>
            </a:pPr>
            <a:r>
              <a:rPr lang="en-US" altLang="en-US" sz="2800" b="1" dirty="0">
                <a:solidFill>
                  <a:srgbClr val="002060"/>
                </a:solidFill>
              </a:rPr>
              <a:t>Increased proliferation 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Tx/>
              <a:buChar char="•"/>
            </a:pPr>
            <a:r>
              <a:rPr lang="en-US" altLang="en-US" sz="2800" b="1" dirty="0">
                <a:solidFill>
                  <a:srgbClr val="002060"/>
                </a:solidFill>
              </a:rPr>
              <a:t>Increased collagen synthesis 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Tx/>
              <a:buChar char="•"/>
            </a:pPr>
            <a:r>
              <a:rPr lang="en-US" altLang="en-US" sz="2800" b="1" dirty="0">
                <a:solidFill>
                  <a:srgbClr val="002060"/>
                </a:solidFill>
              </a:rPr>
              <a:t>Increased collagenase 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Tx/>
              <a:buChar char="•"/>
            </a:pPr>
            <a:r>
              <a:rPr lang="en-US" altLang="en-US" sz="2800" b="1" dirty="0">
                <a:solidFill>
                  <a:srgbClr val="002060"/>
                </a:solidFill>
              </a:rPr>
              <a:t>Increased protease 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FontTx/>
              <a:buChar char="•"/>
            </a:pPr>
            <a:r>
              <a:rPr lang="en-US" altLang="en-US" sz="2800" b="1" dirty="0">
                <a:solidFill>
                  <a:srgbClr val="002060"/>
                </a:solidFill>
              </a:rPr>
              <a:t>Increased PGE synthesis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E22E524F-3F4C-E6DF-286D-BB9F437CE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9015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7030A0"/>
                </a:solidFill>
                <a:latin typeface="+mn-lt"/>
              </a:rPr>
              <a:t>TUMOR NECROSIS FACTOR &amp; IL-1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D67CAAD-9885-05DF-ADDC-5AB1C8E14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2841" y="2026227"/>
            <a:ext cx="11066318" cy="4831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LEUKOCYTE EFFECT</a:t>
            </a:r>
          </a:p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Increased response of neutrophils to stimuli like – bacteria and toxins</a:t>
            </a:r>
          </a:p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Stimulates microbicidal effect of macrophages by inducing increased production of NO</a:t>
            </a:r>
          </a:p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Increased cytokine secretion ( IL-1, IL-6 )</a:t>
            </a:r>
          </a:p>
          <a:p>
            <a:pPr>
              <a:spcAft>
                <a:spcPts val="1200"/>
              </a:spcAft>
            </a:pP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5029C-F79D-4770-7711-4F43B2C11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Clr>
                <a:srgbClr val="FFFF00"/>
              </a:buClr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IL-1 &amp; TNF induces systemic acute phase response which include- 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Fever  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Loss of appetite 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Release of Neutrophils into circulation 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Hemodynamic effects like hypotension, decreased vascular resistance, increased heart rate 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altLang="en-US" b="1" dirty="0">
                <a:solidFill>
                  <a:srgbClr val="002060"/>
                </a:solidFill>
              </a:rPr>
              <a:t>Regulates body mass by regulating lipid &amp; protein mobilization &amp; by suppressing appetite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4E23F8-993B-9C81-621C-109467E09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8480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7030A0"/>
                </a:solidFill>
                <a:latin typeface="+mn-lt"/>
              </a:rPr>
              <a:t>TUMOR NECROSIS FACTOR &amp; IL-1</a:t>
            </a:r>
          </a:p>
        </p:txBody>
      </p:sp>
    </p:spTree>
    <p:extLst>
      <p:ext uri="{BB962C8B-B14F-4D97-AF65-F5344CB8AC3E}">
        <p14:creationId xmlns:p14="http://schemas.microsoft.com/office/powerpoint/2010/main" val="293523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8D113B8-7571-4D2E-2014-060A4C350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95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+mn-lt"/>
              </a:rPr>
              <a:t>CHEMOKINES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3775A19-2C95-C690-C3C9-E3D5F8CB3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9545" y="1454727"/>
            <a:ext cx="11471563" cy="5403273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Chemokines are a family of small proteins that act primarily as chemoattractant for specific type of leukocytes </a:t>
            </a:r>
          </a:p>
          <a:p>
            <a:pPr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They are classified into 4 major groups based on the arrangement of conserved cysteine residues in the mature proteins </a:t>
            </a:r>
          </a:p>
          <a:p>
            <a:pPr lvl="4">
              <a:spcAft>
                <a:spcPts val="1800"/>
              </a:spcAft>
              <a:buClr>
                <a:srgbClr val="00CCFF"/>
              </a:buClr>
              <a:buFontTx/>
              <a:buChar char="•"/>
            </a:pPr>
            <a:r>
              <a:rPr lang="en-US" altLang="en-US" sz="2800" b="1" dirty="0">
                <a:solidFill>
                  <a:srgbClr val="002060"/>
                </a:solidFill>
              </a:rPr>
              <a:t>C-X-C chemokines (Alpha chemokine) </a:t>
            </a:r>
          </a:p>
          <a:p>
            <a:pPr lvl="4">
              <a:spcAft>
                <a:spcPts val="1800"/>
              </a:spcAft>
              <a:buClr>
                <a:srgbClr val="00CCFF"/>
              </a:buClr>
              <a:buFontTx/>
              <a:buChar char="•"/>
            </a:pPr>
            <a:r>
              <a:rPr lang="en-US" altLang="en-US" sz="2800" b="1" dirty="0">
                <a:solidFill>
                  <a:srgbClr val="002060"/>
                </a:solidFill>
              </a:rPr>
              <a:t>C-C chemokines ( Beta chemokines)</a:t>
            </a:r>
          </a:p>
          <a:p>
            <a:pPr lvl="4">
              <a:spcAft>
                <a:spcPts val="1800"/>
              </a:spcAft>
              <a:buClr>
                <a:srgbClr val="00CCFF"/>
              </a:buClr>
              <a:buFontTx/>
              <a:buChar char="•"/>
            </a:pPr>
            <a:r>
              <a:rPr lang="en-US" altLang="en-US" sz="2800" b="1" dirty="0">
                <a:solidFill>
                  <a:srgbClr val="002060"/>
                </a:solidFill>
              </a:rPr>
              <a:t>C chemokines ( Gamma chemokines) </a:t>
            </a:r>
          </a:p>
          <a:p>
            <a:pPr lvl="4">
              <a:spcAft>
                <a:spcPts val="1800"/>
              </a:spcAft>
              <a:buClr>
                <a:srgbClr val="00CCFF"/>
              </a:buClr>
              <a:buFontTx/>
              <a:buChar char="•"/>
            </a:pPr>
            <a:r>
              <a:rPr lang="en-US" altLang="en-US" sz="2800" b="1" dirty="0">
                <a:solidFill>
                  <a:srgbClr val="002060"/>
                </a:solidFill>
              </a:rPr>
              <a:t>CX</a:t>
            </a:r>
            <a:r>
              <a:rPr lang="en-US" altLang="en-US" sz="2800" b="1" baseline="-25000" dirty="0">
                <a:solidFill>
                  <a:srgbClr val="002060"/>
                </a:solidFill>
              </a:rPr>
              <a:t>3</a:t>
            </a:r>
            <a:r>
              <a:rPr lang="en-US" altLang="en-US" sz="2800" b="1" dirty="0">
                <a:solidFill>
                  <a:srgbClr val="002060"/>
                </a:solidFill>
              </a:rPr>
              <a:t>C chemokines</a:t>
            </a:r>
            <a:r>
              <a:rPr lang="en-US" altLang="en-US" sz="1600" b="1" dirty="0">
                <a:solidFill>
                  <a:srgbClr val="002060"/>
                </a:solidFill>
              </a:rPr>
              <a:t>          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9AC8-2FE3-7DAE-921E-ECDC877D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C-X-C chemokines (Alpha chemokine)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Have one amino acid separating first two of the four conserved cysteine residues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Eg</a:t>
            </a:r>
            <a:r>
              <a:rPr lang="en-US" b="1" dirty="0">
                <a:solidFill>
                  <a:srgbClr val="002060"/>
                </a:solidFill>
              </a:rPr>
              <a:t> – IL-8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Source</a:t>
            </a:r>
            <a:r>
              <a:rPr lang="en-US" b="1" dirty="0">
                <a:solidFill>
                  <a:srgbClr val="002060"/>
                </a:solidFill>
              </a:rPr>
              <a:t> – activated macrophages, endothelial cells and also other cells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Action</a:t>
            </a:r>
            <a:r>
              <a:rPr lang="en-US" b="1" dirty="0">
                <a:solidFill>
                  <a:srgbClr val="002060"/>
                </a:solidFill>
              </a:rPr>
              <a:t> – activation and chemotaxis of neutrophils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50FC7E-F3F9-2160-B4B4-FE6D56E34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+mn-lt"/>
              </a:rPr>
              <a:t>CHEMOKINES</a:t>
            </a:r>
          </a:p>
        </p:txBody>
      </p:sp>
    </p:spTree>
    <p:extLst>
      <p:ext uri="{BB962C8B-B14F-4D97-AF65-F5344CB8AC3E}">
        <p14:creationId xmlns:p14="http://schemas.microsoft.com/office/powerpoint/2010/main" val="423630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9AC8-2FE3-7DAE-921E-ECDC877D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6036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C-C chemokines (Beta chemokine)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Has </a:t>
            </a:r>
            <a:r>
              <a:rPr lang="en-US" b="1" dirty="0">
                <a:solidFill>
                  <a:srgbClr val="0070C0"/>
                </a:solidFill>
              </a:rPr>
              <a:t>first two conserved cysteine residues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Eg</a:t>
            </a:r>
            <a:r>
              <a:rPr lang="en-US" b="1" dirty="0">
                <a:solidFill>
                  <a:srgbClr val="002060"/>
                </a:solidFill>
              </a:rPr>
              <a:t> – Monocyte chemoattractant protein (MCP-1), </a:t>
            </a:r>
            <a:r>
              <a:rPr lang="en-US" b="1" dirty="0" err="1">
                <a:solidFill>
                  <a:srgbClr val="002060"/>
                </a:solidFill>
              </a:rPr>
              <a:t>Eotaxin</a:t>
            </a:r>
            <a:r>
              <a:rPr lang="en-US" b="1" dirty="0">
                <a:solidFill>
                  <a:srgbClr val="002060"/>
                </a:solidFill>
              </a:rPr>
              <a:t> (CCL11), Macrophage inflammatory protein 1α (MIP-1</a:t>
            </a:r>
            <a:r>
              <a:rPr lang="el-GR" b="1" dirty="0">
                <a:solidFill>
                  <a:srgbClr val="002060"/>
                </a:solidFill>
              </a:rPr>
              <a:t>α</a:t>
            </a:r>
            <a:r>
              <a:rPr lang="en-US" b="1" dirty="0">
                <a:solidFill>
                  <a:srgbClr val="002060"/>
                </a:solidFill>
              </a:rPr>
              <a:t>, CCL -3)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Action </a:t>
            </a:r>
            <a:r>
              <a:rPr lang="en-US" b="1" dirty="0">
                <a:solidFill>
                  <a:srgbClr val="002060"/>
                </a:solidFill>
              </a:rPr>
              <a:t>– attractants monocytes, eosinophils, basophils and lymphocytes (less potent neutrophils)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50FC7E-F3F9-2160-B4B4-FE6D56E34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+mn-lt"/>
              </a:rPr>
              <a:t>CHEMOKINES</a:t>
            </a:r>
          </a:p>
        </p:txBody>
      </p:sp>
    </p:spTree>
    <p:extLst>
      <p:ext uri="{BB962C8B-B14F-4D97-AF65-F5344CB8AC3E}">
        <p14:creationId xmlns:p14="http://schemas.microsoft.com/office/powerpoint/2010/main" val="215931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9AC8-2FE3-7DAE-921E-ECDC877D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009"/>
            <a:ext cx="11236036" cy="41299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C chemokines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Lack  </a:t>
            </a:r>
            <a:r>
              <a:rPr lang="en-US" b="1" dirty="0">
                <a:solidFill>
                  <a:srgbClr val="0070C0"/>
                </a:solidFill>
              </a:rPr>
              <a:t>first and third of four conserved cysteine residues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Eg</a:t>
            </a:r>
            <a:r>
              <a:rPr lang="en-US" b="1" dirty="0">
                <a:solidFill>
                  <a:srgbClr val="002060"/>
                </a:solidFill>
              </a:rPr>
              <a:t> – Lymphotactin, XCL1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Action </a:t>
            </a:r>
            <a:r>
              <a:rPr lang="en-US" b="1" dirty="0">
                <a:solidFill>
                  <a:srgbClr val="002060"/>
                </a:solidFill>
              </a:rPr>
              <a:t>– chemo attractants of lymphocytes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50FC7E-F3F9-2160-B4B4-FE6D56E34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+mn-lt"/>
              </a:rPr>
              <a:t>CHEMOKINES</a:t>
            </a:r>
          </a:p>
        </p:txBody>
      </p:sp>
    </p:spTree>
    <p:extLst>
      <p:ext uri="{BB962C8B-B14F-4D97-AF65-F5344CB8AC3E}">
        <p14:creationId xmlns:p14="http://schemas.microsoft.com/office/powerpoint/2010/main" val="402765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9AC8-2FE3-7DAE-921E-ECDC877D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6036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CX</a:t>
            </a:r>
            <a:r>
              <a:rPr lang="en-US" altLang="en-US" sz="2800" b="1" baseline="-250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C  chemokines (Beta chemokine)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Contain 3 amino acids in between two </a:t>
            </a:r>
            <a:r>
              <a:rPr lang="en-US" b="1" dirty="0">
                <a:solidFill>
                  <a:srgbClr val="0070C0"/>
                </a:solidFill>
              </a:rPr>
              <a:t>cysteine residues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Eg</a:t>
            </a:r>
            <a:r>
              <a:rPr lang="en-US" b="1" dirty="0">
                <a:solidFill>
                  <a:srgbClr val="002060"/>
                </a:solidFill>
              </a:rPr>
              <a:t> – Fractalkine (CX</a:t>
            </a:r>
            <a:r>
              <a:rPr lang="en-US" b="1" baseline="-25000" dirty="0">
                <a:solidFill>
                  <a:srgbClr val="002060"/>
                </a:solidFill>
              </a:rPr>
              <a:t>3</a:t>
            </a:r>
            <a:r>
              <a:rPr lang="en-US" b="1" dirty="0">
                <a:solidFill>
                  <a:srgbClr val="002060"/>
                </a:solidFill>
              </a:rPr>
              <a:t>CL1)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Action </a:t>
            </a:r>
            <a:r>
              <a:rPr lang="en-US" b="1" dirty="0">
                <a:solidFill>
                  <a:srgbClr val="002060"/>
                </a:solidFill>
              </a:rPr>
              <a:t>– attractants for monocytes, T lymphocytes and promotes strong adhesion of monocytes and T lymphocytes to endothelial cells.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50FC7E-F3F9-2160-B4B4-FE6D56E34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+mn-lt"/>
              </a:rPr>
              <a:t>CHEMOKINES</a:t>
            </a:r>
          </a:p>
        </p:txBody>
      </p:sp>
    </p:spTree>
    <p:extLst>
      <p:ext uri="{BB962C8B-B14F-4D97-AF65-F5344CB8AC3E}">
        <p14:creationId xmlns:p14="http://schemas.microsoft.com/office/powerpoint/2010/main" val="54860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7E4D-3614-D4B6-9158-CFAED38B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1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8167B-010E-3AC7-D122-94AF66E6CF3A}"/>
              </a:ext>
            </a:extLst>
          </p:cNvPr>
          <p:cNvSpPr txBox="1"/>
          <p:nvPr/>
        </p:nvSpPr>
        <p:spPr>
          <a:xfrm>
            <a:off x="4042063" y="1544975"/>
            <a:ext cx="4145973" cy="400110"/>
          </a:xfrm>
          <a:prstGeom prst="rect">
            <a:avLst/>
          </a:prstGeom>
          <a:solidFill>
            <a:srgbClr val="FFE7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7030A0"/>
                </a:solidFill>
              </a:rPr>
              <a:t>Cell membrane phospholipids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89A6C-79AF-F2AA-8CD3-36423B50930C}"/>
              </a:ext>
            </a:extLst>
          </p:cNvPr>
          <p:cNvSpPr txBox="1"/>
          <p:nvPr/>
        </p:nvSpPr>
        <p:spPr>
          <a:xfrm>
            <a:off x="4104408" y="3106975"/>
            <a:ext cx="4145973" cy="677108"/>
          </a:xfrm>
          <a:prstGeom prst="rect">
            <a:avLst/>
          </a:prstGeom>
          <a:solidFill>
            <a:srgbClr val="FFE7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7030A0"/>
                </a:solidFill>
              </a:rPr>
              <a:t>Arachidonic acid</a:t>
            </a:r>
          </a:p>
          <a:p>
            <a:pPr algn="ctr"/>
            <a:r>
              <a:rPr lang="en-US" altLang="en-US" b="1" dirty="0">
                <a:solidFill>
                  <a:srgbClr val="7030A0"/>
                </a:solidFill>
              </a:rPr>
              <a:t>(20-carbon polyunsaturated fatty acid) </a:t>
            </a:r>
            <a:r>
              <a:rPr lang="en-US" altLang="en-US" sz="2000" b="1" dirty="0">
                <a:solidFill>
                  <a:srgbClr val="7030A0"/>
                </a:solidFill>
              </a:rPr>
              <a:t> 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EC976-2332-22EB-6C4E-15D62462E9B4}"/>
              </a:ext>
            </a:extLst>
          </p:cNvPr>
          <p:cNvSpPr txBox="1"/>
          <p:nvPr/>
        </p:nvSpPr>
        <p:spPr>
          <a:xfrm>
            <a:off x="5205843" y="5141827"/>
            <a:ext cx="1891145" cy="400110"/>
          </a:xfrm>
          <a:prstGeom prst="rect">
            <a:avLst/>
          </a:prstGeom>
          <a:solidFill>
            <a:srgbClr val="FFE7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7030A0"/>
                </a:solidFill>
              </a:rPr>
              <a:t>Eicosanoids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E623B-72B4-C025-4F7E-679768D86658}"/>
              </a:ext>
            </a:extLst>
          </p:cNvPr>
          <p:cNvSpPr txBox="1"/>
          <p:nvPr/>
        </p:nvSpPr>
        <p:spPr>
          <a:xfrm>
            <a:off x="6330660" y="2334269"/>
            <a:ext cx="1857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Phospholipases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4AC36-0899-C01B-F739-BD8611F5394F}"/>
              </a:ext>
            </a:extLst>
          </p:cNvPr>
          <p:cNvSpPr txBox="1"/>
          <p:nvPr/>
        </p:nvSpPr>
        <p:spPr>
          <a:xfrm>
            <a:off x="6348845" y="4008357"/>
            <a:ext cx="223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Cyclooxygenase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</a:rPr>
              <a:t>Lipooxygenase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9BA68-BDD3-7358-C3FC-D75D07E0BD86}"/>
              </a:ext>
            </a:extLst>
          </p:cNvPr>
          <p:cNvSpPr txBox="1"/>
          <p:nvPr/>
        </p:nvSpPr>
        <p:spPr>
          <a:xfrm>
            <a:off x="716973" y="2737643"/>
            <a:ext cx="2452254" cy="369332"/>
          </a:xfrm>
          <a:prstGeom prst="rect">
            <a:avLst/>
          </a:prstGeom>
          <a:solidFill>
            <a:srgbClr val="E5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002060"/>
                </a:solidFill>
              </a:rPr>
              <a:t>Dietary sources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7FF33-3847-64F8-6745-83AB06F6A2FD}"/>
              </a:ext>
            </a:extLst>
          </p:cNvPr>
          <p:cNvSpPr txBox="1"/>
          <p:nvPr/>
        </p:nvSpPr>
        <p:spPr>
          <a:xfrm>
            <a:off x="273628" y="6182591"/>
            <a:ext cx="1164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</a:rPr>
              <a:t>Eicosanoids + G-protein coupled receptors on various cell types – mediate steps of inflammation </a:t>
            </a:r>
            <a:endParaRPr lang="en-US" alt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5402F2-989E-DA72-8E5F-817034B4E736}"/>
              </a:ext>
            </a:extLst>
          </p:cNvPr>
          <p:cNvCxnSpPr/>
          <p:nvPr/>
        </p:nvCxnSpPr>
        <p:spPr>
          <a:xfrm>
            <a:off x="6115049" y="2080746"/>
            <a:ext cx="0" cy="90124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EA4B72-4BCB-F411-EE67-13E3DF798685}"/>
              </a:ext>
            </a:extLst>
          </p:cNvPr>
          <p:cNvCxnSpPr/>
          <p:nvPr/>
        </p:nvCxnSpPr>
        <p:spPr>
          <a:xfrm>
            <a:off x="6156613" y="3912631"/>
            <a:ext cx="0" cy="90124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295DC2-BCAB-5184-B83C-B5EED17CEC4B}"/>
              </a:ext>
            </a:extLst>
          </p:cNvPr>
          <p:cNvCxnSpPr>
            <a:cxnSpLocks/>
          </p:cNvCxnSpPr>
          <p:nvPr/>
        </p:nvCxnSpPr>
        <p:spPr>
          <a:xfrm>
            <a:off x="3293918" y="3106975"/>
            <a:ext cx="696191" cy="413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B6263A3-1D2A-E311-180B-ACDCA0A6F5C1}"/>
              </a:ext>
            </a:extLst>
          </p:cNvPr>
          <p:cNvSpPr txBox="1"/>
          <p:nvPr/>
        </p:nvSpPr>
        <p:spPr>
          <a:xfrm>
            <a:off x="592282" y="3791865"/>
            <a:ext cx="2701636" cy="646331"/>
          </a:xfrm>
          <a:prstGeom prst="rect">
            <a:avLst/>
          </a:prstGeom>
          <a:solidFill>
            <a:srgbClr val="E5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Precursor molecule- Linoleic acid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746950-A7AF-ECB7-5FAA-6CFAA101A8B9}"/>
              </a:ext>
            </a:extLst>
          </p:cNvPr>
          <p:cNvCxnSpPr/>
          <p:nvPr/>
        </p:nvCxnSpPr>
        <p:spPr>
          <a:xfrm flipV="1">
            <a:off x="3293918" y="3721738"/>
            <a:ext cx="748145" cy="393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54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7BEE-978B-9513-3A56-3BB9E6525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</a:rPr>
              <a:t>Chemokines are displayed attached to proteoglycans on the surface endothelial cells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70C0"/>
                </a:solidFill>
              </a:rPr>
              <a:t>Two main functions are </a:t>
            </a:r>
          </a:p>
          <a:p>
            <a:pPr lvl="1"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</a:rPr>
              <a:t>Stimulates leukocyte attachment to the endothelium by increasing affinity of integrins</a:t>
            </a:r>
          </a:p>
          <a:p>
            <a:pPr lvl="1"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</a:rPr>
              <a:t>Maintenance of tissue architecture by organizing various cell types in different anatomic regions of the tissues, such as T and B cells in discrete areas in spleen and </a:t>
            </a:r>
            <a:r>
              <a:rPr lang="en-US" sz="2800" b="1" dirty="0" err="1">
                <a:solidFill>
                  <a:srgbClr val="002060"/>
                </a:solidFill>
              </a:rPr>
              <a:t>lymphnodes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16ABA4-B412-4F73-8251-5E4038006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+mn-lt"/>
              </a:rPr>
              <a:t>CHEMOKINES</a:t>
            </a:r>
          </a:p>
        </p:txBody>
      </p:sp>
    </p:spTree>
    <p:extLst>
      <p:ext uri="{BB962C8B-B14F-4D97-AF65-F5344CB8AC3E}">
        <p14:creationId xmlns:p14="http://schemas.microsoft.com/office/powerpoint/2010/main" val="3941440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050CCE3-0737-71C7-1513-15BCE2DD7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CHEMICAL MEDIATORS</a:t>
            </a:r>
            <a:b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altLang="en-US"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NITRIC OXIDE</a:t>
            </a:r>
            <a:endParaRPr lang="en-US" altLang="en-US" sz="2800" b="1" dirty="0">
              <a:solidFill>
                <a:srgbClr val="7030A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3" descr="Untitled-2">
            <a:extLst>
              <a:ext uri="{FF2B5EF4-FFF2-40B4-BE49-F238E27FC236}">
                <a16:creationId xmlns:a16="http://schemas.microsoft.com/office/drawing/2014/main" id="{658D2C90-2708-238C-7B32-8315362D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6102" r="3670" b="12776"/>
          <a:stretch>
            <a:fillRect/>
          </a:stretch>
        </p:blipFill>
        <p:spPr bwMode="auto">
          <a:xfrm>
            <a:off x="1524000" y="1097972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02776CE-7781-16FD-0344-6F8288696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6002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CHEMICAL MEDIATOR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                                                               </a:t>
            </a:r>
            <a:r>
              <a:rPr lang="en-US" altLang="en-US" sz="28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LYSOSOMAL CONSTITUENTS OF LEUKOCYTES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E736F26-0EE1-FC11-BD6B-B94C28D82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837" y="1790700"/>
            <a:ext cx="11139054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rgbClr val="FFFF00"/>
              </a:buClr>
            </a:pPr>
            <a:r>
              <a:rPr lang="en-US" alt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Neutrophils &amp; monocytes contain granules that produce inflammatory response</a:t>
            </a:r>
          </a:p>
          <a:p>
            <a:pPr eaLnBrk="1" hangingPunct="1">
              <a:lnSpc>
                <a:spcPct val="150000"/>
              </a:lnSpc>
              <a:buClr>
                <a:srgbClr val="FFFF00"/>
              </a:buClr>
            </a:pPr>
            <a:r>
              <a:rPr lang="en-US" alt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Neutrophils contain 2 main types of granules-</a:t>
            </a:r>
          </a:p>
          <a:p>
            <a:pPr lvl="4" eaLnBrk="1" hangingPunct="1">
              <a:lnSpc>
                <a:spcPct val="150000"/>
              </a:lnSpc>
              <a:buClr>
                <a:srgbClr val="00CCFF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Small specific granules</a:t>
            </a:r>
          </a:p>
          <a:p>
            <a:pPr lvl="4" eaLnBrk="1" hangingPunct="1">
              <a:lnSpc>
                <a:spcPct val="150000"/>
              </a:lnSpc>
              <a:buClr>
                <a:srgbClr val="00CCFF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Large Azurophilic granules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26820D7-17C8-FEAB-3850-BE6DE283E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CHEMICAL MEDIATOR    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                                                           </a:t>
            </a:r>
            <a:r>
              <a:rPr lang="en-US" altLang="en-US" sz="28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LYSOSOMAL CONSTITUENTS OF LEUKOCYTES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38B4098-A36B-F80B-1AB2-9986AB751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785768"/>
            <a:ext cx="8763000" cy="484363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Smaller specific granules contain</a:t>
            </a:r>
          </a:p>
          <a:p>
            <a:pPr eaLnBrk="1" hangingPunct="1">
              <a:spcAft>
                <a:spcPts val="1800"/>
              </a:spcAft>
              <a:buClr>
                <a:srgbClr val="002060"/>
              </a:buClr>
              <a:buSzPct val="75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Collagenase </a:t>
            </a:r>
          </a:p>
          <a:p>
            <a:pPr eaLnBrk="1" hangingPunct="1">
              <a:spcAft>
                <a:spcPts val="1800"/>
              </a:spcAft>
              <a:buClr>
                <a:srgbClr val="002060"/>
              </a:buClr>
              <a:buSzPct val="75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Gelatinase </a:t>
            </a:r>
          </a:p>
          <a:p>
            <a:pPr eaLnBrk="1" hangingPunct="1">
              <a:spcAft>
                <a:spcPts val="1800"/>
              </a:spcAft>
              <a:buClr>
                <a:srgbClr val="002060"/>
              </a:buClr>
              <a:buSzPct val="75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Lactoferrin</a:t>
            </a:r>
          </a:p>
          <a:p>
            <a:pPr eaLnBrk="1" hangingPunct="1">
              <a:spcAft>
                <a:spcPts val="1800"/>
              </a:spcAft>
              <a:buClr>
                <a:srgbClr val="002060"/>
              </a:buClr>
              <a:buSzPct val="75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Plasminogen activator</a:t>
            </a:r>
          </a:p>
          <a:p>
            <a:pPr eaLnBrk="1" hangingPunct="1">
              <a:spcAft>
                <a:spcPts val="1800"/>
              </a:spcAft>
              <a:buClr>
                <a:srgbClr val="002060"/>
              </a:buClr>
              <a:buSzPct val="75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Histaminase</a:t>
            </a:r>
          </a:p>
          <a:p>
            <a:pPr eaLnBrk="1" hangingPunct="1">
              <a:spcAft>
                <a:spcPts val="1800"/>
              </a:spcAft>
              <a:buClr>
                <a:srgbClr val="002060"/>
              </a:buClr>
              <a:buSzPct val="75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Alkaline phosphatase</a:t>
            </a:r>
          </a:p>
          <a:p>
            <a:pPr eaLnBrk="1" hangingPunct="1">
              <a:spcAft>
                <a:spcPts val="1800"/>
              </a:spcAft>
              <a:buClr>
                <a:srgbClr val="002060"/>
              </a:buClr>
              <a:buSzPct val="75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Phospholipase A2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0D8254A-6668-2927-EF05-2FA2AAC17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CHEMICAL MEDIATOR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                                                                    </a:t>
            </a:r>
            <a:r>
              <a:rPr lang="en-US" altLang="en-US" sz="28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LYSOSOMAL CONSTITUENTS OF LEUKOCYTES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E8AB66A-8A66-D3E5-E383-46817DF9D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30795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Large Azurophilic granules contain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70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Myeloperoxidase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70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Bactericidal factors (lysozyme, defensins)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70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Acid hydrolases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70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Variety of neutral proteases (Elastases, Cathepsin G, Non- specific collagenase, proteinase – 3 )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70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Phospholipase A2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70000"/>
            </a:pPr>
            <a:r>
              <a:rPr lang="en-US" alt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Bacterial permeability increasing protein(BPI)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48F7C28-EDEF-D894-31F3-3F17A332F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b="1" dirty="0">
                <a:solidFill>
                  <a:srgbClr val="990033"/>
                </a:solidFill>
                <a:latin typeface="+mn-lt"/>
                <a:cs typeface="Times New Roman" panose="02020603050405020304" pitchFamily="18" charset="0"/>
              </a:rPr>
              <a:t>CHEMICAL MEDIATOR</a:t>
            </a:r>
            <a:br>
              <a:rPr lang="en-US" altLang="en-US" b="1" dirty="0">
                <a:solidFill>
                  <a:srgbClr val="990033"/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OTHER MEDIATORS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8BA4530-E51F-EAB8-77EC-C6AC63D5C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7364" y="2514600"/>
            <a:ext cx="10515600" cy="3581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rgbClr val="002060"/>
              </a:buClr>
              <a:buSzPct val="70000"/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Hypoxia induced factor 1 alpha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70000"/>
            </a:pP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Uric acid which is break down product of DNA in necrotic cells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16A101-4F22-028B-A674-DD4EEF93B487}"/>
              </a:ext>
            </a:extLst>
          </p:cNvPr>
          <p:cNvSpPr txBox="1">
            <a:spLocks noChangeArrowheads="1"/>
          </p:cNvSpPr>
          <p:nvPr/>
        </p:nvSpPr>
        <p:spPr>
          <a:xfrm>
            <a:off x="1021773" y="-46037"/>
            <a:ext cx="10515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990033"/>
                </a:solidFill>
                <a:latin typeface="+mn-lt"/>
                <a:cs typeface="Times New Roman" panose="02020603050405020304" pitchFamily="18" charset="0"/>
              </a:rPr>
              <a:t>CHEMICAL MEDIATOR OF INFLAMMATION</a:t>
            </a:r>
            <a:endParaRPr lang="en-US" altLang="en-US" sz="1600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E829B-B45A-F8CA-69B4-70B71F326530}"/>
              </a:ext>
            </a:extLst>
          </p:cNvPr>
          <p:cNvSpPr txBox="1"/>
          <p:nvPr/>
        </p:nvSpPr>
        <p:spPr>
          <a:xfrm>
            <a:off x="2504208" y="1573745"/>
            <a:ext cx="2337955" cy="369332"/>
          </a:xfrm>
          <a:prstGeom prst="rect">
            <a:avLst/>
          </a:prstGeom>
          <a:solidFill>
            <a:srgbClr val="FFF3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CELL DERIVED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54B88-DCF5-C1AE-632E-08F6588B49FA}"/>
              </a:ext>
            </a:extLst>
          </p:cNvPr>
          <p:cNvSpPr txBox="1"/>
          <p:nvPr/>
        </p:nvSpPr>
        <p:spPr>
          <a:xfrm>
            <a:off x="7753349" y="1694407"/>
            <a:ext cx="2337955" cy="369332"/>
          </a:xfrm>
          <a:prstGeom prst="rect">
            <a:avLst/>
          </a:prstGeom>
          <a:solidFill>
            <a:srgbClr val="FFF3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PLASMA DERIVED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115FC-4182-9A28-A363-85A11537FB38}"/>
              </a:ext>
            </a:extLst>
          </p:cNvPr>
          <p:cNvSpPr txBox="1"/>
          <p:nvPr/>
        </p:nvSpPr>
        <p:spPr>
          <a:xfrm>
            <a:off x="727363" y="2690318"/>
            <a:ext cx="1776845" cy="707886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Secreted newly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60788-928A-ABE3-671A-9CCB500BF497}"/>
              </a:ext>
            </a:extLst>
          </p:cNvPr>
          <p:cNvSpPr txBox="1"/>
          <p:nvPr/>
        </p:nvSpPr>
        <p:spPr>
          <a:xfrm>
            <a:off x="4360719" y="2709973"/>
            <a:ext cx="2095499" cy="707886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Preformed granules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9650-BB36-844F-EAFD-C283487B6EF9}"/>
              </a:ext>
            </a:extLst>
          </p:cNvPr>
          <p:cNvSpPr txBox="1"/>
          <p:nvPr/>
        </p:nvSpPr>
        <p:spPr>
          <a:xfrm>
            <a:off x="4185804" y="3581957"/>
            <a:ext cx="2765714" cy="1015663"/>
          </a:xfrm>
          <a:prstGeom prst="rect">
            <a:avLst/>
          </a:prstGeom>
          <a:solidFill>
            <a:srgbClr val="E5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Histamine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Serotonin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Lysosomal enzymes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86F80-EFB3-A179-15F0-2E4780E5A940}"/>
              </a:ext>
            </a:extLst>
          </p:cNvPr>
          <p:cNvSpPr txBox="1"/>
          <p:nvPr/>
        </p:nvSpPr>
        <p:spPr>
          <a:xfrm>
            <a:off x="131616" y="3571746"/>
            <a:ext cx="3328555" cy="1323439"/>
          </a:xfrm>
          <a:prstGeom prst="rect">
            <a:avLst/>
          </a:prstGeom>
          <a:solidFill>
            <a:srgbClr val="E5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Arachidonic acid metabolites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Prostaglandins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Leukotrienes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Lipoxins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700C01-0A1A-0A53-3FA0-D1F63101AECD}"/>
              </a:ext>
            </a:extLst>
          </p:cNvPr>
          <p:cNvSpPr txBox="1"/>
          <p:nvPr/>
        </p:nvSpPr>
        <p:spPr>
          <a:xfrm>
            <a:off x="8492832" y="2898111"/>
            <a:ext cx="2337955" cy="707886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Complement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DE878D-8747-FE84-54AA-817D380DD061}"/>
              </a:ext>
            </a:extLst>
          </p:cNvPr>
          <p:cNvSpPr txBox="1"/>
          <p:nvPr/>
        </p:nvSpPr>
        <p:spPr>
          <a:xfrm>
            <a:off x="8543055" y="4433428"/>
            <a:ext cx="2237511" cy="400110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Kinin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3FEA2-CF1A-473A-C077-756F15F43385}"/>
              </a:ext>
            </a:extLst>
          </p:cNvPr>
          <p:cNvSpPr txBox="1"/>
          <p:nvPr/>
        </p:nvSpPr>
        <p:spPr>
          <a:xfrm>
            <a:off x="8543056" y="5504298"/>
            <a:ext cx="2237511" cy="400110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Clotting cascade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25DF4-3971-D8A6-49BB-6E7932695DF1}"/>
              </a:ext>
            </a:extLst>
          </p:cNvPr>
          <p:cNvSpPr txBox="1"/>
          <p:nvPr/>
        </p:nvSpPr>
        <p:spPr>
          <a:xfrm>
            <a:off x="9249641" y="3662777"/>
            <a:ext cx="1683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C3a, C3b, C5a, C5b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B70BCA-893E-B104-7BFE-8DD04874087A}"/>
              </a:ext>
            </a:extLst>
          </p:cNvPr>
          <p:cNvSpPr txBox="1"/>
          <p:nvPr/>
        </p:nvSpPr>
        <p:spPr>
          <a:xfrm>
            <a:off x="9140537" y="4816367"/>
            <a:ext cx="138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</a:rPr>
              <a:t>Bradykinin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</a:rPr>
              <a:t>Plasmin 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E8AF1-E698-4C63-629A-199E5DDE2A52}"/>
              </a:ext>
            </a:extLst>
          </p:cNvPr>
          <p:cNvSpPr txBox="1"/>
          <p:nvPr/>
        </p:nvSpPr>
        <p:spPr>
          <a:xfrm>
            <a:off x="9140537" y="6008631"/>
            <a:ext cx="1901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</a:rPr>
              <a:t>Thrombin 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6BD953-BCF2-8F2D-1EE7-5A6724DC4433}"/>
              </a:ext>
            </a:extLst>
          </p:cNvPr>
          <p:cNvCxnSpPr/>
          <p:nvPr/>
        </p:nvCxnSpPr>
        <p:spPr>
          <a:xfrm flipH="1">
            <a:off x="5060373" y="1184564"/>
            <a:ext cx="914400" cy="360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EB7DCF-3961-E8F4-783C-C6135D5A6246}"/>
              </a:ext>
            </a:extLst>
          </p:cNvPr>
          <p:cNvCxnSpPr/>
          <p:nvPr/>
        </p:nvCxnSpPr>
        <p:spPr>
          <a:xfrm>
            <a:off x="6826827" y="1184564"/>
            <a:ext cx="779318" cy="389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4A5497-5D15-AEE0-3F84-3E612042A893}"/>
              </a:ext>
            </a:extLst>
          </p:cNvPr>
          <p:cNvCxnSpPr>
            <a:cxnSpLocks/>
          </p:cNvCxnSpPr>
          <p:nvPr/>
        </p:nvCxnSpPr>
        <p:spPr>
          <a:xfrm flipH="1">
            <a:off x="2047008" y="2063739"/>
            <a:ext cx="893619" cy="453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C1871-5B42-FD0C-6DBC-4A47BA31DF1B}"/>
              </a:ext>
            </a:extLst>
          </p:cNvPr>
          <p:cNvCxnSpPr/>
          <p:nvPr/>
        </p:nvCxnSpPr>
        <p:spPr>
          <a:xfrm>
            <a:off x="4629150" y="2038149"/>
            <a:ext cx="779318" cy="389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16EB43-1099-1979-DEEA-C5612AA82E72}"/>
              </a:ext>
            </a:extLst>
          </p:cNvPr>
          <p:cNvCxnSpPr>
            <a:cxnSpLocks/>
          </p:cNvCxnSpPr>
          <p:nvPr/>
        </p:nvCxnSpPr>
        <p:spPr>
          <a:xfrm>
            <a:off x="8136082" y="2282188"/>
            <a:ext cx="0" cy="34221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140CCD-4DBA-43E7-9A59-BE971B9C9675}"/>
              </a:ext>
            </a:extLst>
          </p:cNvPr>
          <p:cNvCxnSpPr>
            <a:cxnSpLocks/>
          </p:cNvCxnSpPr>
          <p:nvPr/>
        </p:nvCxnSpPr>
        <p:spPr>
          <a:xfrm>
            <a:off x="8136082" y="3221182"/>
            <a:ext cx="2078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90F0B5D-B1B5-D93F-F7CF-786F7CE3C9B2}"/>
              </a:ext>
            </a:extLst>
          </p:cNvPr>
          <p:cNvCxnSpPr>
            <a:cxnSpLocks/>
          </p:cNvCxnSpPr>
          <p:nvPr/>
        </p:nvCxnSpPr>
        <p:spPr>
          <a:xfrm>
            <a:off x="8136082" y="4597620"/>
            <a:ext cx="2078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06662E-D052-D42B-4911-B4F7834657BB}"/>
              </a:ext>
            </a:extLst>
          </p:cNvPr>
          <p:cNvCxnSpPr>
            <a:cxnSpLocks/>
          </p:cNvCxnSpPr>
          <p:nvPr/>
        </p:nvCxnSpPr>
        <p:spPr>
          <a:xfrm>
            <a:off x="8132618" y="5711280"/>
            <a:ext cx="2078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6847730-D9FC-7273-CE45-4682058A6830}"/>
              </a:ext>
            </a:extLst>
          </p:cNvPr>
          <p:cNvSpPr txBox="1"/>
          <p:nvPr/>
        </p:nvSpPr>
        <p:spPr>
          <a:xfrm>
            <a:off x="131616" y="83127"/>
            <a:ext cx="2102429" cy="369332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17912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F7CF-AB0D-C3A6-5D02-AB471EC7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B2C4B-001E-BF75-3FA9-785F16C6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509B932-BF44-012B-22D1-2A0533B56639}"/>
              </a:ext>
            </a:extLst>
          </p:cNvPr>
          <p:cNvSpPr/>
          <p:nvPr/>
        </p:nvSpPr>
        <p:spPr>
          <a:xfrm>
            <a:off x="2109355" y="1690688"/>
            <a:ext cx="7419109" cy="2912485"/>
          </a:xfrm>
          <a:prstGeom prst="ellipse">
            <a:avLst/>
          </a:prstGeom>
          <a:solidFill>
            <a:srgbClr val="E5FF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THANK YOU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1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C255F01-1249-294C-2669-9568C5A3B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6736" y="51954"/>
            <a:ext cx="8229600" cy="9144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85F1A-F7EB-947E-5A70-E0299FAC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3" y="841665"/>
            <a:ext cx="11968934" cy="59643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639E3C-20C3-C2F4-940F-045BEF92D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09" t="57344" r="66509" b="28666"/>
          <a:stretch/>
        </p:blipFill>
        <p:spPr>
          <a:xfrm>
            <a:off x="4578077" y="5082831"/>
            <a:ext cx="983970" cy="924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BB85F-B7F5-6634-2876-6C058BC323C1}"/>
              </a:ext>
            </a:extLst>
          </p:cNvPr>
          <p:cNvSpPr txBox="1"/>
          <p:nvPr/>
        </p:nvSpPr>
        <p:spPr>
          <a:xfrm>
            <a:off x="5164282" y="1246909"/>
            <a:ext cx="2026227" cy="369332"/>
          </a:xfrm>
          <a:prstGeom prst="rect">
            <a:avLst/>
          </a:prstGeom>
          <a:solidFill>
            <a:srgbClr val="FFF3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Cyclooxygenase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EC45A-154A-4DC0-58F6-A72888BEED44}"/>
              </a:ext>
            </a:extLst>
          </p:cNvPr>
          <p:cNvSpPr txBox="1"/>
          <p:nvPr/>
        </p:nvSpPr>
        <p:spPr>
          <a:xfrm>
            <a:off x="4733059" y="2312378"/>
            <a:ext cx="2888672" cy="369332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Prostaglandins G2 (PGG2)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2C2F5-471B-4D8A-36EC-7FC99FCBD8CB}"/>
              </a:ext>
            </a:extLst>
          </p:cNvPr>
          <p:cNvSpPr txBox="1"/>
          <p:nvPr/>
        </p:nvSpPr>
        <p:spPr>
          <a:xfrm>
            <a:off x="4787610" y="3479988"/>
            <a:ext cx="2779569" cy="369332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Prostaglandins H2 (PGH2)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60DAA-371C-D2AE-CE11-1FCF26196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45" t="30622" r="63157" b="47901"/>
          <a:stretch/>
        </p:blipFill>
        <p:spPr>
          <a:xfrm>
            <a:off x="260623" y="4762392"/>
            <a:ext cx="1387218" cy="14562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939AD-6D70-8E2D-51CB-5F9B99349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0" t="78151" r="63780"/>
          <a:stretch/>
        </p:blipFill>
        <p:spPr>
          <a:xfrm>
            <a:off x="8471079" y="4630160"/>
            <a:ext cx="1493803" cy="1629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C735A1-D312-61D9-7E77-0BB2F2CA6681}"/>
              </a:ext>
            </a:extLst>
          </p:cNvPr>
          <p:cNvSpPr txBox="1"/>
          <p:nvPr/>
        </p:nvSpPr>
        <p:spPr>
          <a:xfrm>
            <a:off x="1201849" y="4478321"/>
            <a:ext cx="2351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Prostacyclin PGI2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F39DEB-A33A-A562-AFA0-0839EE014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00" t="33326" r="29579" b="50791"/>
          <a:stretch/>
        </p:blipFill>
        <p:spPr>
          <a:xfrm>
            <a:off x="1722986" y="4974370"/>
            <a:ext cx="1966874" cy="11415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CC83EC-74C4-14C0-BEF6-6FBBD93B42EA}"/>
              </a:ext>
            </a:extLst>
          </p:cNvPr>
          <p:cNvSpPr txBox="1"/>
          <p:nvPr/>
        </p:nvSpPr>
        <p:spPr>
          <a:xfrm>
            <a:off x="5164282" y="4478321"/>
            <a:ext cx="207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Thrombaxane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TXA2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80C729-B33C-6045-B44D-0D0059C93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15" t="56786" r="28900" b="26883"/>
          <a:stretch/>
        </p:blipFill>
        <p:spPr>
          <a:xfrm>
            <a:off x="5731880" y="4997541"/>
            <a:ext cx="1966874" cy="12210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9FCFFA-C7AC-3EA9-83B0-89C44BBE6C9D}"/>
              </a:ext>
            </a:extLst>
          </p:cNvPr>
          <p:cNvSpPr txBox="1"/>
          <p:nvPr/>
        </p:nvSpPr>
        <p:spPr>
          <a:xfrm>
            <a:off x="9964882" y="4478321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PGD2 and PGE2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FD970-C6AF-6E63-2E65-B98EFAF5E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90" t="80511" r="19699"/>
          <a:stretch/>
        </p:blipFill>
        <p:spPr>
          <a:xfrm>
            <a:off x="9964882" y="4912004"/>
            <a:ext cx="2266129" cy="13475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559334-FAB9-635A-200E-B1C0DC47EFF7}"/>
              </a:ext>
            </a:extLst>
          </p:cNvPr>
          <p:cNvSpPr txBox="1"/>
          <p:nvPr/>
        </p:nvSpPr>
        <p:spPr>
          <a:xfrm>
            <a:off x="4104407" y="130827"/>
            <a:ext cx="4145973" cy="400110"/>
          </a:xfrm>
          <a:prstGeom prst="rect">
            <a:avLst/>
          </a:prstGeom>
          <a:solidFill>
            <a:srgbClr val="FFE7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7030A0"/>
                </a:solidFill>
              </a:rPr>
              <a:t>Arachidonic acid 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85C1DD-0271-8562-C81D-F4683813CECD}"/>
              </a:ext>
            </a:extLst>
          </p:cNvPr>
          <p:cNvCxnSpPr>
            <a:stCxn id="17" idx="2"/>
          </p:cNvCxnSpPr>
          <p:nvPr/>
        </p:nvCxnSpPr>
        <p:spPr>
          <a:xfrm>
            <a:off x="6177394" y="530937"/>
            <a:ext cx="0" cy="5479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BB5228-E959-86D2-F0C5-33FA034CA414}"/>
              </a:ext>
            </a:extLst>
          </p:cNvPr>
          <p:cNvCxnSpPr/>
          <p:nvPr/>
        </p:nvCxnSpPr>
        <p:spPr>
          <a:xfrm>
            <a:off x="6158342" y="1691255"/>
            <a:ext cx="0" cy="5479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840817-F045-6CC6-1F6B-5770E6AB4806}"/>
              </a:ext>
            </a:extLst>
          </p:cNvPr>
          <p:cNvCxnSpPr/>
          <p:nvPr/>
        </p:nvCxnSpPr>
        <p:spPr>
          <a:xfrm>
            <a:off x="6151411" y="2789228"/>
            <a:ext cx="0" cy="5479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D4B730-A997-F74B-1E7D-7F918B86353F}"/>
              </a:ext>
            </a:extLst>
          </p:cNvPr>
          <p:cNvCxnSpPr/>
          <p:nvPr/>
        </p:nvCxnSpPr>
        <p:spPr>
          <a:xfrm flipH="1">
            <a:off x="3470564" y="4010891"/>
            <a:ext cx="1262495" cy="467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08CB8A-FFA7-98C5-829F-137BE52A4D84}"/>
              </a:ext>
            </a:extLst>
          </p:cNvPr>
          <p:cNvCxnSpPr/>
          <p:nvPr/>
        </p:nvCxnSpPr>
        <p:spPr>
          <a:xfrm>
            <a:off x="6137549" y="3970641"/>
            <a:ext cx="0" cy="5479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1B8536-BB05-1E6D-A016-F8763E458DA3}"/>
              </a:ext>
            </a:extLst>
          </p:cNvPr>
          <p:cNvCxnSpPr/>
          <p:nvPr/>
        </p:nvCxnSpPr>
        <p:spPr>
          <a:xfrm>
            <a:off x="7793182" y="3849320"/>
            <a:ext cx="1267691" cy="629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482227-525C-5C99-3C94-5F4E304991B5}"/>
              </a:ext>
            </a:extLst>
          </p:cNvPr>
          <p:cNvSpPr txBox="1"/>
          <p:nvPr/>
        </p:nvSpPr>
        <p:spPr>
          <a:xfrm>
            <a:off x="843776" y="6372526"/>
            <a:ext cx="262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Source – vascular endothelium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3ED5D5-FC00-AD05-9453-19610829AD6A}"/>
              </a:ext>
            </a:extLst>
          </p:cNvPr>
          <p:cNvSpPr txBox="1"/>
          <p:nvPr/>
        </p:nvSpPr>
        <p:spPr>
          <a:xfrm>
            <a:off x="4320856" y="6271957"/>
            <a:ext cx="355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Source – platelets as they contain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Thrombaxane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 synthetase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7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E4C6E3-7EC2-F69C-4C40-D6E704161BC0}"/>
              </a:ext>
            </a:extLst>
          </p:cNvPr>
          <p:cNvSpPr txBox="1"/>
          <p:nvPr/>
        </p:nvSpPr>
        <p:spPr>
          <a:xfrm>
            <a:off x="5122950" y="894275"/>
            <a:ext cx="2026227" cy="369332"/>
          </a:xfrm>
          <a:prstGeom prst="rect">
            <a:avLst/>
          </a:prstGeom>
          <a:solidFill>
            <a:srgbClr val="FFF3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5-Lipooxygenase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F47C4-2131-26A3-1838-0A43DE9EB643}"/>
              </a:ext>
            </a:extLst>
          </p:cNvPr>
          <p:cNvSpPr txBox="1"/>
          <p:nvPr/>
        </p:nvSpPr>
        <p:spPr>
          <a:xfrm>
            <a:off x="5162319" y="1663698"/>
            <a:ext cx="2026227" cy="369332"/>
          </a:xfrm>
          <a:prstGeom prst="rect">
            <a:avLst/>
          </a:prstGeom>
          <a:solidFill>
            <a:srgbClr val="FFF3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5-HPETE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0F6F1-F6FC-E5D0-187C-694D0EEA28A0}"/>
              </a:ext>
            </a:extLst>
          </p:cNvPr>
          <p:cNvSpPr txBox="1"/>
          <p:nvPr/>
        </p:nvSpPr>
        <p:spPr>
          <a:xfrm>
            <a:off x="5060027" y="2072098"/>
            <a:ext cx="2358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5-Hydroperoxyeicosatetraenoic acid</a:t>
            </a:r>
            <a:r>
              <a:rPr lang="en-US" sz="105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2F5E7-E467-C5C6-1C5C-7C5B58C39153}"/>
              </a:ext>
            </a:extLst>
          </p:cNvPr>
          <p:cNvSpPr txBox="1"/>
          <p:nvPr/>
        </p:nvSpPr>
        <p:spPr>
          <a:xfrm>
            <a:off x="8317519" y="1721651"/>
            <a:ext cx="1065068" cy="307777"/>
          </a:xfrm>
          <a:prstGeom prst="rect">
            <a:avLst/>
          </a:prstGeom>
          <a:solidFill>
            <a:srgbClr val="FFF3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5-HETE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169C17-E7CD-7AAC-F935-E00C4F3C84BB}"/>
              </a:ext>
            </a:extLst>
          </p:cNvPr>
          <p:cNvSpPr txBox="1"/>
          <p:nvPr/>
        </p:nvSpPr>
        <p:spPr>
          <a:xfrm>
            <a:off x="7814541" y="2084813"/>
            <a:ext cx="23587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5-Hydroxyeicosatetraenoic acid</a:t>
            </a:r>
            <a:r>
              <a:rPr lang="en-US" sz="105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B9D877-C6A2-D9E2-0DC3-7EB79BD146D2}"/>
              </a:ext>
            </a:extLst>
          </p:cNvPr>
          <p:cNvSpPr txBox="1"/>
          <p:nvPr/>
        </p:nvSpPr>
        <p:spPr>
          <a:xfrm>
            <a:off x="5550017" y="2849992"/>
            <a:ext cx="1437640" cy="307777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Leukotriene A4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AA0A9B-BF22-B776-DE1B-9BAFAD535C5B}"/>
              </a:ext>
            </a:extLst>
          </p:cNvPr>
          <p:cNvSpPr txBox="1"/>
          <p:nvPr/>
        </p:nvSpPr>
        <p:spPr>
          <a:xfrm>
            <a:off x="5550017" y="3661902"/>
            <a:ext cx="1437640" cy="307777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Leukotriene C4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5EFED6-D414-85B1-7FBC-B2166DC7BE9C}"/>
              </a:ext>
            </a:extLst>
          </p:cNvPr>
          <p:cNvSpPr txBox="1"/>
          <p:nvPr/>
        </p:nvSpPr>
        <p:spPr>
          <a:xfrm>
            <a:off x="5491134" y="4533455"/>
            <a:ext cx="1437640" cy="307777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Leukotriene D4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3F87D-1056-7524-0E7E-5368235E8324}"/>
              </a:ext>
            </a:extLst>
          </p:cNvPr>
          <p:cNvSpPr txBox="1"/>
          <p:nvPr/>
        </p:nvSpPr>
        <p:spPr>
          <a:xfrm>
            <a:off x="5520576" y="5350124"/>
            <a:ext cx="1437640" cy="307777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Leukotriene E4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251874-9BD2-DAF1-B150-E59F2F8975D8}"/>
              </a:ext>
            </a:extLst>
          </p:cNvPr>
          <p:cNvCxnSpPr/>
          <p:nvPr/>
        </p:nvCxnSpPr>
        <p:spPr>
          <a:xfrm flipV="1">
            <a:off x="13217236" y="4478482"/>
            <a:ext cx="0" cy="54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A52040-5E56-54E9-37B8-5F92FB04F2F6}"/>
              </a:ext>
            </a:extLst>
          </p:cNvPr>
          <p:cNvSpPr txBox="1"/>
          <p:nvPr/>
        </p:nvSpPr>
        <p:spPr>
          <a:xfrm>
            <a:off x="8061961" y="2901946"/>
            <a:ext cx="1437640" cy="307777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Leukotriene B4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9F7C07-B8B6-8434-F644-406F5104E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83" t="14105" r="19743" b="69842"/>
          <a:stretch/>
        </p:blipFill>
        <p:spPr>
          <a:xfrm>
            <a:off x="11138130" y="2081063"/>
            <a:ext cx="861177" cy="8208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1CA6CD-53FD-2E6B-E4E0-AC6A0DAEFCCA}"/>
              </a:ext>
            </a:extLst>
          </p:cNvPr>
          <p:cNvSpPr txBox="1"/>
          <p:nvPr/>
        </p:nvSpPr>
        <p:spPr>
          <a:xfrm>
            <a:off x="9799435" y="2353469"/>
            <a:ext cx="1048674" cy="276999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CHEMOTAXIS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8A7600-7C0F-817C-4FE1-8C93649BF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42" t="39688" r="35259" b="43831"/>
          <a:stretch/>
        </p:blipFill>
        <p:spPr>
          <a:xfrm>
            <a:off x="7559989" y="4039862"/>
            <a:ext cx="1530853" cy="1070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F9CDFF-95E9-14E1-A83F-D943FD278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06" t="31179" r="2795" b="27790"/>
          <a:stretch/>
        </p:blipFill>
        <p:spPr>
          <a:xfrm>
            <a:off x="9146311" y="3391792"/>
            <a:ext cx="2463863" cy="2889138"/>
          </a:xfrm>
          <a:prstGeom prst="rect">
            <a:avLst/>
          </a:prstGeom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14C6E5B4-7ADB-ED66-7903-951E1C30957C}"/>
              </a:ext>
            </a:extLst>
          </p:cNvPr>
          <p:cNvSpPr/>
          <p:nvPr/>
        </p:nvSpPr>
        <p:spPr>
          <a:xfrm>
            <a:off x="7149177" y="3584637"/>
            <a:ext cx="297761" cy="2073264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9E70A3-A00F-5C12-17CA-9275CA7FB98A}"/>
              </a:ext>
            </a:extLst>
          </p:cNvPr>
          <p:cNvCxnSpPr>
            <a:cxnSpLocks/>
          </p:cNvCxnSpPr>
          <p:nvPr/>
        </p:nvCxnSpPr>
        <p:spPr>
          <a:xfrm>
            <a:off x="6096000" y="1263607"/>
            <a:ext cx="0" cy="29502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29BC720-F3E4-DDBA-94BF-A17EF614A042}"/>
              </a:ext>
            </a:extLst>
          </p:cNvPr>
          <p:cNvCxnSpPr/>
          <p:nvPr/>
        </p:nvCxnSpPr>
        <p:spPr>
          <a:xfrm>
            <a:off x="6175432" y="2338729"/>
            <a:ext cx="0" cy="42708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BA9560-D348-9B59-C03D-F35128B6AFC4}"/>
              </a:ext>
            </a:extLst>
          </p:cNvPr>
          <p:cNvCxnSpPr>
            <a:cxnSpLocks/>
          </p:cNvCxnSpPr>
          <p:nvPr/>
        </p:nvCxnSpPr>
        <p:spPr>
          <a:xfrm>
            <a:off x="6178550" y="3236241"/>
            <a:ext cx="0" cy="316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5D822C0-16B0-CEC5-8FC9-6712BD3BD4E4}"/>
              </a:ext>
            </a:extLst>
          </p:cNvPr>
          <p:cNvCxnSpPr>
            <a:cxnSpLocks/>
          </p:cNvCxnSpPr>
          <p:nvPr/>
        </p:nvCxnSpPr>
        <p:spPr>
          <a:xfrm>
            <a:off x="6237664" y="4039862"/>
            <a:ext cx="0" cy="365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E3CF28-B36C-FF53-06A3-79900EDD1862}"/>
              </a:ext>
            </a:extLst>
          </p:cNvPr>
          <p:cNvCxnSpPr>
            <a:cxnSpLocks/>
          </p:cNvCxnSpPr>
          <p:nvPr/>
        </p:nvCxnSpPr>
        <p:spPr>
          <a:xfrm>
            <a:off x="6230159" y="4951937"/>
            <a:ext cx="0" cy="316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56D5035-172A-8F42-CE0B-6B7958E59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85" t="71686" r="12143" b="1756"/>
          <a:stretch/>
        </p:blipFill>
        <p:spPr>
          <a:xfrm>
            <a:off x="922890" y="4814385"/>
            <a:ext cx="2075871" cy="124481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5DC21E5-E0B8-5978-7B78-9144857C8640}"/>
              </a:ext>
            </a:extLst>
          </p:cNvPr>
          <p:cNvSpPr txBox="1"/>
          <p:nvPr/>
        </p:nvSpPr>
        <p:spPr>
          <a:xfrm>
            <a:off x="836624" y="1753482"/>
            <a:ext cx="2374166" cy="307777"/>
          </a:xfrm>
          <a:prstGeom prst="rect">
            <a:avLst/>
          </a:prstGeom>
          <a:solidFill>
            <a:srgbClr val="FFF3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12- LIPOXYGENASE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E988DE-C931-C43E-D2C9-27DFC36A4E04}"/>
              </a:ext>
            </a:extLst>
          </p:cNvPr>
          <p:cNvSpPr txBox="1"/>
          <p:nvPr/>
        </p:nvSpPr>
        <p:spPr>
          <a:xfrm>
            <a:off x="836624" y="2868572"/>
            <a:ext cx="2374166" cy="523220"/>
          </a:xfrm>
          <a:prstGeom prst="rect">
            <a:avLst/>
          </a:prstGeom>
          <a:solidFill>
            <a:srgbClr val="E5FFE5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Lipoxin A4 (LXA4)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Lipoxin B4 (LXB4)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F6B9153-DBBE-791A-6722-A398A24262BE}"/>
              </a:ext>
            </a:extLst>
          </p:cNvPr>
          <p:cNvCxnSpPr/>
          <p:nvPr/>
        </p:nvCxnSpPr>
        <p:spPr>
          <a:xfrm>
            <a:off x="7418764" y="1875539"/>
            <a:ext cx="717318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05BFA5-479E-B528-4101-D35BEF978B65}"/>
              </a:ext>
            </a:extLst>
          </p:cNvPr>
          <p:cNvCxnSpPr/>
          <p:nvPr/>
        </p:nvCxnSpPr>
        <p:spPr>
          <a:xfrm>
            <a:off x="7149177" y="3003880"/>
            <a:ext cx="8102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9599A5-D9BC-DB05-7BB2-8F7AA82B3EAB}"/>
              </a:ext>
            </a:extLst>
          </p:cNvPr>
          <p:cNvCxnSpPr>
            <a:endCxn id="10" idx="3"/>
          </p:cNvCxnSpPr>
          <p:nvPr/>
        </p:nvCxnSpPr>
        <p:spPr>
          <a:xfrm>
            <a:off x="9601200" y="1907370"/>
            <a:ext cx="572078" cy="30440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39C478-EC61-CE1C-C8DA-BDB33CF1726D}"/>
              </a:ext>
            </a:extLst>
          </p:cNvPr>
          <p:cNvCxnSpPr>
            <a:cxnSpLocks/>
          </p:cNvCxnSpPr>
          <p:nvPr/>
        </p:nvCxnSpPr>
        <p:spPr>
          <a:xfrm flipV="1">
            <a:off x="9564024" y="2732095"/>
            <a:ext cx="609254" cy="305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D601082-8BE3-0C12-36A3-9889E6327797}"/>
              </a:ext>
            </a:extLst>
          </p:cNvPr>
          <p:cNvCxnSpPr/>
          <p:nvPr/>
        </p:nvCxnSpPr>
        <p:spPr>
          <a:xfrm flipH="1">
            <a:off x="3439391" y="1875539"/>
            <a:ext cx="14859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777E95D-EFEF-F02C-DFD2-EEE53B3FB6EB}"/>
              </a:ext>
            </a:extLst>
          </p:cNvPr>
          <p:cNvCxnSpPr/>
          <p:nvPr/>
        </p:nvCxnSpPr>
        <p:spPr>
          <a:xfrm>
            <a:off x="2023707" y="2199056"/>
            <a:ext cx="0" cy="43141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C727E71-4245-2408-AA91-261D019FB807}"/>
              </a:ext>
            </a:extLst>
          </p:cNvPr>
          <p:cNvSpPr txBox="1"/>
          <p:nvPr/>
        </p:nvSpPr>
        <p:spPr>
          <a:xfrm>
            <a:off x="4104407" y="130827"/>
            <a:ext cx="4145973" cy="400110"/>
          </a:xfrm>
          <a:prstGeom prst="rect">
            <a:avLst/>
          </a:prstGeom>
          <a:solidFill>
            <a:srgbClr val="FFE7FF"/>
          </a:solidFill>
          <a:effectLst>
            <a:glow rad="101600">
              <a:srgbClr val="FF33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7030A0"/>
                </a:solidFill>
              </a:rPr>
              <a:t>Arachidonic acid 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EBBADF8-B6FF-6132-2F37-F7A8BBA97BB1}"/>
              </a:ext>
            </a:extLst>
          </p:cNvPr>
          <p:cNvCxnSpPr/>
          <p:nvPr/>
        </p:nvCxnSpPr>
        <p:spPr>
          <a:xfrm>
            <a:off x="6096000" y="530937"/>
            <a:ext cx="0" cy="2379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E2DF82A-962D-46E0-F8F2-DD3E417750C1}"/>
              </a:ext>
            </a:extLst>
          </p:cNvPr>
          <p:cNvSpPr txBox="1"/>
          <p:nvPr/>
        </p:nvSpPr>
        <p:spPr>
          <a:xfrm>
            <a:off x="4595093" y="5963725"/>
            <a:ext cx="3906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Leukotriene – source – mast cells and leukocytes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81D7E2-FCCD-4278-D960-133D45DA3BAC}"/>
              </a:ext>
            </a:extLst>
          </p:cNvPr>
          <p:cNvSpPr txBox="1"/>
          <p:nvPr/>
        </p:nvSpPr>
        <p:spPr>
          <a:xfrm>
            <a:off x="182642" y="6061532"/>
            <a:ext cx="340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Require two cell types for transcellular biosynthesis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09BF32-302E-C0F3-78CA-A9C5EB213880}"/>
              </a:ext>
            </a:extLst>
          </p:cNvPr>
          <p:cNvSpPr txBox="1"/>
          <p:nvPr/>
        </p:nvSpPr>
        <p:spPr>
          <a:xfrm>
            <a:off x="887787" y="3584637"/>
            <a:ext cx="1990495" cy="276999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SUPPRESS INFLAMMATION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5E003A-F2CB-41A7-6268-6ED98F8DC70C}"/>
              </a:ext>
            </a:extLst>
          </p:cNvPr>
          <p:cNvSpPr txBox="1"/>
          <p:nvPr/>
        </p:nvSpPr>
        <p:spPr>
          <a:xfrm>
            <a:off x="342565" y="4143266"/>
            <a:ext cx="373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Inhibit neutrophil adhesion and chemotaxis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Inhibit the action of leukotrienes</a:t>
            </a:r>
          </a:p>
        </p:txBody>
      </p:sp>
    </p:spTree>
    <p:extLst>
      <p:ext uri="{BB962C8B-B14F-4D97-AF65-F5344CB8AC3E}">
        <p14:creationId xmlns:p14="http://schemas.microsoft.com/office/powerpoint/2010/main" val="184172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B0C1C04-C911-A545-4ECD-01644E0FD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7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27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2700" b="1" dirty="0">
                <a:solidFill>
                  <a:srgbClr val="7030A0"/>
                </a:solidFill>
                <a:latin typeface="+mn-lt"/>
              </a:rPr>
              <a:t>Biosynthesis of Leukotrienes &amp; Lipoxins</a:t>
            </a:r>
            <a:endParaRPr lang="en-US" altLang="en-US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81923" name="Picture 3">
            <a:extLst>
              <a:ext uri="{FF2B5EF4-FFF2-40B4-BE49-F238E27FC236}">
                <a16:creationId xmlns:a16="http://schemas.microsoft.com/office/drawing/2014/main" id="{CDC83F6D-5B56-A19B-7520-C35B1602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12230" r="9619" b="27338"/>
          <a:stretch>
            <a:fillRect/>
          </a:stretch>
        </p:blipFill>
        <p:spPr bwMode="auto">
          <a:xfrm>
            <a:off x="2234045" y="1307923"/>
            <a:ext cx="8080664" cy="52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10689B2-5FA9-C27C-3EF0-3235CC4CD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4B355A9-4EC9-13B5-2DBE-EF85C8E5B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0945" y="1070264"/>
            <a:ext cx="11544300" cy="601633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Anti inflammatory therapy can be directed at many targets along the Eicosanoids biosynthetic pathway</a:t>
            </a:r>
          </a:p>
          <a:p>
            <a:pPr>
              <a:lnSpc>
                <a:spcPct val="90000"/>
              </a:lnSpc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</a:rPr>
              <a:t>Cyclooxygenase inhibitors </a:t>
            </a:r>
            <a:r>
              <a:rPr lang="en-US" altLang="en-US" b="1" i="1" dirty="0">
                <a:solidFill>
                  <a:srgbClr val="002060"/>
                </a:solidFill>
              </a:rPr>
              <a:t>–</a:t>
            </a:r>
            <a:r>
              <a:rPr lang="en-US" altLang="en-US" b="1" dirty="0">
                <a:solidFill>
                  <a:srgbClr val="002060"/>
                </a:solidFill>
              </a:rPr>
              <a:t> (COX 1, COX 2) e.g. NSAIDS like Indomethacin inhibit Prostaglandin synthesis by irreversibly acetylating &amp; inhibiting Cyclooxygenase</a:t>
            </a:r>
          </a:p>
          <a:p>
            <a:pPr>
              <a:lnSpc>
                <a:spcPct val="90000"/>
              </a:lnSpc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</a:rPr>
              <a:t>Lipoxygenase pathway inhibitors –</a:t>
            </a:r>
            <a:r>
              <a:rPr lang="en-US" altLang="en-US" b="1" dirty="0">
                <a:solidFill>
                  <a:srgbClr val="002060"/>
                </a:solidFill>
              </a:rPr>
              <a:t> used in treatment of Asthma </a:t>
            </a:r>
          </a:p>
          <a:p>
            <a:pPr>
              <a:lnSpc>
                <a:spcPct val="90000"/>
              </a:lnSpc>
              <a:spcAft>
                <a:spcPts val="1800"/>
              </a:spcAft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</a:rPr>
              <a:t>Broad spectrum inhibitors </a:t>
            </a:r>
            <a:r>
              <a:rPr lang="en-US" altLang="en-US" b="1" i="1" dirty="0">
                <a:solidFill>
                  <a:srgbClr val="002060"/>
                </a:solidFill>
              </a:rPr>
              <a:t>–</a:t>
            </a:r>
            <a:r>
              <a:rPr lang="en-US" altLang="en-US" b="1" dirty="0">
                <a:solidFill>
                  <a:srgbClr val="002060"/>
                </a:solidFill>
              </a:rPr>
              <a:t> e.g. Glucocorticoids. They act by down regulating the expression of genes like genes encoding for COX2, Phospholipase A2, NO synthetase </a:t>
            </a:r>
            <a:r>
              <a:rPr lang="en-US" altLang="en-US" b="1" dirty="0" err="1">
                <a:solidFill>
                  <a:srgbClr val="002060"/>
                </a:solidFill>
              </a:rPr>
              <a:t>e.t.c</a:t>
            </a:r>
            <a:r>
              <a:rPr lang="en-US" altLang="en-US" b="1" dirty="0">
                <a:solidFill>
                  <a:srgbClr val="002060"/>
                </a:solidFill>
              </a:rPr>
              <a:t>. They also up regulate the genes encoding for anti-inflammatory proteins like Lipocortin-1      </a:t>
            </a:r>
            <a:endParaRPr lang="en-US" altLang="en-US" b="1" i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en-US" altLang="en-US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136CAC7-F024-474D-49D2-E6E6CD537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482" y="0"/>
            <a:ext cx="10422082" cy="1295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7030A0"/>
                </a:solidFill>
                <a:latin typeface="+mn-lt"/>
              </a:rPr>
              <a:t>PLATELET ACTIVATING FACTORS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65AD309-94D1-A6C9-90D7-4CDB64B60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92" y="1416626"/>
            <a:ext cx="11613572" cy="5233555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Clr>
                <a:srgbClr val="002060"/>
              </a:buClr>
            </a:pPr>
            <a:r>
              <a:rPr lang="en-US" altLang="en-US" sz="2800" b="1" dirty="0">
                <a:solidFill>
                  <a:srgbClr val="002060"/>
                </a:solidFill>
              </a:rPr>
              <a:t>PAF is bioactive phospholipid derived mediators</a:t>
            </a:r>
          </a:p>
          <a:p>
            <a:pPr>
              <a:spcAft>
                <a:spcPts val="1800"/>
              </a:spcAft>
              <a:buClr>
                <a:srgbClr val="002060"/>
              </a:buClr>
            </a:pPr>
            <a:r>
              <a:rPr lang="en-US" altLang="en-US" sz="2800" b="1" dirty="0">
                <a:solidFill>
                  <a:srgbClr val="0070C0"/>
                </a:solidFill>
              </a:rPr>
              <a:t>Sources</a:t>
            </a:r>
            <a:r>
              <a:rPr lang="en-US" altLang="en-US" sz="2800" b="1" i="1" dirty="0">
                <a:solidFill>
                  <a:srgbClr val="0070C0"/>
                </a:solidFill>
              </a:rPr>
              <a:t> – </a:t>
            </a:r>
            <a:r>
              <a:rPr lang="en-US" altLang="en-US" sz="2800" b="1" dirty="0">
                <a:solidFill>
                  <a:srgbClr val="002060"/>
                </a:solidFill>
              </a:rPr>
              <a:t>Neutrophils, Platelets, Basophils, Mast cells, Endothelial cells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Functions –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Platelet stimulation 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Vasoconstriction ( in low conc. It induces vasodilatation &amp; increased venular permeability)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Increased leukocyte adhesion to endothelium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Chemotaxis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Degranulation 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Tx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Increased synthesis of other mediators by leukocytes &amp; other cells</a:t>
            </a:r>
          </a:p>
          <a:p>
            <a:pPr>
              <a:spcAft>
                <a:spcPts val="1800"/>
              </a:spcAft>
              <a:buClr>
                <a:srgbClr val="002060"/>
              </a:buClr>
            </a:pPr>
            <a:endParaRPr lang="en-US" altLang="en-US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46AA6B6-7F00-8AA8-D083-005FB107F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4339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CHEMICAL MEDIATORS</a:t>
            </a:r>
            <a:b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7030A0"/>
                </a:solidFill>
                <a:latin typeface="+mn-lt"/>
              </a:rPr>
              <a:t>CYTOKINES &amp; CHEMOKINES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3C5B7AC2-4C3A-E882-6456-7EE7E8C6E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7755" y="1693718"/>
            <a:ext cx="11003972" cy="44022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Cytokines are proteins produced by many cell types principally </a:t>
            </a:r>
          </a:p>
          <a:p>
            <a:pPr lvl="2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</a:rPr>
              <a:t>Activated Lymphocytes</a:t>
            </a:r>
          </a:p>
          <a:p>
            <a:pPr lvl="2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</a:rPr>
              <a:t>Macrophages</a:t>
            </a:r>
          </a:p>
          <a:p>
            <a:pPr lvl="2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</a:rPr>
              <a:t>Endothelium</a:t>
            </a:r>
          </a:p>
          <a:p>
            <a:pPr lvl="2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</a:rPr>
              <a:t>Epithelial cells </a:t>
            </a:r>
          </a:p>
          <a:p>
            <a:pPr lvl="2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</a:rPr>
              <a:t>Dendritic cells </a:t>
            </a:r>
          </a:p>
          <a:p>
            <a:pPr lvl="2"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</a:rPr>
              <a:t>Connective tissue cells</a:t>
            </a:r>
            <a:r>
              <a:rPr lang="en-US" altLang="en-US" sz="1600" b="1" dirty="0">
                <a:solidFill>
                  <a:srgbClr val="002060"/>
                </a:solidFill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1042</Words>
  <Application>Microsoft Office PowerPoint</Application>
  <PresentationFormat>Widescreen</PresentationFormat>
  <Paragraphs>184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Wingdings</vt:lpstr>
      <vt:lpstr>Office Theme</vt:lpstr>
      <vt:lpstr>CHEMICAL MEDIATORS OF INFLAMMATION - 2</vt:lpstr>
      <vt:lpstr>CHEMICAL MEDIATORS</vt:lpstr>
      <vt:lpstr>CHEMICAL MEDIATORS</vt:lpstr>
      <vt:lpstr>PowerPoint Presentation</vt:lpstr>
      <vt:lpstr>PowerPoint Presentation</vt:lpstr>
      <vt:lpstr>CHEMICAL MEDIATORS Biosynthesis of Leukotrienes &amp; Lipoxins</vt:lpstr>
      <vt:lpstr>CHEMICAL MEDIATORS</vt:lpstr>
      <vt:lpstr>CHEMICAL MEDIATORS PLATELET ACTIVATING FACTORS</vt:lpstr>
      <vt:lpstr>CHEMICAL MEDIATORS CYTOKINES &amp; CHEMOKINES</vt:lpstr>
      <vt:lpstr>PowerPoint Presentation</vt:lpstr>
      <vt:lpstr>CHEMICAL MEDIATORS TUMOR NECROSIS FACTOR &amp; IL-1</vt:lpstr>
      <vt:lpstr>CHEMICAL MEDIATORS TUMOR NECROSIS FACTOR &amp; IL-1</vt:lpstr>
      <vt:lpstr>CHEMICAL MEDIATORS TUMOR NECROSIS FACTOR &amp; IL-1</vt:lpstr>
      <vt:lpstr>CHEMICAL MEDIATORS TUMOR NECROSIS FACTOR &amp; IL-1</vt:lpstr>
      <vt:lpstr>CHEMICAL MEDIATORS CHEMOKINES</vt:lpstr>
      <vt:lpstr>CHEMICAL MEDIATORS CHEMOKINES</vt:lpstr>
      <vt:lpstr>CHEMICAL MEDIATORS CHEMOKINES</vt:lpstr>
      <vt:lpstr>CHEMICAL MEDIATORS CHEMOKINES</vt:lpstr>
      <vt:lpstr>CHEMICAL MEDIATORS CHEMOKINES</vt:lpstr>
      <vt:lpstr>CHEMICAL MEDIATORS CHEMOKINES</vt:lpstr>
      <vt:lpstr>CHEMICAL MEDIATORS NITRIC OXIDE</vt:lpstr>
      <vt:lpstr>CHEMICAL MEDIATOR                                                                                                LYSOSOMAL CONSTITUENTS OF LEUKOCYTES </vt:lpstr>
      <vt:lpstr>CHEMICAL MEDIATOR                                                                                                LYSOSOMAL CONSTITUENTS OF LEUKOCYTES</vt:lpstr>
      <vt:lpstr>CHEMICAL MEDIATOR                                                                                                LYSOSOMAL CONSTITUENTS OF LEUKOCYTES</vt:lpstr>
      <vt:lpstr>CHEMICAL MEDIATOR OTHER MEDIATORS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MEDIATORS OF INFLAMMATION</dc:title>
  <dc:creator>Rupesh Vissa</dc:creator>
  <cp:lastModifiedBy>Rupesh Vissa</cp:lastModifiedBy>
  <cp:revision>45</cp:revision>
  <dcterms:created xsi:type="dcterms:W3CDTF">2023-04-10T10:27:04Z</dcterms:created>
  <dcterms:modified xsi:type="dcterms:W3CDTF">2023-04-12T06:55:37Z</dcterms:modified>
</cp:coreProperties>
</file>