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3" r:id="rId16"/>
    <p:sldId id="270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99FF"/>
    <a:srgbClr val="FFE5FF"/>
    <a:srgbClr val="FFFFCC"/>
    <a:srgbClr val="E1FFE1"/>
    <a:srgbClr val="E1FF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pesh Vissa" userId="71bc4cc26d778a98" providerId="LiveId" clId="{C087805F-CC72-49D6-8CFB-2F7A4D376D7A}"/>
    <pc:docChg chg="custSel addSld delSld modSld">
      <pc:chgData name="Rupesh Vissa" userId="71bc4cc26d778a98" providerId="LiveId" clId="{C087805F-CC72-49D6-8CFB-2F7A4D376D7A}" dt="2023-04-10T07:24:20.150" v="47" actId="47"/>
      <pc:docMkLst>
        <pc:docMk/>
      </pc:docMkLst>
      <pc:sldChg chg="modSp new mod">
        <pc:chgData name="Rupesh Vissa" userId="71bc4cc26d778a98" providerId="LiveId" clId="{C087805F-CC72-49D6-8CFB-2F7A4D376D7A}" dt="2023-04-04T06:36:15.112" v="44" actId="207"/>
        <pc:sldMkLst>
          <pc:docMk/>
          <pc:sldMk cId="2334963078" sldId="256"/>
        </pc:sldMkLst>
        <pc:spChg chg="mod">
          <ac:chgData name="Rupesh Vissa" userId="71bc4cc26d778a98" providerId="LiveId" clId="{C087805F-CC72-49D6-8CFB-2F7A4D376D7A}" dt="2023-04-04T06:36:15.112" v="44" actId="207"/>
          <ac:spMkLst>
            <pc:docMk/>
            <pc:sldMk cId="2334963078" sldId="256"/>
            <ac:spMk id="2" creationId="{B23AAE74-A6C0-8828-56D4-A93A1A6516B9}"/>
          </ac:spMkLst>
        </pc:spChg>
      </pc:sldChg>
      <pc:sldChg chg="addSp delSp modSp new mod modClrScheme chgLayout">
        <pc:chgData name="Rupesh Vissa" userId="71bc4cc26d778a98" providerId="LiveId" clId="{C087805F-CC72-49D6-8CFB-2F7A4D376D7A}" dt="2023-04-04T06:36:30.563" v="46" actId="700"/>
        <pc:sldMkLst>
          <pc:docMk/>
          <pc:sldMk cId="826935280" sldId="257"/>
        </pc:sldMkLst>
        <pc:spChg chg="del mod ord">
          <ac:chgData name="Rupesh Vissa" userId="71bc4cc26d778a98" providerId="LiveId" clId="{C087805F-CC72-49D6-8CFB-2F7A4D376D7A}" dt="2023-04-04T06:36:30.563" v="46" actId="700"/>
          <ac:spMkLst>
            <pc:docMk/>
            <pc:sldMk cId="826935280" sldId="257"/>
            <ac:spMk id="2" creationId="{00BC7A0A-A3EA-CF65-2CB8-1D72A96687E4}"/>
          </ac:spMkLst>
        </pc:spChg>
        <pc:spChg chg="add mod ord">
          <ac:chgData name="Rupesh Vissa" userId="71bc4cc26d778a98" providerId="LiveId" clId="{C087805F-CC72-49D6-8CFB-2F7A4D376D7A}" dt="2023-04-04T06:36:30.563" v="46" actId="700"/>
          <ac:spMkLst>
            <pc:docMk/>
            <pc:sldMk cId="826935280" sldId="257"/>
            <ac:spMk id="3" creationId="{100536AD-561B-A8B0-CFDB-0EA4E16832D9}"/>
          </ac:spMkLst>
        </pc:spChg>
        <pc:spChg chg="add mod ord">
          <ac:chgData name="Rupesh Vissa" userId="71bc4cc26d778a98" providerId="LiveId" clId="{C087805F-CC72-49D6-8CFB-2F7A4D376D7A}" dt="2023-04-04T06:36:30.563" v="46" actId="700"/>
          <ac:spMkLst>
            <pc:docMk/>
            <pc:sldMk cId="826935280" sldId="257"/>
            <ac:spMk id="4" creationId="{99628A14-3CB9-E3F2-99C7-C41350906A9C}"/>
          </ac:spMkLst>
        </pc:spChg>
      </pc:sldChg>
      <pc:sldChg chg="del">
        <pc:chgData name="Rupesh Vissa" userId="71bc4cc26d778a98" providerId="LiveId" clId="{C087805F-CC72-49D6-8CFB-2F7A4D376D7A}" dt="2023-04-10T07:24:20.150" v="47" actId="47"/>
        <pc:sldMkLst>
          <pc:docMk/>
          <pc:sldMk cId="0" sldId="296"/>
        </pc:sldMkLst>
      </pc:sldChg>
      <pc:sldChg chg="del">
        <pc:chgData name="Rupesh Vissa" userId="71bc4cc26d778a98" providerId="LiveId" clId="{C087805F-CC72-49D6-8CFB-2F7A4D376D7A}" dt="2023-04-10T07:24:20.150" v="47" actId="47"/>
        <pc:sldMkLst>
          <pc:docMk/>
          <pc:sldMk cId="0" sldId="297"/>
        </pc:sldMkLst>
      </pc:sldChg>
      <pc:sldChg chg="del">
        <pc:chgData name="Rupesh Vissa" userId="71bc4cc26d778a98" providerId="LiveId" clId="{C087805F-CC72-49D6-8CFB-2F7A4D376D7A}" dt="2023-04-10T07:24:20.150" v="47" actId="47"/>
        <pc:sldMkLst>
          <pc:docMk/>
          <pc:sldMk cId="0" sldId="298"/>
        </pc:sldMkLst>
      </pc:sldChg>
      <pc:sldChg chg="del">
        <pc:chgData name="Rupesh Vissa" userId="71bc4cc26d778a98" providerId="LiveId" clId="{C087805F-CC72-49D6-8CFB-2F7A4D376D7A}" dt="2023-04-10T07:24:20.150" v="47" actId="47"/>
        <pc:sldMkLst>
          <pc:docMk/>
          <pc:sldMk cId="0" sldId="299"/>
        </pc:sldMkLst>
      </pc:sldChg>
      <pc:sldChg chg="del">
        <pc:chgData name="Rupesh Vissa" userId="71bc4cc26d778a98" providerId="LiveId" clId="{C087805F-CC72-49D6-8CFB-2F7A4D376D7A}" dt="2023-04-10T07:24:20.150" v="47" actId="47"/>
        <pc:sldMkLst>
          <pc:docMk/>
          <pc:sldMk cId="2579855483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828B-30BF-4466-BE4D-681CDB7F0B6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CEA4-C363-4AF2-BF43-42116D66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1CEA4-C363-4AF2-BF43-42116D66C5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5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ADA8F-F097-CAF0-2D35-EA944A261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20718-B494-0D4D-4FDC-94BE3AFE5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ABD4B-996B-0812-4A93-30EF4DCE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E44B-3769-434D-8A43-405A03765CB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5DE7D-1811-B762-6B00-29976562B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F6495-E722-4F98-5C0D-F550E233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13AF-B451-4B7C-8072-EBE597B3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8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B8538-2D6E-A6C8-0F63-6C2ECF80D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21DC73-42F5-214B-716E-0B0E9485A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C6660-EB0D-423B-DE92-3021EA99F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E44B-3769-434D-8A43-405A03765CB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8FE33-2DAB-3FAD-25F4-7781EDF1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F2B0A-B4CB-FFC3-D269-9CB89B12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13AF-B451-4B7C-8072-EBE597B3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1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50824C-B698-54AC-DC12-3C9BFFA41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BCB5A-AB9A-28DC-DC23-6929154AA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A692A-9A86-BF3B-DDB5-F859E70E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E44B-3769-434D-8A43-405A03765CB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CEA70-6646-0F2E-EA4F-6C3C0C62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84C99-0E37-99D6-2030-C9129D72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13AF-B451-4B7C-8072-EBE597B3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9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A1A2-FB56-3A60-AFFE-9AAD1DC1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98B33-AB40-D8E7-7E14-5CB162B04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278C5-56D4-24D4-B733-CC03A621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E44B-3769-434D-8A43-405A03765CB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DD665-D061-B8DF-2011-A270F6A6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8E873-CC43-439C-FD7B-5CDABA7C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13AF-B451-4B7C-8072-EBE597B3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4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0956-7304-9075-299C-49C275C7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8B6BE-03BF-D068-1C4B-BFAD1AC3A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46DFF-CEF2-0BBE-804D-250D3E93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E44B-3769-434D-8A43-405A03765CB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862BA-9C5A-1C4B-C8E9-065C25C2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A55E4-5CF2-D419-C0E0-C7A57C6E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13AF-B451-4B7C-8072-EBE597B3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0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14C2-D374-6DFD-48DB-72D7EC971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9E357-6420-350E-8768-708272DC1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1DFF1-A9B4-11FD-9409-B3A8DDD45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DDD3B-ED9A-F2A6-E969-3F5A53E6F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E44B-3769-434D-8A43-405A03765CB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6BDE1-9F38-33BB-1BE0-BCEB4002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5AE8E-7CA6-308A-93A3-0070F256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13AF-B451-4B7C-8072-EBE597B3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4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3A69D-3585-32AD-4E1D-7CEC4AB7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FD78-008F-10AE-5D51-A3685C2B1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ADF2BD-D8F2-8902-82C1-86C124F0C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941D42-F9FF-4A22-D9C7-6CE3D1E30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3A4551-2E7E-0ADD-8C74-F6F6E7BF2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9475C-AE8E-C0D1-4B41-69E32880D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E44B-3769-434D-8A43-405A03765CB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01BFB4-FF3E-3E5D-5910-BE086119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74CB8-F075-1BAC-02AF-655D121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13AF-B451-4B7C-8072-EBE597B3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5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4A6AB-D909-C4EA-BB1C-98108FAD8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F97B41-BBEF-CAB4-7C77-C12B2F8FF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E44B-3769-434D-8A43-405A03765CB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B4ADE-4D5D-E606-9F5C-855021B3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7E2F2-F70C-F01F-6B76-52DCF75F3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13AF-B451-4B7C-8072-EBE597B3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7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6C1C21-B730-CFCD-18E5-C74D25594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E44B-3769-434D-8A43-405A03765CB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BBAAC3-F75D-7CF0-93D9-1EFA6967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38C92-9AA5-10E5-ACBA-7CBA1F96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13AF-B451-4B7C-8072-EBE597B3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9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26AC6-6A5F-115C-FAF1-89D36FA4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140DB-445E-8672-7410-D0950C89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8E748-37CA-1737-EC55-F4C928A3E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12243-731F-6A12-D2EF-612FDE7D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E44B-3769-434D-8A43-405A03765CB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DA199-0B7F-B09A-8523-9755C24C8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504EF-26C6-36F1-A8D6-D1657B47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13AF-B451-4B7C-8072-EBE597B3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6311-186F-9A11-4744-F2ADD6286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9DFB95-1EEB-3EF8-3137-74B80480B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AE1E5-1389-FBF8-B5D7-A93994EA3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82E85-2F08-8AE3-8779-D853BCE5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E44B-3769-434D-8A43-405A03765CB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EDEF3-9641-1268-91AE-9F10AC09E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C0EE6-FC97-534C-0C2E-F7B2EC39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13AF-B451-4B7C-8072-EBE597B3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6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F27ABD-D2D1-2986-575A-39F23A35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BF4D0-BAFE-F2E7-DA7B-2FF629996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5A13D-6569-1736-DFA5-3D4CD1A36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CE44B-3769-434D-8A43-405A03765CB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ED5FA-38AA-E349-A131-223AAED61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C901C-4175-CA97-0798-FE348B205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013AF-B451-4B7C-8072-EBE597B3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7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AE74-A6C0-8828-56D4-A93A1A651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736" y="1496436"/>
            <a:ext cx="9144000" cy="1464973"/>
          </a:xfrm>
        </p:spPr>
        <p:txBody>
          <a:bodyPr/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CHEMICAL MEDIATORS OF INFLAMMATION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24ED8-BA5F-61C8-88DA-31F7AF5DD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6736" y="4021136"/>
            <a:ext cx="9144000" cy="1340428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Dr.V.Shanthi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Associate professor, Pathology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Sri Venkateswara Institute of Medical Sciences, Tirupathi</a:t>
            </a:r>
          </a:p>
        </p:txBody>
      </p:sp>
    </p:spTree>
    <p:extLst>
      <p:ext uri="{BB962C8B-B14F-4D97-AF65-F5344CB8AC3E}">
        <p14:creationId xmlns:p14="http://schemas.microsoft.com/office/powerpoint/2010/main" val="2334963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3AA9B-8BB0-88AF-E3A6-00E07172F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1018309"/>
            <a:ext cx="11201400" cy="5361709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7030A0"/>
                </a:solidFill>
              </a:rPr>
              <a:t>SEROTONIN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2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Action similar to that Histamine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Source – </a:t>
            </a:r>
            <a:r>
              <a:rPr lang="en-US" altLang="en-US" b="1" dirty="0">
                <a:solidFill>
                  <a:srgbClr val="002060"/>
                </a:solidFill>
              </a:rPr>
              <a:t>platelets &amp; Enterochromaffin cells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Release from platelets occurs  when platelets aggregate after contact with –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Collagen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Thrombin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ADP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Ag- Ab complexes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346382-9D9B-A5D6-FD22-9F2204B34A8D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75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800000"/>
                </a:solidFill>
                <a:latin typeface="+mn-lt"/>
              </a:rPr>
              <a:t>CHEMICAL MEDIATORS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2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3AA9B-8BB0-88AF-E3A6-00E07172F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798"/>
            <a:ext cx="10515600" cy="4351338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Plasma proteins that mediate inflammatory response belong to 3 interrelated systems</a:t>
            </a:r>
          </a:p>
          <a:p>
            <a:pPr eaLnBrk="1" hangingPunct="1">
              <a:spcAft>
                <a:spcPts val="18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Complement system</a:t>
            </a:r>
          </a:p>
          <a:p>
            <a:pPr eaLnBrk="1" hangingPunct="1">
              <a:spcAft>
                <a:spcPts val="18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Kinin system</a:t>
            </a:r>
          </a:p>
          <a:p>
            <a:pPr eaLnBrk="1" hangingPunct="1">
              <a:spcAft>
                <a:spcPts val="18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Clotting systems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346382-9D9B-A5D6-FD22-9F2204B34A8D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641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800000"/>
                </a:solidFill>
                <a:latin typeface="+mn-lt"/>
              </a:rPr>
              <a:t>CHEMICAL MEDIATORS</a:t>
            </a:r>
          </a:p>
          <a:p>
            <a:pPr algn="ctr"/>
            <a:endParaRPr lang="en-US" sz="3200" b="1" dirty="0">
              <a:solidFill>
                <a:srgbClr val="800000"/>
              </a:solidFill>
              <a:latin typeface="+mn-lt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Arial Black" pitchFamily="34" charset="0"/>
              </a:rPr>
              <a:t>PLASMA PROTEINS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9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3AA9B-8BB0-88AF-E3A6-00E07172F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818"/>
            <a:ext cx="10515600" cy="4857318"/>
          </a:xfrm>
        </p:spPr>
        <p:txBody>
          <a:bodyPr>
            <a:normAutofit/>
          </a:bodyPr>
          <a:lstStyle/>
          <a:p>
            <a:pPr algn="ctr" eaLnBrk="1" hangingPunct="1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7030A0"/>
                </a:solidFill>
              </a:rPr>
              <a:t>COMPLEMENT SYSTEM</a:t>
            </a:r>
          </a:p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Complement system consists of </a:t>
            </a:r>
            <a:r>
              <a:rPr lang="en-US" altLang="en-US" b="1" dirty="0">
                <a:solidFill>
                  <a:srgbClr val="0070C0"/>
                </a:solidFill>
              </a:rPr>
              <a:t>20 component proteins</a:t>
            </a:r>
            <a:r>
              <a:rPr lang="en-US" altLang="en-US" b="1" dirty="0">
                <a:solidFill>
                  <a:srgbClr val="002060"/>
                </a:solidFill>
              </a:rPr>
              <a:t> that are found in greatest concentration in plasma</a:t>
            </a:r>
          </a:p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Complement components causes – </a:t>
            </a:r>
          </a:p>
          <a:p>
            <a:pPr eaLnBrk="1" hangingPunct="1">
              <a:spcAft>
                <a:spcPts val="18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Increasing vascular permeability</a:t>
            </a:r>
          </a:p>
          <a:p>
            <a:pPr eaLnBrk="1" hangingPunct="1">
              <a:spcAft>
                <a:spcPts val="18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Chemotaxis</a:t>
            </a:r>
          </a:p>
          <a:p>
            <a:pPr eaLnBrk="1" hangingPunct="1">
              <a:spcAft>
                <a:spcPts val="1800"/>
              </a:spcAft>
              <a:buClr>
                <a:schemeClr val="tx2"/>
              </a:buClr>
            </a:pPr>
            <a:r>
              <a:rPr lang="en-US" altLang="en-US" b="1" dirty="0" err="1">
                <a:solidFill>
                  <a:srgbClr val="002060"/>
                </a:solidFill>
              </a:rPr>
              <a:t>Opsonisation</a:t>
            </a:r>
            <a:endParaRPr lang="en-US" alt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346382-9D9B-A5D6-FD22-9F2204B34A8D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215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800000"/>
                </a:solidFill>
                <a:latin typeface="+mn-lt"/>
              </a:rPr>
              <a:t>CHEMICAL MEDIATORS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60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3AA9B-8BB0-88AF-E3A6-00E07172F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798"/>
            <a:ext cx="10515600" cy="4351338"/>
          </a:xfrm>
        </p:spPr>
        <p:txBody>
          <a:bodyPr/>
          <a:lstStyle/>
          <a:p>
            <a:pPr algn="ctr" eaLnBrk="1" hangingPunct="1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Complement system</a:t>
            </a:r>
          </a:p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The early steps in complement activation consists of 3 pathways i.e. – </a:t>
            </a:r>
          </a:p>
          <a:p>
            <a:pPr eaLnBrk="1" hangingPunct="1">
              <a:spcAft>
                <a:spcPts val="18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Classical pathway</a:t>
            </a:r>
          </a:p>
          <a:p>
            <a:pPr eaLnBrk="1" hangingPunct="1">
              <a:spcAft>
                <a:spcPts val="18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Alternate pathway</a:t>
            </a:r>
          </a:p>
          <a:p>
            <a:pPr eaLnBrk="1" hangingPunct="1">
              <a:spcAft>
                <a:spcPts val="18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Lectin pathway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346382-9D9B-A5D6-FD22-9F2204B34A8D}"/>
              </a:ext>
            </a:extLst>
          </p:cNvPr>
          <p:cNvSpPr txBox="1">
            <a:spLocks/>
          </p:cNvSpPr>
          <p:nvPr/>
        </p:nvSpPr>
        <p:spPr>
          <a:xfrm>
            <a:off x="838200" y="-31173"/>
            <a:ext cx="10515600" cy="1215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800000"/>
                </a:solidFill>
                <a:latin typeface="+mn-lt"/>
              </a:rPr>
              <a:t>CHEMICAL MEDIATORS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79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3AA9B-8BB0-88AF-E3A6-00E07172F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209"/>
            <a:ext cx="10515600" cy="484692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7030A0"/>
                </a:solidFill>
              </a:rPr>
              <a:t>COMPLEMENT SYSTEM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Activation of complement cascade consists of 2 steps i.e. early step &amp; late step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Early steps consists of 3 different pathways &amp; lead to proteolytic cleavage of C3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Late steps – all 3 pathways converge &amp; major breakdown products of C3, C3b activate a series of other complement components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346382-9D9B-A5D6-FD22-9F2204B34A8D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215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800000"/>
                </a:solidFill>
                <a:latin typeface="+mn-lt"/>
              </a:rPr>
              <a:t>CHEMICAL MEDIATORS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9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7DF1D-BBDC-89E9-40B2-06FFFCBA1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81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CHEMICAL MEDIATORS - PLASMA PROTEINS</a:t>
            </a:r>
            <a:b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3200" b="1" dirty="0">
                <a:solidFill>
                  <a:srgbClr val="7030A0"/>
                </a:solidFill>
                <a:latin typeface="+mn-lt"/>
              </a:rPr>
              <a:t>classical pathway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5082D4-5FCA-21AA-F1A9-CB4C0BBC760A}"/>
              </a:ext>
            </a:extLst>
          </p:cNvPr>
          <p:cNvSpPr txBox="1"/>
          <p:nvPr/>
        </p:nvSpPr>
        <p:spPr>
          <a:xfrm>
            <a:off x="342899" y="2758125"/>
            <a:ext cx="571500" cy="369332"/>
          </a:xfrm>
          <a:prstGeom prst="rect">
            <a:avLst/>
          </a:prstGeom>
          <a:solidFill>
            <a:srgbClr val="E1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EA6524-61E6-FCC9-4F31-ADA90DBB1542}"/>
              </a:ext>
            </a:extLst>
          </p:cNvPr>
          <p:cNvSpPr txBox="1"/>
          <p:nvPr/>
        </p:nvSpPr>
        <p:spPr>
          <a:xfrm>
            <a:off x="3231574" y="2665971"/>
            <a:ext cx="1717964" cy="369332"/>
          </a:xfrm>
          <a:prstGeom prst="rect">
            <a:avLst/>
          </a:prstGeom>
          <a:solidFill>
            <a:srgbClr val="E1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Activated C1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67B91-4E27-1760-383B-2EB77BD8785B}"/>
              </a:ext>
            </a:extLst>
          </p:cNvPr>
          <p:cNvSpPr txBox="1"/>
          <p:nvPr/>
        </p:nvSpPr>
        <p:spPr>
          <a:xfrm>
            <a:off x="1544781" y="3859561"/>
            <a:ext cx="117071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C4+C2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30F1C-BDED-32A7-0FC7-A0D8B8F82ED2}"/>
              </a:ext>
            </a:extLst>
          </p:cNvPr>
          <p:cNvSpPr txBox="1"/>
          <p:nvPr/>
        </p:nvSpPr>
        <p:spPr>
          <a:xfrm>
            <a:off x="5441372" y="3853704"/>
            <a:ext cx="93518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C4b2b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086AB4-8927-0C58-4849-2EC73949309C}"/>
              </a:ext>
            </a:extLst>
          </p:cNvPr>
          <p:cNvCxnSpPr>
            <a:cxnSpLocks/>
          </p:cNvCxnSpPr>
          <p:nvPr/>
        </p:nvCxnSpPr>
        <p:spPr>
          <a:xfrm>
            <a:off x="5784273" y="3895130"/>
            <a:ext cx="3740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C93114D-6ECE-B59E-A664-C4CD0639A15C}"/>
              </a:ext>
            </a:extLst>
          </p:cNvPr>
          <p:cNvSpPr txBox="1"/>
          <p:nvPr/>
        </p:nvSpPr>
        <p:spPr>
          <a:xfrm>
            <a:off x="4802330" y="3192090"/>
            <a:ext cx="233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Classical pathway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C3 convertase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F37760-D593-B45B-8B7E-4A371D919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75" y="1656315"/>
            <a:ext cx="2034716" cy="10440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644CFF-72D1-F2DA-16D4-182A1D321B71}"/>
              </a:ext>
            </a:extLst>
          </p:cNvPr>
          <p:cNvSpPr txBox="1"/>
          <p:nvPr/>
        </p:nvSpPr>
        <p:spPr>
          <a:xfrm>
            <a:off x="2594263" y="1902999"/>
            <a:ext cx="13923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Ag-Ab complex</a:t>
            </a:r>
            <a:endParaRPr lang="en-US" b="1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0579AF-3450-8511-91A8-FF747493CA34}"/>
              </a:ext>
            </a:extLst>
          </p:cNvPr>
          <p:cNvCxnSpPr/>
          <p:nvPr/>
        </p:nvCxnSpPr>
        <p:spPr>
          <a:xfrm>
            <a:off x="1080655" y="2878282"/>
            <a:ext cx="19846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A378F8-A1E7-7E6C-05FC-CCF28E987AB4}"/>
              </a:ext>
            </a:extLst>
          </p:cNvPr>
          <p:cNvCxnSpPr/>
          <p:nvPr/>
        </p:nvCxnSpPr>
        <p:spPr>
          <a:xfrm>
            <a:off x="2895601" y="4044227"/>
            <a:ext cx="23899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9B3247-239F-C9A6-AEDB-3939C6A9C6F1}"/>
              </a:ext>
            </a:extLst>
          </p:cNvPr>
          <p:cNvCxnSpPr/>
          <p:nvPr/>
        </p:nvCxnSpPr>
        <p:spPr>
          <a:xfrm>
            <a:off x="4062845" y="3065111"/>
            <a:ext cx="0" cy="8855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8F2F54F-9C62-F872-3F3B-32DCB6E1C494}"/>
              </a:ext>
            </a:extLst>
          </p:cNvPr>
          <p:cNvSpPr txBox="1"/>
          <p:nvPr/>
        </p:nvSpPr>
        <p:spPr>
          <a:xfrm>
            <a:off x="7796645" y="3793592"/>
            <a:ext cx="644236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4B1E28-D4CA-D5F6-236E-F2262641404A}"/>
              </a:ext>
            </a:extLst>
          </p:cNvPr>
          <p:cNvSpPr txBox="1"/>
          <p:nvPr/>
        </p:nvSpPr>
        <p:spPr>
          <a:xfrm>
            <a:off x="8884227" y="4871261"/>
            <a:ext cx="665019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C3a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0833DF-215D-624E-4094-3317CD7F4CBC}"/>
              </a:ext>
            </a:extLst>
          </p:cNvPr>
          <p:cNvSpPr txBox="1"/>
          <p:nvPr/>
        </p:nvSpPr>
        <p:spPr>
          <a:xfrm>
            <a:off x="6539345" y="4843955"/>
            <a:ext cx="665019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C3b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7CEBE1-2421-3A33-7781-62829A036900}"/>
              </a:ext>
            </a:extLst>
          </p:cNvPr>
          <p:cNvSpPr txBox="1"/>
          <p:nvPr/>
        </p:nvSpPr>
        <p:spPr>
          <a:xfrm>
            <a:off x="5441372" y="5807057"/>
            <a:ext cx="1097973" cy="369332"/>
          </a:xfrm>
          <a:prstGeom prst="rect">
            <a:avLst/>
          </a:prstGeom>
          <a:solidFill>
            <a:srgbClr val="FFE5FF"/>
          </a:solidFill>
          <a:effectLst>
            <a:glow rad="101600">
              <a:srgbClr val="FF99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C4b2b3b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636AFA-F25F-6141-F1B1-4EFEAFEAECB3}"/>
              </a:ext>
            </a:extLst>
          </p:cNvPr>
          <p:cNvSpPr txBox="1"/>
          <p:nvPr/>
        </p:nvSpPr>
        <p:spPr>
          <a:xfrm>
            <a:off x="4980708" y="6219748"/>
            <a:ext cx="201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Classical pathway 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C5 convertase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501EBC9-88F8-17C1-587E-7FFE76C693EB}"/>
              </a:ext>
            </a:extLst>
          </p:cNvPr>
          <p:cNvCxnSpPr>
            <a:cxnSpLocks/>
          </p:cNvCxnSpPr>
          <p:nvPr/>
        </p:nvCxnSpPr>
        <p:spPr>
          <a:xfrm>
            <a:off x="6662303" y="4005736"/>
            <a:ext cx="9854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B2BB65D-AE30-09AD-E0F1-5CB2907493F7}"/>
              </a:ext>
            </a:extLst>
          </p:cNvPr>
          <p:cNvCxnSpPr>
            <a:cxnSpLocks/>
          </p:cNvCxnSpPr>
          <p:nvPr/>
        </p:nvCxnSpPr>
        <p:spPr>
          <a:xfrm flipH="1">
            <a:off x="7155006" y="4267563"/>
            <a:ext cx="742085" cy="5044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E06162B-00CB-3B65-2F1B-D8F97BDDDE91}"/>
              </a:ext>
            </a:extLst>
          </p:cNvPr>
          <p:cNvCxnSpPr>
            <a:cxnSpLocks/>
          </p:cNvCxnSpPr>
          <p:nvPr/>
        </p:nvCxnSpPr>
        <p:spPr>
          <a:xfrm>
            <a:off x="8297142" y="4262163"/>
            <a:ext cx="690994" cy="5098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736AD52-B4CD-028A-64FF-5A139DB08346}"/>
              </a:ext>
            </a:extLst>
          </p:cNvPr>
          <p:cNvCxnSpPr/>
          <p:nvPr/>
        </p:nvCxnSpPr>
        <p:spPr>
          <a:xfrm>
            <a:off x="5971308" y="4344965"/>
            <a:ext cx="0" cy="13486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77D4FD-0642-6DB9-5F8B-5664F96E0AA3}"/>
              </a:ext>
            </a:extLst>
          </p:cNvPr>
          <p:cNvCxnSpPr/>
          <p:nvPr/>
        </p:nvCxnSpPr>
        <p:spPr>
          <a:xfrm flipH="1">
            <a:off x="6258791" y="5354308"/>
            <a:ext cx="280554" cy="3117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FB5DE79-DE76-EA8A-77CD-4C82AD5D71F5}"/>
              </a:ext>
            </a:extLst>
          </p:cNvPr>
          <p:cNvSpPr txBox="1"/>
          <p:nvPr/>
        </p:nvSpPr>
        <p:spPr>
          <a:xfrm>
            <a:off x="10394373" y="4587271"/>
            <a:ext cx="1288473" cy="1077218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Recruitment and activation of leukocytes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3B87614-9140-9996-E1DA-A6133EF0572B}"/>
              </a:ext>
            </a:extLst>
          </p:cNvPr>
          <p:cNvCxnSpPr/>
          <p:nvPr/>
        </p:nvCxnSpPr>
        <p:spPr>
          <a:xfrm>
            <a:off x="9653155" y="5028621"/>
            <a:ext cx="633845" cy="273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8AFE908-22AE-79B1-F87B-0427A1DD6A43}"/>
              </a:ext>
            </a:extLst>
          </p:cNvPr>
          <p:cNvCxnSpPr/>
          <p:nvPr/>
        </p:nvCxnSpPr>
        <p:spPr>
          <a:xfrm>
            <a:off x="5704609" y="5838230"/>
            <a:ext cx="67194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354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346382-9D9B-A5D6-FD22-9F2204B34A8D}"/>
              </a:ext>
            </a:extLst>
          </p:cNvPr>
          <p:cNvSpPr txBox="1">
            <a:spLocks/>
          </p:cNvSpPr>
          <p:nvPr/>
        </p:nvSpPr>
        <p:spPr>
          <a:xfrm>
            <a:off x="838199" y="206066"/>
            <a:ext cx="10515600" cy="1215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800000"/>
                </a:solidFill>
                <a:latin typeface="+mn-lt"/>
              </a:rPr>
              <a:t>CHEMICAL MEDIATORS-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PLASMA PROTEINS</a:t>
            </a:r>
            <a:endParaRPr lang="en-US" sz="3200" b="1" dirty="0">
              <a:solidFill>
                <a:srgbClr val="800000"/>
              </a:solidFill>
              <a:latin typeface="+mn-lt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7030A0"/>
                </a:solidFill>
                <a:latin typeface="+mn-lt"/>
              </a:rPr>
              <a:t>Alternate pathway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4FB5F-E880-19B3-B740-CE0DD3D006F9}"/>
              </a:ext>
            </a:extLst>
          </p:cNvPr>
          <p:cNvSpPr txBox="1"/>
          <p:nvPr/>
        </p:nvSpPr>
        <p:spPr>
          <a:xfrm>
            <a:off x="342899" y="2758125"/>
            <a:ext cx="571500" cy="369332"/>
          </a:xfrm>
          <a:prstGeom prst="rect">
            <a:avLst/>
          </a:prstGeom>
          <a:solidFill>
            <a:srgbClr val="E1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1EA81C-EF7B-0479-8DF0-1DA61FA8FFAD}"/>
              </a:ext>
            </a:extLst>
          </p:cNvPr>
          <p:cNvSpPr txBox="1"/>
          <p:nvPr/>
        </p:nvSpPr>
        <p:spPr>
          <a:xfrm>
            <a:off x="2490354" y="2758125"/>
            <a:ext cx="571500" cy="369332"/>
          </a:xfrm>
          <a:prstGeom prst="rect">
            <a:avLst/>
          </a:prstGeom>
          <a:solidFill>
            <a:srgbClr val="E1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C3b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13815D-6680-A1D0-F8BB-850A73053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773" y="2243730"/>
            <a:ext cx="1165961" cy="10287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F0C84E-05EB-5DE2-2235-470C29CA3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5" t="-14165" b="-2320"/>
          <a:stretch/>
        </p:blipFill>
        <p:spPr>
          <a:xfrm>
            <a:off x="3389807" y="3673981"/>
            <a:ext cx="1165962" cy="1526845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CA0030-F47B-8597-99E9-0BD8DAF9F83F}"/>
              </a:ext>
            </a:extLst>
          </p:cNvPr>
          <p:cNvSpPr txBox="1"/>
          <p:nvPr/>
        </p:nvSpPr>
        <p:spPr>
          <a:xfrm>
            <a:off x="4381498" y="4032752"/>
            <a:ext cx="332509" cy="5507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10685A-9394-B90D-D3E7-5F31CDF730D4}"/>
              </a:ext>
            </a:extLst>
          </p:cNvPr>
          <p:cNvSpPr txBox="1"/>
          <p:nvPr/>
        </p:nvSpPr>
        <p:spPr>
          <a:xfrm>
            <a:off x="2317171" y="5213839"/>
            <a:ext cx="325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C3b +microbial polysaccharide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150317-3E0F-9EAC-C213-807CC569661E}"/>
              </a:ext>
            </a:extLst>
          </p:cNvPr>
          <p:cNvSpPr txBox="1"/>
          <p:nvPr/>
        </p:nvSpPr>
        <p:spPr>
          <a:xfrm>
            <a:off x="5221971" y="3821150"/>
            <a:ext cx="140277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Factor B</a:t>
            </a:r>
          </a:p>
          <a:p>
            <a:pPr algn="ctr"/>
            <a:r>
              <a:rPr lang="en-US" b="1" dirty="0"/>
              <a:t>Factor 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1D334-EE89-9AAB-ABB5-29A2574C654E}"/>
              </a:ext>
            </a:extLst>
          </p:cNvPr>
          <p:cNvSpPr txBox="1"/>
          <p:nvPr/>
        </p:nvSpPr>
        <p:spPr>
          <a:xfrm>
            <a:off x="7512627" y="4523093"/>
            <a:ext cx="1246909" cy="380592"/>
          </a:xfrm>
          <a:prstGeom prst="rect">
            <a:avLst/>
          </a:prstGeom>
          <a:solidFill>
            <a:srgbClr val="FFE5FF"/>
          </a:solidFill>
          <a:effectLst>
            <a:glow rad="101600">
              <a:srgbClr val="FF99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C3bBb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86EFB9-A0DD-DBCE-EB12-B1CE1B7E2AB5}"/>
              </a:ext>
            </a:extLst>
          </p:cNvPr>
          <p:cNvSpPr txBox="1"/>
          <p:nvPr/>
        </p:nvSpPr>
        <p:spPr>
          <a:xfrm>
            <a:off x="7086600" y="5131785"/>
            <a:ext cx="1963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Alternate pathway C3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</a:rPr>
              <a:t>convetase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EE4DF6-1127-7820-D5EF-DA4CCE1D80BD}"/>
              </a:ext>
            </a:extLst>
          </p:cNvPr>
          <p:cNvSpPr txBox="1"/>
          <p:nvPr/>
        </p:nvSpPr>
        <p:spPr>
          <a:xfrm>
            <a:off x="10214265" y="4583470"/>
            <a:ext cx="644236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421671-8A8B-44ED-34CB-365D17D8222D}"/>
              </a:ext>
            </a:extLst>
          </p:cNvPr>
          <p:cNvSpPr txBox="1"/>
          <p:nvPr/>
        </p:nvSpPr>
        <p:spPr>
          <a:xfrm>
            <a:off x="11021290" y="3292170"/>
            <a:ext cx="665019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C3a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BCC88D-74F0-F50D-FD35-AF77C26CA0F7}"/>
              </a:ext>
            </a:extLst>
          </p:cNvPr>
          <p:cNvSpPr txBox="1"/>
          <p:nvPr/>
        </p:nvSpPr>
        <p:spPr>
          <a:xfrm>
            <a:off x="9123218" y="3347538"/>
            <a:ext cx="665019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C3b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C51880-1D3B-A612-F9D9-930585562F26}"/>
              </a:ext>
            </a:extLst>
          </p:cNvPr>
          <p:cNvSpPr txBox="1"/>
          <p:nvPr/>
        </p:nvSpPr>
        <p:spPr>
          <a:xfrm>
            <a:off x="7148945" y="2264102"/>
            <a:ext cx="1610591" cy="369332"/>
          </a:xfrm>
          <a:prstGeom prst="rect">
            <a:avLst/>
          </a:prstGeom>
          <a:solidFill>
            <a:srgbClr val="FFE5FF"/>
          </a:solidFill>
          <a:effectLst>
            <a:glow rad="101600">
              <a:srgbClr val="FF99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C3bBb3b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32DCC7-6B50-98AE-9303-267EC5D18C7F}"/>
              </a:ext>
            </a:extLst>
          </p:cNvPr>
          <p:cNvSpPr txBox="1"/>
          <p:nvPr/>
        </p:nvSpPr>
        <p:spPr>
          <a:xfrm>
            <a:off x="7025985" y="1394401"/>
            <a:ext cx="185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Alternate pathway C5 convertase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CC6A87-2A15-7DEB-153D-DE49070E8583}"/>
              </a:ext>
            </a:extLst>
          </p:cNvPr>
          <p:cNvCxnSpPr/>
          <p:nvPr/>
        </p:nvCxnSpPr>
        <p:spPr>
          <a:xfrm>
            <a:off x="1070264" y="2942791"/>
            <a:ext cx="13300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Cross 22">
            <a:extLst>
              <a:ext uri="{FF2B5EF4-FFF2-40B4-BE49-F238E27FC236}">
                <a16:creationId xmlns:a16="http://schemas.microsoft.com/office/drawing/2014/main" id="{56ECA54F-3A6E-27FA-D3F8-2289A34B1A35}"/>
              </a:ext>
            </a:extLst>
          </p:cNvPr>
          <p:cNvSpPr/>
          <p:nvPr/>
        </p:nvSpPr>
        <p:spPr>
          <a:xfrm>
            <a:off x="3572741" y="2777478"/>
            <a:ext cx="350467" cy="348405"/>
          </a:xfrm>
          <a:prstGeom prst="plus">
            <a:avLst/>
          </a:prstGeom>
          <a:solidFill>
            <a:srgbClr val="8000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79B5B52-FCAD-88F2-5071-952B9F2AA3C3}"/>
              </a:ext>
            </a:extLst>
          </p:cNvPr>
          <p:cNvCxnSpPr/>
          <p:nvPr/>
        </p:nvCxnSpPr>
        <p:spPr>
          <a:xfrm>
            <a:off x="4810991" y="4768136"/>
            <a:ext cx="2337954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CEBB00-D92E-9220-732C-8F59D7D22325}"/>
              </a:ext>
            </a:extLst>
          </p:cNvPr>
          <p:cNvCxnSpPr/>
          <p:nvPr/>
        </p:nvCxnSpPr>
        <p:spPr>
          <a:xfrm flipV="1">
            <a:off x="8068541" y="2777478"/>
            <a:ext cx="0" cy="1627010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19A2500-0245-269E-81BD-F81BF55AA4A9}"/>
              </a:ext>
            </a:extLst>
          </p:cNvPr>
          <p:cNvCxnSpPr/>
          <p:nvPr/>
        </p:nvCxnSpPr>
        <p:spPr>
          <a:xfrm>
            <a:off x="8882495" y="4713389"/>
            <a:ext cx="1217469" cy="0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CD430CD-01FF-FC92-DC71-0329AA780DD1}"/>
              </a:ext>
            </a:extLst>
          </p:cNvPr>
          <p:cNvCxnSpPr/>
          <p:nvPr/>
        </p:nvCxnSpPr>
        <p:spPr>
          <a:xfrm flipH="1" flipV="1">
            <a:off x="9788237" y="3800368"/>
            <a:ext cx="748146" cy="72272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89C12B3-1398-71F0-DEB1-920987C0A5F7}"/>
              </a:ext>
            </a:extLst>
          </p:cNvPr>
          <p:cNvCxnSpPr>
            <a:cxnSpLocks/>
          </p:cNvCxnSpPr>
          <p:nvPr/>
        </p:nvCxnSpPr>
        <p:spPr>
          <a:xfrm flipV="1">
            <a:off x="10536383" y="3723848"/>
            <a:ext cx="602672" cy="79924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02BF087-6264-4544-B726-4575C66B5946}"/>
              </a:ext>
            </a:extLst>
          </p:cNvPr>
          <p:cNvCxnSpPr/>
          <p:nvPr/>
        </p:nvCxnSpPr>
        <p:spPr>
          <a:xfrm flipH="1" flipV="1">
            <a:off x="8478982" y="2758124"/>
            <a:ext cx="571500" cy="53404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Arrow: Down 36">
            <a:extLst>
              <a:ext uri="{FF2B5EF4-FFF2-40B4-BE49-F238E27FC236}">
                <a16:creationId xmlns:a16="http://schemas.microsoft.com/office/drawing/2014/main" id="{60C79F5A-9A16-1568-015F-85AE2F08B8CD}"/>
              </a:ext>
            </a:extLst>
          </p:cNvPr>
          <p:cNvSpPr/>
          <p:nvPr/>
        </p:nvSpPr>
        <p:spPr>
          <a:xfrm>
            <a:off x="3685628" y="3292170"/>
            <a:ext cx="75881" cy="439948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3D3E352-D9F1-D792-1A43-E4DC7E6CA6AE}"/>
              </a:ext>
            </a:extLst>
          </p:cNvPr>
          <p:cNvCxnSpPr/>
          <p:nvPr/>
        </p:nvCxnSpPr>
        <p:spPr>
          <a:xfrm>
            <a:off x="5715000" y="4523093"/>
            <a:ext cx="381000" cy="24504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2CEEDDC-A8C8-C2CA-E878-3FE45DC7C357}"/>
              </a:ext>
            </a:extLst>
          </p:cNvPr>
          <p:cNvSpPr txBox="1"/>
          <p:nvPr/>
        </p:nvSpPr>
        <p:spPr>
          <a:xfrm>
            <a:off x="10674283" y="1700260"/>
            <a:ext cx="1288473" cy="1077218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Recruitment and activation of leukocytes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A06381-F257-696B-2287-B7C6B51A8ED0}"/>
              </a:ext>
            </a:extLst>
          </p:cNvPr>
          <p:cNvCxnSpPr>
            <a:cxnSpLocks/>
          </p:cNvCxnSpPr>
          <p:nvPr/>
        </p:nvCxnSpPr>
        <p:spPr>
          <a:xfrm flipH="1" flipV="1">
            <a:off x="11353799" y="2880445"/>
            <a:ext cx="1" cy="3493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15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346382-9D9B-A5D6-FD22-9F2204B34A8D}"/>
              </a:ext>
            </a:extLst>
          </p:cNvPr>
          <p:cNvSpPr txBox="1">
            <a:spLocks/>
          </p:cNvSpPr>
          <p:nvPr/>
        </p:nvSpPr>
        <p:spPr>
          <a:xfrm>
            <a:off x="874983" y="103701"/>
            <a:ext cx="10515600" cy="1215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800000"/>
                </a:solidFill>
                <a:latin typeface="+mn-lt"/>
              </a:rPr>
              <a:t>CHEMICAL MEDIATORS-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PLASMA PROTEINS</a:t>
            </a:r>
            <a:endParaRPr lang="en-US" sz="3600" b="1" dirty="0">
              <a:solidFill>
                <a:srgbClr val="800000"/>
              </a:solidFill>
              <a:latin typeface="+mn-lt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7030A0"/>
                </a:solidFill>
                <a:latin typeface="+mn-lt"/>
              </a:rPr>
              <a:t>LECTIN PATHWAY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28347-9E3C-821D-A26C-290FBA8A3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781" y="1395018"/>
            <a:ext cx="1856923" cy="13395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43B267-3ED2-9FB4-A540-217634273FC8}"/>
              </a:ext>
            </a:extLst>
          </p:cNvPr>
          <p:cNvSpPr txBox="1"/>
          <p:nvPr/>
        </p:nvSpPr>
        <p:spPr>
          <a:xfrm>
            <a:off x="765464" y="2572243"/>
            <a:ext cx="426027" cy="369332"/>
          </a:xfrm>
          <a:prstGeom prst="rect">
            <a:avLst/>
          </a:prstGeom>
          <a:solidFill>
            <a:srgbClr val="E1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DC040-AC12-1294-64A9-F260F7E890E7}"/>
              </a:ext>
            </a:extLst>
          </p:cNvPr>
          <p:cNvSpPr txBox="1"/>
          <p:nvPr/>
        </p:nvSpPr>
        <p:spPr>
          <a:xfrm>
            <a:off x="3401704" y="2572243"/>
            <a:ext cx="1717964" cy="369332"/>
          </a:xfrm>
          <a:prstGeom prst="rect">
            <a:avLst/>
          </a:prstGeom>
          <a:solidFill>
            <a:srgbClr val="E1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Activated C1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4E3F05-6E31-69D9-5A2A-D28499C36EB3}"/>
              </a:ext>
            </a:extLst>
          </p:cNvPr>
          <p:cNvSpPr/>
          <p:nvPr/>
        </p:nvSpPr>
        <p:spPr>
          <a:xfrm>
            <a:off x="2342735" y="1309255"/>
            <a:ext cx="372755" cy="437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1D4E9-794A-02DF-6A6E-A4E7BFD829CE}"/>
              </a:ext>
            </a:extLst>
          </p:cNvPr>
          <p:cNvSpPr txBox="1"/>
          <p:nvPr/>
        </p:nvSpPr>
        <p:spPr>
          <a:xfrm>
            <a:off x="1757380" y="3916821"/>
            <a:ext cx="117071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C4+C2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EDCA79-FAFB-EF1D-C650-2691E08CE23B}"/>
              </a:ext>
            </a:extLst>
          </p:cNvPr>
          <p:cNvSpPr txBox="1"/>
          <p:nvPr/>
        </p:nvSpPr>
        <p:spPr>
          <a:xfrm>
            <a:off x="5197601" y="3959922"/>
            <a:ext cx="93518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C4b2b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C5A74-59AF-0C2C-6D92-5F33FC83F8FF}"/>
              </a:ext>
            </a:extLst>
          </p:cNvPr>
          <p:cNvSpPr txBox="1"/>
          <p:nvPr/>
        </p:nvSpPr>
        <p:spPr>
          <a:xfrm>
            <a:off x="7807038" y="3916821"/>
            <a:ext cx="644236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6C708-31B5-5AA8-5B67-3D4B2767F93B}"/>
              </a:ext>
            </a:extLst>
          </p:cNvPr>
          <p:cNvSpPr txBox="1"/>
          <p:nvPr/>
        </p:nvSpPr>
        <p:spPr>
          <a:xfrm>
            <a:off x="6539345" y="4843955"/>
            <a:ext cx="665019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C3b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B354E7-FE41-624A-FEE7-1490A097FD0A}"/>
              </a:ext>
            </a:extLst>
          </p:cNvPr>
          <p:cNvSpPr txBox="1"/>
          <p:nvPr/>
        </p:nvSpPr>
        <p:spPr>
          <a:xfrm>
            <a:off x="8884227" y="4871261"/>
            <a:ext cx="665019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C3a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43C83F-3290-264B-B226-83EA16A2FFCA}"/>
              </a:ext>
            </a:extLst>
          </p:cNvPr>
          <p:cNvSpPr txBox="1"/>
          <p:nvPr/>
        </p:nvSpPr>
        <p:spPr>
          <a:xfrm>
            <a:off x="5197601" y="5757701"/>
            <a:ext cx="1097973" cy="369332"/>
          </a:xfrm>
          <a:prstGeom prst="rect">
            <a:avLst/>
          </a:prstGeom>
          <a:solidFill>
            <a:srgbClr val="FFE5FF"/>
          </a:solidFill>
          <a:effectLst>
            <a:glow rad="101600">
              <a:srgbClr val="FF99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C4b2b3b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7438BD-A4B0-7B4B-7EFB-D847F80446C4}"/>
              </a:ext>
            </a:extLst>
          </p:cNvPr>
          <p:cNvSpPr txBox="1"/>
          <p:nvPr/>
        </p:nvSpPr>
        <p:spPr>
          <a:xfrm>
            <a:off x="10394373" y="4587271"/>
            <a:ext cx="1288473" cy="1077218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Recruitment and activation of leukocytes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F648F9-774A-E1DC-5B5E-CC4DD7250996}"/>
              </a:ext>
            </a:extLst>
          </p:cNvPr>
          <p:cNvSpPr txBox="1"/>
          <p:nvPr/>
        </p:nvSpPr>
        <p:spPr>
          <a:xfrm>
            <a:off x="4748644" y="3450910"/>
            <a:ext cx="2337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C3 convertase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0EA8F3-B86C-432E-B251-E494AC1C2661}"/>
              </a:ext>
            </a:extLst>
          </p:cNvPr>
          <p:cNvSpPr txBox="1"/>
          <p:nvPr/>
        </p:nvSpPr>
        <p:spPr>
          <a:xfrm>
            <a:off x="4577609" y="6297491"/>
            <a:ext cx="2337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C5 convertase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88E286C-B070-C752-077C-0C761B44B6CE}"/>
              </a:ext>
            </a:extLst>
          </p:cNvPr>
          <p:cNvCxnSpPr/>
          <p:nvPr/>
        </p:nvCxnSpPr>
        <p:spPr>
          <a:xfrm>
            <a:off x="1305378" y="2736127"/>
            <a:ext cx="19846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C92DB59-6C51-C6EF-9558-55AAB2AE01D1}"/>
              </a:ext>
            </a:extLst>
          </p:cNvPr>
          <p:cNvCxnSpPr/>
          <p:nvPr/>
        </p:nvCxnSpPr>
        <p:spPr>
          <a:xfrm>
            <a:off x="4062845" y="3065111"/>
            <a:ext cx="0" cy="8855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6408B7-72E5-F08C-699A-2DE39FA0FA44}"/>
              </a:ext>
            </a:extLst>
          </p:cNvPr>
          <p:cNvCxnSpPr/>
          <p:nvPr/>
        </p:nvCxnSpPr>
        <p:spPr>
          <a:xfrm>
            <a:off x="3027876" y="4101487"/>
            <a:ext cx="19597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B29963-2E35-529A-B27E-BE654842D44D}"/>
              </a:ext>
            </a:extLst>
          </p:cNvPr>
          <p:cNvCxnSpPr>
            <a:cxnSpLocks/>
          </p:cNvCxnSpPr>
          <p:nvPr/>
        </p:nvCxnSpPr>
        <p:spPr>
          <a:xfrm>
            <a:off x="6381748" y="4137896"/>
            <a:ext cx="9854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003EE7-73BE-02D1-394B-80E95AF96321}"/>
              </a:ext>
            </a:extLst>
          </p:cNvPr>
          <p:cNvCxnSpPr>
            <a:cxnSpLocks/>
          </p:cNvCxnSpPr>
          <p:nvPr/>
        </p:nvCxnSpPr>
        <p:spPr>
          <a:xfrm>
            <a:off x="5701144" y="4499595"/>
            <a:ext cx="0" cy="1129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0639BB-67B9-83A1-F02A-6105BAC3FB4D}"/>
              </a:ext>
            </a:extLst>
          </p:cNvPr>
          <p:cNvCxnSpPr>
            <a:cxnSpLocks/>
          </p:cNvCxnSpPr>
          <p:nvPr/>
        </p:nvCxnSpPr>
        <p:spPr>
          <a:xfrm flipH="1">
            <a:off x="7155006" y="4329254"/>
            <a:ext cx="544658" cy="442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DDDB7C7-68CC-DFC6-3371-B15E23907F07}"/>
              </a:ext>
            </a:extLst>
          </p:cNvPr>
          <p:cNvCxnSpPr>
            <a:cxnSpLocks/>
          </p:cNvCxnSpPr>
          <p:nvPr/>
        </p:nvCxnSpPr>
        <p:spPr>
          <a:xfrm>
            <a:off x="8451274" y="4329254"/>
            <a:ext cx="536862" cy="442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DA0CF91-BDF6-8026-DA3E-BCB122CA0535}"/>
              </a:ext>
            </a:extLst>
          </p:cNvPr>
          <p:cNvCxnSpPr/>
          <p:nvPr/>
        </p:nvCxnSpPr>
        <p:spPr>
          <a:xfrm flipH="1">
            <a:off x="6258791" y="5354308"/>
            <a:ext cx="280554" cy="3117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7304967-A458-87F7-5CCB-C76698B0A0B3}"/>
              </a:ext>
            </a:extLst>
          </p:cNvPr>
          <p:cNvCxnSpPr>
            <a:cxnSpLocks/>
          </p:cNvCxnSpPr>
          <p:nvPr/>
        </p:nvCxnSpPr>
        <p:spPr>
          <a:xfrm>
            <a:off x="9653155" y="5028621"/>
            <a:ext cx="6130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094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8B26E5E-3EE3-2795-4C80-96D337F33502}"/>
              </a:ext>
            </a:extLst>
          </p:cNvPr>
          <p:cNvSpPr txBox="1">
            <a:spLocks/>
          </p:cNvSpPr>
          <p:nvPr/>
        </p:nvSpPr>
        <p:spPr>
          <a:xfrm>
            <a:off x="874983" y="103701"/>
            <a:ext cx="10515600" cy="1215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800000"/>
                </a:solidFill>
                <a:latin typeface="+mn-lt"/>
              </a:rPr>
              <a:t>CHEMICAL MEDIATORS-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PLASMA PROTEINS</a:t>
            </a:r>
            <a:endParaRPr lang="en-US" sz="3600" b="1" dirty="0">
              <a:solidFill>
                <a:srgbClr val="800000"/>
              </a:solidFill>
              <a:latin typeface="+mn-lt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7030A0"/>
                </a:solidFill>
                <a:latin typeface="+mn-lt"/>
              </a:rPr>
              <a:t>LATE PATHWAY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B3A1E1-7432-40EB-7BD2-1B845A673649}"/>
              </a:ext>
            </a:extLst>
          </p:cNvPr>
          <p:cNvSpPr txBox="1"/>
          <p:nvPr/>
        </p:nvSpPr>
        <p:spPr>
          <a:xfrm>
            <a:off x="1898073" y="2443117"/>
            <a:ext cx="1097973" cy="369332"/>
          </a:xfrm>
          <a:prstGeom prst="rect">
            <a:avLst/>
          </a:prstGeom>
          <a:solidFill>
            <a:srgbClr val="FFE5FF"/>
          </a:solidFill>
          <a:effectLst>
            <a:glow rad="101600">
              <a:srgbClr val="FF99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C4b2b3b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387BC3-FB8B-D9B4-2EEB-EBAF8AA72E32}"/>
              </a:ext>
            </a:extLst>
          </p:cNvPr>
          <p:cNvSpPr txBox="1"/>
          <p:nvPr/>
        </p:nvSpPr>
        <p:spPr>
          <a:xfrm>
            <a:off x="1808019" y="4674793"/>
            <a:ext cx="1278082" cy="369332"/>
          </a:xfrm>
          <a:prstGeom prst="rect">
            <a:avLst/>
          </a:prstGeom>
          <a:solidFill>
            <a:srgbClr val="FFE5FF"/>
          </a:solidFill>
          <a:effectLst>
            <a:glow rad="101600">
              <a:srgbClr val="FF99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C3bBb3b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61E935-684E-384E-01E1-AC75400B4B4D}"/>
              </a:ext>
            </a:extLst>
          </p:cNvPr>
          <p:cNvSpPr txBox="1"/>
          <p:nvPr/>
        </p:nvSpPr>
        <p:spPr>
          <a:xfrm>
            <a:off x="1346921" y="1812166"/>
            <a:ext cx="2200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800000"/>
                </a:solidFill>
              </a:rPr>
              <a:t>Classical &amp; Lectin pathway </a:t>
            </a:r>
          </a:p>
          <a:p>
            <a:pPr algn="ctr"/>
            <a:r>
              <a:rPr lang="en-US" sz="1400" b="1" dirty="0">
                <a:solidFill>
                  <a:srgbClr val="800000"/>
                </a:solidFill>
              </a:rPr>
              <a:t>C5 convertase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D2F96-127C-76CD-91E1-1DDD3DAB05EB}"/>
              </a:ext>
            </a:extLst>
          </p:cNvPr>
          <p:cNvSpPr txBox="1"/>
          <p:nvPr/>
        </p:nvSpPr>
        <p:spPr>
          <a:xfrm>
            <a:off x="1446067" y="5270210"/>
            <a:ext cx="185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Alternate pathway C5 convertase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1877D-8F2C-D0DD-A168-222E30EBDA49}"/>
              </a:ext>
            </a:extLst>
          </p:cNvPr>
          <p:cNvSpPr txBox="1"/>
          <p:nvPr/>
        </p:nvSpPr>
        <p:spPr>
          <a:xfrm>
            <a:off x="4187536" y="3429000"/>
            <a:ext cx="581891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E4DE1-3A53-4B3B-D6DA-15E83C6ECB5A}"/>
              </a:ext>
            </a:extLst>
          </p:cNvPr>
          <p:cNvSpPr txBox="1"/>
          <p:nvPr/>
        </p:nvSpPr>
        <p:spPr>
          <a:xfrm>
            <a:off x="5805054" y="2503092"/>
            <a:ext cx="581891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C5a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27BD3B-669B-86A0-E744-C4BC419D7DC2}"/>
              </a:ext>
            </a:extLst>
          </p:cNvPr>
          <p:cNvSpPr txBox="1"/>
          <p:nvPr/>
        </p:nvSpPr>
        <p:spPr>
          <a:xfrm>
            <a:off x="5805054" y="4658545"/>
            <a:ext cx="581891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C5b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45071A-E7FE-92DA-9681-5044C813F8C8}"/>
              </a:ext>
            </a:extLst>
          </p:cNvPr>
          <p:cNvSpPr txBox="1"/>
          <p:nvPr/>
        </p:nvSpPr>
        <p:spPr>
          <a:xfrm>
            <a:off x="8991597" y="4651572"/>
            <a:ext cx="838203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C5 - 9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0657C3-5317-FF50-E217-17FAAF7459F0}"/>
              </a:ext>
            </a:extLst>
          </p:cNvPr>
          <p:cNvSpPr txBox="1"/>
          <p:nvPr/>
        </p:nvSpPr>
        <p:spPr>
          <a:xfrm>
            <a:off x="6535881" y="3798332"/>
            <a:ext cx="426028" cy="369332"/>
          </a:xfrm>
          <a:prstGeom prst="rect">
            <a:avLst/>
          </a:prstGeom>
          <a:solidFill>
            <a:srgbClr val="E1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505C9C-2AF3-9F32-5C01-9310A0591346}"/>
              </a:ext>
            </a:extLst>
          </p:cNvPr>
          <p:cNvSpPr txBox="1"/>
          <p:nvPr/>
        </p:nvSpPr>
        <p:spPr>
          <a:xfrm>
            <a:off x="7055428" y="3798332"/>
            <a:ext cx="426028" cy="369332"/>
          </a:xfrm>
          <a:prstGeom prst="rect">
            <a:avLst/>
          </a:prstGeom>
          <a:solidFill>
            <a:srgbClr val="E1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1F94AE-86AD-C97E-D181-410A43B15273}"/>
              </a:ext>
            </a:extLst>
          </p:cNvPr>
          <p:cNvSpPr txBox="1"/>
          <p:nvPr/>
        </p:nvSpPr>
        <p:spPr>
          <a:xfrm>
            <a:off x="7554191" y="3802866"/>
            <a:ext cx="426028" cy="369332"/>
          </a:xfrm>
          <a:prstGeom prst="rect">
            <a:avLst/>
          </a:prstGeom>
          <a:solidFill>
            <a:srgbClr val="E1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FDF6A6-5B73-028E-E5BA-846A7F46C438}"/>
              </a:ext>
            </a:extLst>
          </p:cNvPr>
          <p:cNvSpPr txBox="1"/>
          <p:nvPr/>
        </p:nvSpPr>
        <p:spPr>
          <a:xfrm>
            <a:off x="8063346" y="3799379"/>
            <a:ext cx="426028" cy="369332"/>
          </a:xfrm>
          <a:prstGeom prst="rect">
            <a:avLst/>
          </a:prstGeom>
          <a:solidFill>
            <a:srgbClr val="E1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C9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FC837C3-CC30-6FAE-7EDE-4A1515ABA227}"/>
              </a:ext>
            </a:extLst>
          </p:cNvPr>
          <p:cNvCxnSpPr/>
          <p:nvPr/>
        </p:nvCxnSpPr>
        <p:spPr>
          <a:xfrm flipV="1">
            <a:off x="6535881" y="4836238"/>
            <a:ext cx="2327564" cy="69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D5A544B-7622-97E8-F8E5-7C8C899BFA32}"/>
              </a:ext>
            </a:extLst>
          </p:cNvPr>
          <p:cNvCxnSpPr/>
          <p:nvPr/>
        </p:nvCxnSpPr>
        <p:spPr>
          <a:xfrm>
            <a:off x="4769427" y="3982998"/>
            <a:ext cx="921326" cy="5786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28892CE-BC96-6C16-1E16-C357F7C9D5F6}"/>
              </a:ext>
            </a:extLst>
          </p:cNvPr>
          <p:cNvCxnSpPr/>
          <p:nvPr/>
        </p:nvCxnSpPr>
        <p:spPr>
          <a:xfrm flipV="1">
            <a:off x="4769427" y="2788532"/>
            <a:ext cx="886693" cy="5261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6C59D42-4E69-090E-1A65-AE39DAFB8E83}"/>
              </a:ext>
            </a:extLst>
          </p:cNvPr>
          <p:cNvCxnSpPr>
            <a:cxnSpLocks/>
          </p:cNvCxnSpPr>
          <p:nvPr/>
        </p:nvCxnSpPr>
        <p:spPr>
          <a:xfrm flipV="1">
            <a:off x="3179618" y="3910261"/>
            <a:ext cx="904009" cy="651348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F4D0BFE-ECA1-7493-C05F-53E9E4BCFC9E}"/>
              </a:ext>
            </a:extLst>
          </p:cNvPr>
          <p:cNvCxnSpPr>
            <a:cxnSpLocks/>
          </p:cNvCxnSpPr>
          <p:nvPr/>
        </p:nvCxnSpPr>
        <p:spPr>
          <a:xfrm>
            <a:off x="3095191" y="2788532"/>
            <a:ext cx="988436" cy="683013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1EFC9CB-9B82-78E0-A431-40A003499CF5}"/>
              </a:ext>
            </a:extLst>
          </p:cNvPr>
          <p:cNvSpPr txBox="1"/>
          <p:nvPr/>
        </p:nvSpPr>
        <p:spPr>
          <a:xfrm>
            <a:off x="8276360" y="5105191"/>
            <a:ext cx="2327564" cy="58477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Membrane attack complex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E7EBB5-B3B9-2741-1575-46176D9327D5}"/>
              </a:ext>
            </a:extLst>
          </p:cNvPr>
          <p:cNvSpPr txBox="1"/>
          <p:nvPr/>
        </p:nvSpPr>
        <p:spPr>
          <a:xfrm>
            <a:off x="7743373" y="2060373"/>
            <a:ext cx="1288473" cy="1077218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Recruitment and activation of leukocytes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829781-BC25-35E1-D9DD-F3BE67DB3239}"/>
              </a:ext>
            </a:extLst>
          </p:cNvPr>
          <p:cNvCxnSpPr>
            <a:cxnSpLocks/>
          </p:cNvCxnSpPr>
          <p:nvPr/>
        </p:nvCxnSpPr>
        <p:spPr>
          <a:xfrm>
            <a:off x="6759288" y="4219619"/>
            <a:ext cx="335972" cy="5809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F77A3A3-304E-4785-1448-5206F03FAEAD}"/>
              </a:ext>
            </a:extLst>
          </p:cNvPr>
          <p:cNvCxnSpPr>
            <a:cxnSpLocks/>
          </p:cNvCxnSpPr>
          <p:nvPr/>
        </p:nvCxnSpPr>
        <p:spPr>
          <a:xfrm>
            <a:off x="7204357" y="4248352"/>
            <a:ext cx="335972" cy="5809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4E0842F-24C6-9D3B-5D36-4437EEDA4F56}"/>
              </a:ext>
            </a:extLst>
          </p:cNvPr>
          <p:cNvCxnSpPr>
            <a:cxnSpLocks/>
          </p:cNvCxnSpPr>
          <p:nvPr/>
        </p:nvCxnSpPr>
        <p:spPr>
          <a:xfrm>
            <a:off x="7772391" y="4241448"/>
            <a:ext cx="335972" cy="5809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E6F8056-9299-50D4-5ACE-59EFBE56F30F}"/>
              </a:ext>
            </a:extLst>
          </p:cNvPr>
          <p:cNvCxnSpPr>
            <a:cxnSpLocks/>
          </p:cNvCxnSpPr>
          <p:nvPr/>
        </p:nvCxnSpPr>
        <p:spPr>
          <a:xfrm>
            <a:off x="8276360" y="4219619"/>
            <a:ext cx="335972" cy="5809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9B549F-3049-6A35-C566-B51D0DF076A4}"/>
              </a:ext>
            </a:extLst>
          </p:cNvPr>
          <p:cNvCxnSpPr/>
          <p:nvPr/>
        </p:nvCxnSpPr>
        <p:spPr>
          <a:xfrm>
            <a:off x="6535881" y="2639291"/>
            <a:ext cx="10183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DB85780-863B-99F5-D145-C235277AD402}"/>
              </a:ext>
            </a:extLst>
          </p:cNvPr>
          <p:cNvSpPr txBox="1"/>
          <p:nvPr/>
        </p:nvSpPr>
        <p:spPr>
          <a:xfrm>
            <a:off x="10636831" y="4501368"/>
            <a:ext cx="1288473" cy="584775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Lysis of microbes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6CDD75-8615-CFF0-1454-E2FB6634125E}"/>
              </a:ext>
            </a:extLst>
          </p:cNvPr>
          <p:cNvCxnSpPr/>
          <p:nvPr/>
        </p:nvCxnSpPr>
        <p:spPr>
          <a:xfrm>
            <a:off x="9957952" y="4822429"/>
            <a:ext cx="516084" cy="69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899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ACBC-A04B-F92E-F0B0-836E6F331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42" y="1"/>
            <a:ext cx="11100956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+mn-lt"/>
              </a:rPr>
              <a:t>ACTIVATION AND FUNCTIONS OF COMPLEMENT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10AEA-C99A-40CA-640B-D3E46101F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8" y="748145"/>
            <a:ext cx="12170632" cy="603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0536AD-561B-A8B0-CFDB-0EA4E168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800000"/>
                </a:solidFill>
                <a:latin typeface="+mn-lt"/>
              </a:rPr>
              <a:t>CHEMICAL MEDIATORS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28A14-3CB9-E3F2-99C7-C41350906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1309256"/>
            <a:ext cx="11471563" cy="542405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</a:pPr>
            <a:r>
              <a:rPr lang="en-US" sz="4400" b="1" dirty="0">
                <a:solidFill>
                  <a:srgbClr val="002060"/>
                </a:solidFill>
              </a:rPr>
              <a:t>Inflammatory mediators are the substances that initiate and regulate inflammatory reactions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altLang="en-US" sz="4400" b="1" dirty="0">
                <a:solidFill>
                  <a:srgbClr val="002060"/>
                </a:solidFill>
              </a:rPr>
              <a:t>Mediators originate from either – </a:t>
            </a:r>
          </a:p>
          <a:p>
            <a:pPr eaLnBrk="1" hangingPunct="1">
              <a:lnSpc>
                <a:spcPct val="160000"/>
              </a:lnSpc>
              <a:buClr>
                <a:schemeClr val="tx2"/>
              </a:buClr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</a:rPr>
              <a:t>Plasma</a:t>
            </a:r>
            <a:r>
              <a:rPr lang="en-US" alt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US" altLang="en-US" sz="4400" b="1" dirty="0">
                <a:solidFill>
                  <a:srgbClr val="7030A0"/>
                </a:solidFill>
              </a:rPr>
              <a:t>  </a:t>
            </a:r>
            <a:r>
              <a:rPr lang="en-US" altLang="en-US" sz="4400" b="1" dirty="0">
                <a:solidFill>
                  <a:srgbClr val="002060"/>
                </a:solidFill>
              </a:rPr>
              <a:t>These are present in precursor forms that must be activated by series of proteolytic cleavage   to acquire biologic properties</a:t>
            </a:r>
          </a:p>
          <a:p>
            <a:pPr marL="0" indent="0" eaLnBrk="1" hangingPunct="1">
              <a:lnSpc>
                <a:spcPct val="160000"/>
              </a:lnSpc>
              <a:buClr>
                <a:schemeClr val="tx2"/>
              </a:buClr>
              <a:buNone/>
            </a:pPr>
            <a:r>
              <a:rPr lang="en-US" altLang="en-US" sz="4400" b="1" dirty="0">
                <a:solidFill>
                  <a:srgbClr val="002060"/>
                </a:solidFill>
              </a:rPr>
              <a:t>         e.g. complement proteins &amp; kinins</a:t>
            </a:r>
          </a:p>
          <a:p>
            <a:pPr eaLnBrk="1" hangingPunct="1">
              <a:lnSpc>
                <a:spcPct val="160000"/>
              </a:lnSpc>
              <a:buClr>
                <a:schemeClr val="tx2"/>
              </a:buClr>
            </a:pPr>
            <a:r>
              <a:rPr lang="en-US" altLang="en-US" sz="4400" dirty="0">
                <a:solidFill>
                  <a:srgbClr val="002060"/>
                </a:solidFill>
              </a:rPr>
              <a:t> 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</a:rPr>
              <a:t>Cells</a:t>
            </a:r>
            <a:r>
              <a:rPr lang="en-US" altLang="en-US" sz="4400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en-US" altLang="en-US" sz="4400" b="1" dirty="0">
                <a:solidFill>
                  <a:srgbClr val="002060"/>
                </a:solidFill>
              </a:rPr>
              <a:t>present in intracellular granules that need to be secreted (e.g. Histamine in mast cells) or synthesized </a:t>
            </a:r>
            <a:r>
              <a:rPr lang="en-US" altLang="en-US" sz="4400" b="1" dirty="0" err="1">
                <a:solidFill>
                  <a:srgbClr val="002060"/>
                </a:solidFill>
              </a:rPr>
              <a:t>denovo</a:t>
            </a:r>
            <a:r>
              <a:rPr lang="en-US" altLang="en-US" sz="4400" b="1" dirty="0">
                <a:solidFill>
                  <a:srgbClr val="002060"/>
                </a:solidFill>
              </a:rPr>
              <a:t> in response to stimulus (e.g. Prostaglandins, cytokines)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35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E694F64-F03B-869A-E5BB-57AC3B579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2192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solidFill>
                  <a:srgbClr val="800000"/>
                </a:solidFill>
                <a:latin typeface="Arial Black" pitchFamily="34" charset="0"/>
              </a:rPr>
              <a:t>CHEMICAL MEDIATORS OF INFLAMMATION</a:t>
            </a:r>
            <a:br>
              <a:rPr lang="en-US" sz="2800" dirty="0">
                <a:solidFill>
                  <a:srgbClr val="800000"/>
                </a:solidFill>
                <a:latin typeface="Arial Black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Arial Black" pitchFamily="34" charset="0"/>
              </a:rPr>
              <a:t>PLASMA PROTEINS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7F50159-B3C6-1544-9DF5-5D00AF186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3063" y="1905000"/>
            <a:ext cx="11326091" cy="49530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The biologic function of complement system</a:t>
            </a:r>
          </a:p>
          <a:p>
            <a:pPr lvl="1">
              <a:spcAft>
                <a:spcPts val="1800"/>
              </a:spcAft>
              <a:buClr>
                <a:schemeClr val="tx2"/>
              </a:buClr>
            </a:pPr>
            <a:r>
              <a:rPr lang="en-US" altLang="en-US" sz="2800" b="1" dirty="0">
                <a:solidFill>
                  <a:srgbClr val="002060"/>
                </a:solidFill>
              </a:rPr>
              <a:t>Cell lysis by MAC </a:t>
            </a:r>
          </a:p>
          <a:p>
            <a:pPr lvl="1">
              <a:spcAft>
                <a:spcPts val="1800"/>
              </a:spcAft>
              <a:buClr>
                <a:schemeClr val="tx2"/>
              </a:buClr>
            </a:pPr>
            <a:r>
              <a:rPr lang="en-US" altLang="en-US" sz="2800" b="1" dirty="0">
                <a:solidFill>
                  <a:srgbClr val="002060"/>
                </a:solidFill>
              </a:rPr>
              <a:t>Vascular phenomenon – increased vascular permeability &amp; vasodilatation</a:t>
            </a:r>
          </a:p>
          <a:p>
            <a:pPr lvl="1">
              <a:spcAft>
                <a:spcPts val="1800"/>
              </a:spcAft>
              <a:buClr>
                <a:schemeClr val="tx2"/>
              </a:buClr>
            </a:pPr>
            <a:r>
              <a:rPr lang="en-US" altLang="en-US" sz="2800" b="1" dirty="0">
                <a:solidFill>
                  <a:srgbClr val="002060"/>
                </a:solidFill>
              </a:rPr>
              <a:t>Leukocyte adhesion, chemotaxis &amp; activation</a:t>
            </a:r>
          </a:p>
          <a:p>
            <a:pPr lvl="1">
              <a:spcAft>
                <a:spcPts val="1800"/>
              </a:spcAft>
              <a:buClr>
                <a:schemeClr val="tx2"/>
              </a:buClr>
            </a:pPr>
            <a:r>
              <a:rPr lang="en-US" altLang="en-US" sz="2800" b="1" dirty="0">
                <a:solidFill>
                  <a:srgbClr val="002060"/>
                </a:solidFill>
              </a:rPr>
              <a:t>Phagocytosis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911AAA7-D33E-C26A-2E84-CB548D76C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dirty="0">
                <a:solidFill>
                  <a:srgbClr val="800000"/>
                </a:solidFill>
                <a:latin typeface="Arial Black" pitchFamily="34" charset="0"/>
              </a:rPr>
              <a:t>CHEMICAL MEDIATORS OF INFLAMMATION</a:t>
            </a:r>
            <a:br>
              <a:rPr lang="en-US" sz="2400" dirty="0">
                <a:solidFill>
                  <a:srgbClr val="800000"/>
                </a:solidFill>
                <a:latin typeface="Arial Black" pitchFamily="34" charset="0"/>
              </a:rPr>
            </a:br>
            <a:r>
              <a:rPr lang="en-US" sz="2400" dirty="0">
                <a:solidFill>
                  <a:srgbClr val="7030A0"/>
                </a:solidFill>
                <a:latin typeface="Arial Black" pitchFamily="34" charset="0"/>
              </a:rPr>
              <a:t>PLASMA PROTEINS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B7244DF-8D50-6439-0EF8-90A380C69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8373" y="1506682"/>
            <a:ext cx="11502736" cy="504651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</a:rPr>
              <a:t>Regulation of complement activation</a:t>
            </a:r>
          </a:p>
          <a:p>
            <a:pPr eaLnBrk="1" hangingPunct="1">
              <a:lnSpc>
                <a:spcPct val="150000"/>
              </a:lnSpc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Regulation of C3 &amp; C5 convertase by enhancing dissociation of convertase complex e.g. </a:t>
            </a:r>
            <a:r>
              <a:rPr lang="en-US" altLang="en-US" b="1" dirty="0">
                <a:solidFill>
                  <a:srgbClr val="0070C0"/>
                </a:solidFill>
              </a:rPr>
              <a:t>Decay accelerating factor</a:t>
            </a:r>
          </a:p>
          <a:p>
            <a:pPr eaLnBrk="1" hangingPunct="1">
              <a:lnSpc>
                <a:spcPct val="150000"/>
              </a:lnSpc>
              <a:buClr>
                <a:schemeClr val="tx2"/>
              </a:buClr>
            </a:pPr>
            <a:r>
              <a:rPr lang="en-US" altLang="en-US" b="1" dirty="0">
                <a:solidFill>
                  <a:srgbClr val="0070C0"/>
                </a:solidFill>
              </a:rPr>
              <a:t>Factor H – </a:t>
            </a:r>
            <a:r>
              <a:rPr lang="en-US" altLang="en-US" b="1" dirty="0">
                <a:solidFill>
                  <a:srgbClr val="002060"/>
                </a:solidFill>
              </a:rPr>
              <a:t>causes cleavage of C3b and turnover of C3 convertase</a:t>
            </a:r>
          </a:p>
          <a:p>
            <a:pPr eaLnBrk="1" hangingPunct="1">
              <a:lnSpc>
                <a:spcPct val="150000"/>
              </a:lnSpc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Binding of active complement components by specific proteins in plasma</a:t>
            </a:r>
          </a:p>
          <a:p>
            <a:pPr eaLnBrk="1" hangingPunct="1">
              <a:lnSpc>
                <a:spcPct val="150000"/>
              </a:lnSpc>
              <a:buClr>
                <a:schemeClr val="tx2"/>
              </a:buClr>
            </a:pPr>
            <a:r>
              <a:rPr lang="en-US" altLang="en-US" b="1" dirty="0">
                <a:solidFill>
                  <a:srgbClr val="0070C0"/>
                </a:solidFill>
              </a:rPr>
              <a:t>C1 inhibitor</a:t>
            </a:r>
            <a:r>
              <a:rPr lang="en-US" altLang="en-US" b="1" dirty="0">
                <a:solidFill>
                  <a:srgbClr val="002060"/>
                </a:solidFill>
              </a:rPr>
              <a:t> interferes with enzymatic activity of C1</a:t>
            </a:r>
          </a:p>
          <a:p>
            <a:pPr eaLnBrk="1" hangingPunct="1">
              <a:lnSpc>
                <a:spcPct val="150000"/>
              </a:lnSpc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Proteins that inhibit MAC formation e.g. </a:t>
            </a:r>
            <a:r>
              <a:rPr lang="en-US" altLang="en-US" b="1" dirty="0">
                <a:solidFill>
                  <a:srgbClr val="0070C0"/>
                </a:solidFill>
              </a:rPr>
              <a:t>CD59</a:t>
            </a:r>
            <a:r>
              <a:rPr lang="en-US" altLang="en-US" b="1" dirty="0">
                <a:solidFill>
                  <a:srgbClr val="002060"/>
                </a:solidFill>
              </a:rPr>
              <a:t> inhibit excessive complement activation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06AFF51-007B-E564-F205-35CBDB976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3716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dirty="0">
                <a:solidFill>
                  <a:srgbClr val="800000"/>
                </a:solidFill>
                <a:latin typeface="Arial Black" pitchFamily="34" charset="0"/>
              </a:rPr>
              <a:t>CHEMICAL MEDIATORS OF INFLAMMATION</a:t>
            </a:r>
            <a:br>
              <a:rPr lang="en-US" sz="2400" dirty="0">
                <a:solidFill>
                  <a:srgbClr val="800000"/>
                </a:solidFill>
                <a:latin typeface="Arial Black" pitchFamily="34" charset="0"/>
              </a:rPr>
            </a:br>
            <a:r>
              <a:rPr lang="en-US" sz="2400" dirty="0">
                <a:solidFill>
                  <a:srgbClr val="7030A0"/>
                </a:solidFill>
                <a:latin typeface="Arial Black" pitchFamily="34" charset="0"/>
              </a:rPr>
              <a:t>PLASMA PROTEINS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0F45F1E-1A5E-E81A-65C0-1E4C59640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9" y="1246909"/>
            <a:ext cx="11398827" cy="555913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</a:rPr>
              <a:t>Disorders of complement system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FontTx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Deficiency of complement components lead to increased susceptibility to infections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FontTx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Deficiency of C4 &amp; C2 – autoimmune diseases e.g. </a:t>
            </a:r>
            <a:r>
              <a:rPr lang="en-US" altLang="en-US" b="1" dirty="0">
                <a:solidFill>
                  <a:srgbClr val="0070C0"/>
                </a:solidFill>
              </a:rPr>
              <a:t>SLE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FontTx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Genetic </a:t>
            </a:r>
            <a:r>
              <a:rPr lang="en-US" altLang="en-US" b="1" dirty="0" err="1">
                <a:solidFill>
                  <a:srgbClr val="002060"/>
                </a:solidFill>
              </a:rPr>
              <a:t>defeciency</a:t>
            </a:r>
            <a:r>
              <a:rPr lang="en-US" altLang="en-US" b="1" dirty="0">
                <a:solidFill>
                  <a:srgbClr val="002060"/>
                </a:solidFill>
              </a:rPr>
              <a:t> of complementary regulatory protein – significant disease – </a:t>
            </a:r>
            <a:r>
              <a:rPr lang="en-US" altLang="en-US" b="1" dirty="0">
                <a:solidFill>
                  <a:srgbClr val="0070C0"/>
                </a:solidFill>
              </a:rPr>
              <a:t>e.g. Paroxysmal Nocturnal Hemoglobinuria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FontTx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Deficiency of C1 inhibitor – </a:t>
            </a:r>
            <a:r>
              <a:rPr lang="en-US" altLang="en-US" b="1" dirty="0">
                <a:solidFill>
                  <a:srgbClr val="0070C0"/>
                </a:solidFill>
              </a:rPr>
              <a:t>Hereditary angioneurotic edema</a:t>
            </a:r>
          </a:p>
          <a:p>
            <a:pPr eaLnBrk="1" hangingPunct="1">
              <a:buFontTx/>
              <a:buChar char="•"/>
            </a:pPr>
            <a:endParaRPr lang="en-US" altLang="en-US" dirty="0">
              <a:solidFill>
                <a:srgbClr val="EAF098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6377-0D25-E42C-4179-0B677545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222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CHEMICAL MEDIATORS</a:t>
            </a:r>
            <a:b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en-US" sz="2000" dirty="0">
                <a:solidFill>
                  <a:srgbClr val="7030A0"/>
                </a:solidFill>
                <a:latin typeface="Arial Black" pitchFamily="34" charset="0"/>
              </a:rPr>
              <a:t>kinin  system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4BAF8-CD74-197C-8161-F2851A1E9755}"/>
              </a:ext>
            </a:extLst>
          </p:cNvPr>
          <p:cNvSpPr txBox="1"/>
          <p:nvPr/>
        </p:nvSpPr>
        <p:spPr>
          <a:xfrm>
            <a:off x="4852555" y="958335"/>
            <a:ext cx="2223655" cy="369332"/>
          </a:xfrm>
          <a:prstGeom prst="rect">
            <a:avLst/>
          </a:prstGeom>
          <a:solidFill>
            <a:srgbClr val="E1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FACTOR XII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3505C-87C7-ABA2-6904-638A6A1807F6}"/>
              </a:ext>
            </a:extLst>
          </p:cNvPr>
          <p:cNvSpPr txBox="1"/>
          <p:nvPr/>
        </p:nvSpPr>
        <p:spPr>
          <a:xfrm>
            <a:off x="6764482" y="1419365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Collagen, Basement membrane, and activated platelets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3AD9C-2CA9-BB02-D215-815D4CDCA496}"/>
              </a:ext>
            </a:extLst>
          </p:cNvPr>
          <p:cNvSpPr txBox="1"/>
          <p:nvPr/>
        </p:nvSpPr>
        <p:spPr>
          <a:xfrm>
            <a:off x="4914901" y="2183727"/>
            <a:ext cx="2223655" cy="369332"/>
          </a:xfrm>
          <a:prstGeom prst="rect">
            <a:avLst/>
          </a:prstGeom>
          <a:solidFill>
            <a:srgbClr val="E1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FACTOR </a:t>
            </a:r>
            <a:r>
              <a:rPr lang="en-US" b="1" dirty="0" err="1">
                <a:solidFill>
                  <a:srgbClr val="002060"/>
                </a:solidFill>
              </a:rPr>
              <a:t>XIIa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E99B83-E2CE-ED9D-D8C9-44145B9043A5}"/>
              </a:ext>
            </a:extLst>
          </p:cNvPr>
          <p:cNvSpPr txBox="1"/>
          <p:nvPr/>
        </p:nvSpPr>
        <p:spPr>
          <a:xfrm>
            <a:off x="4031674" y="2970790"/>
            <a:ext cx="1662545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Kinin cascade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16779-B41D-C837-CE7C-B3859637D9A0}"/>
              </a:ext>
            </a:extLst>
          </p:cNvPr>
          <p:cNvSpPr txBox="1"/>
          <p:nvPr/>
        </p:nvSpPr>
        <p:spPr>
          <a:xfrm>
            <a:off x="6648448" y="3058247"/>
            <a:ext cx="2001982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Clotting  cascade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FDABC3-353D-0984-A47F-F6BDFA7A4A72}"/>
              </a:ext>
            </a:extLst>
          </p:cNvPr>
          <p:cNvSpPr txBox="1"/>
          <p:nvPr/>
        </p:nvSpPr>
        <p:spPr>
          <a:xfrm>
            <a:off x="5455228" y="4158671"/>
            <a:ext cx="1485900" cy="369332"/>
          </a:xfrm>
          <a:prstGeom prst="rect">
            <a:avLst/>
          </a:prstGeom>
          <a:solidFill>
            <a:srgbClr val="FFE5FF"/>
          </a:solidFill>
          <a:effectLst>
            <a:glow rad="63500">
              <a:srgbClr val="CC0099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7030A0"/>
                </a:solidFill>
              </a:rPr>
              <a:t>Prekallikrein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7A907D-632F-4BCC-91BE-54B61820C439}"/>
              </a:ext>
            </a:extLst>
          </p:cNvPr>
          <p:cNvSpPr txBox="1"/>
          <p:nvPr/>
        </p:nvSpPr>
        <p:spPr>
          <a:xfrm>
            <a:off x="2878281" y="4158671"/>
            <a:ext cx="1485900" cy="369332"/>
          </a:xfrm>
          <a:prstGeom prst="rect">
            <a:avLst/>
          </a:prstGeom>
          <a:solidFill>
            <a:srgbClr val="FFE5FF"/>
          </a:solidFill>
          <a:effectLst>
            <a:glow rad="63500">
              <a:srgbClr val="CC0099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Kallikrein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A7BBC8-624C-CE1F-9850-195C9588069C}"/>
              </a:ext>
            </a:extLst>
          </p:cNvPr>
          <p:cNvSpPr txBox="1"/>
          <p:nvPr/>
        </p:nvSpPr>
        <p:spPr>
          <a:xfrm>
            <a:off x="155864" y="4187410"/>
            <a:ext cx="2098964" cy="369332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Fibrinolytic 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D0012F-C8DC-E430-34E6-C79462FA896F}"/>
              </a:ext>
            </a:extLst>
          </p:cNvPr>
          <p:cNvSpPr txBox="1"/>
          <p:nvPr/>
        </p:nvSpPr>
        <p:spPr>
          <a:xfrm>
            <a:off x="457201" y="5396438"/>
            <a:ext cx="229639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High molecular weight kininogen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079F1B-334F-9020-2B31-B57729A643C5}"/>
              </a:ext>
            </a:extLst>
          </p:cNvPr>
          <p:cNvSpPr txBox="1"/>
          <p:nvPr/>
        </p:nvSpPr>
        <p:spPr>
          <a:xfrm>
            <a:off x="4516581" y="5538354"/>
            <a:ext cx="158981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Bradykinin</a:t>
            </a:r>
            <a:r>
              <a:rPr lang="en-US" dirty="0"/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48A90F-5717-C03B-1F74-B0C787C5E16F}"/>
              </a:ext>
            </a:extLst>
          </p:cNvPr>
          <p:cNvCxnSpPr>
            <a:cxnSpLocks/>
          </p:cNvCxnSpPr>
          <p:nvPr/>
        </p:nvCxnSpPr>
        <p:spPr>
          <a:xfrm flipV="1">
            <a:off x="3470564" y="1911161"/>
            <a:ext cx="0" cy="2193249"/>
          </a:xfrm>
          <a:prstGeom prst="line">
            <a:avLst/>
          </a:prstGeom>
          <a:ln>
            <a:solidFill>
              <a:srgbClr val="CC00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CD0375-8A8A-2B2F-9BC7-A05AC7EB7074}"/>
              </a:ext>
            </a:extLst>
          </p:cNvPr>
          <p:cNvCxnSpPr>
            <a:cxnSpLocks/>
          </p:cNvCxnSpPr>
          <p:nvPr/>
        </p:nvCxnSpPr>
        <p:spPr>
          <a:xfrm>
            <a:off x="3470564" y="1898855"/>
            <a:ext cx="2234045" cy="24612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CCCB02-5996-BD1B-6C14-9CE5B821E1F7}"/>
              </a:ext>
            </a:extLst>
          </p:cNvPr>
          <p:cNvCxnSpPr/>
          <p:nvPr/>
        </p:nvCxnSpPr>
        <p:spPr>
          <a:xfrm>
            <a:off x="5881254" y="1419365"/>
            <a:ext cx="0" cy="64633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CCA3C6B-ECF5-FB40-19BC-EF954783555C}"/>
              </a:ext>
            </a:extLst>
          </p:cNvPr>
          <p:cNvCxnSpPr>
            <a:cxnSpLocks/>
          </p:cNvCxnSpPr>
          <p:nvPr/>
        </p:nvCxnSpPr>
        <p:spPr>
          <a:xfrm flipH="1">
            <a:off x="5455228" y="2677997"/>
            <a:ext cx="436417" cy="2137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9BE87D-8AB5-1288-E1FE-F7AB6B5D1121}"/>
              </a:ext>
            </a:extLst>
          </p:cNvPr>
          <p:cNvCxnSpPr>
            <a:cxnSpLocks/>
          </p:cNvCxnSpPr>
          <p:nvPr/>
        </p:nvCxnSpPr>
        <p:spPr>
          <a:xfrm>
            <a:off x="6296890" y="2640155"/>
            <a:ext cx="467591" cy="3092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2714BBF-FCCE-5A86-4599-9845E99597E5}"/>
              </a:ext>
            </a:extLst>
          </p:cNvPr>
          <p:cNvCxnSpPr/>
          <p:nvPr/>
        </p:nvCxnSpPr>
        <p:spPr>
          <a:xfrm flipH="1">
            <a:off x="4462895" y="4343337"/>
            <a:ext cx="888423" cy="0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5A55F0-1398-D18C-2427-2C60AFDCC6B9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4852555" y="3711601"/>
            <a:ext cx="0" cy="51193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CB37393-B176-2F0F-8834-9C3372DC656F}"/>
              </a:ext>
            </a:extLst>
          </p:cNvPr>
          <p:cNvCxnSpPr/>
          <p:nvPr/>
        </p:nvCxnSpPr>
        <p:spPr>
          <a:xfrm>
            <a:off x="2857501" y="5719603"/>
            <a:ext cx="157941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818929E-D922-920C-B240-10A7384B15B8}"/>
              </a:ext>
            </a:extLst>
          </p:cNvPr>
          <p:cNvCxnSpPr/>
          <p:nvPr/>
        </p:nvCxnSpPr>
        <p:spPr>
          <a:xfrm>
            <a:off x="3470564" y="4619088"/>
            <a:ext cx="0" cy="839696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F5DEA47-F3FB-E5DA-4472-89C6E7E24CEB}"/>
              </a:ext>
            </a:extLst>
          </p:cNvPr>
          <p:cNvCxnSpPr>
            <a:cxnSpLocks/>
          </p:cNvCxnSpPr>
          <p:nvPr/>
        </p:nvCxnSpPr>
        <p:spPr>
          <a:xfrm flipH="1">
            <a:off x="2306782" y="4343337"/>
            <a:ext cx="540326" cy="0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7C5A4ED-1959-0A6C-E657-5411E6A144A2}"/>
              </a:ext>
            </a:extLst>
          </p:cNvPr>
          <p:cNvSpPr txBox="1"/>
          <p:nvPr/>
        </p:nvSpPr>
        <p:spPr>
          <a:xfrm>
            <a:off x="6764481" y="5038936"/>
            <a:ext cx="3771899" cy="1200329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Increased vascular permeability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Causes smooth muscle contraction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Dilation of blood vessels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Pain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B33E8B-5283-00B2-4FFF-47686294402A}"/>
              </a:ext>
            </a:extLst>
          </p:cNvPr>
          <p:cNvSpPr txBox="1"/>
          <p:nvPr/>
        </p:nvSpPr>
        <p:spPr>
          <a:xfrm>
            <a:off x="4587586" y="3434602"/>
            <a:ext cx="529937" cy="276999"/>
          </a:xfrm>
          <a:prstGeom prst="rect">
            <a:avLst/>
          </a:prstGeom>
          <a:solidFill>
            <a:srgbClr val="E1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2060"/>
                </a:solidFill>
              </a:rPr>
              <a:t>XIIa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E230BB-2A9F-D4AC-04D3-9D9326BFF52A}"/>
              </a:ext>
            </a:extLst>
          </p:cNvPr>
          <p:cNvSpPr txBox="1"/>
          <p:nvPr/>
        </p:nvSpPr>
        <p:spPr>
          <a:xfrm>
            <a:off x="3337213" y="1426058"/>
            <a:ext cx="196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C0099"/>
                </a:solidFill>
              </a:rPr>
              <a:t>HMWK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2108618-76BD-E0D3-F185-3C3E6958C838}"/>
              </a:ext>
            </a:extLst>
          </p:cNvPr>
          <p:cNvCxnSpPr/>
          <p:nvPr/>
        </p:nvCxnSpPr>
        <p:spPr>
          <a:xfrm>
            <a:off x="4270664" y="1583780"/>
            <a:ext cx="1402772" cy="20886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97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C99997-7A28-B1CC-D989-7750963C8A05}"/>
              </a:ext>
            </a:extLst>
          </p:cNvPr>
          <p:cNvSpPr txBox="1"/>
          <p:nvPr/>
        </p:nvSpPr>
        <p:spPr>
          <a:xfrm>
            <a:off x="2691248" y="1690688"/>
            <a:ext cx="654626" cy="338554"/>
          </a:xfrm>
          <a:prstGeom prst="rect">
            <a:avLst/>
          </a:prstGeom>
          <a:solidFill>
            <a:srgbClr val="E1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</a:rPr>
              <a:t>XIIa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16789-20FC-4A21-76A6-8D02D3F34BA1}"/>
              </a:ext>
            </a:extLst>
          </p:cNvPr>
          <p:cNvSpPr txBox="1"/>
          <p:nvPr/>
        </p:nvSpPr>
        <p:spPr>
          <a:xfrm>
            <a:off x="1184564" y="2690369"/>
            <a:ext cx="1163781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Factor XI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61C4C-94EF-7ECE-0F4F-D55CE6013197}"/>
              </a:ext>
            </a:extLst>
          </p:cNvPr>
          <p:cNvSpPr txBox="1"/>
          <p:nvPr/>
        </p:nvSpPr>
        <p:spPr>
          <a:xfrm>
            <a:off x="3713021" y="2690369"/>
            <a:ext cx="1163781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Factor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XIa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27F7D-E171-4963-3D18-67C309CC10E8}"/>
              </a:ext>
            </a:extLst>
          </p:cNvPr>
          <p:cNvSpPr txBox="1"/>
          <p:nvPr/>
        </p:nvSpPr>
        <p:spPr>
          <a:xfrm>
            <a:off x="2182092" y="3874716"/>
            <a:ext cx="1163781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Factor 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C8A04-5C5F-784C-60AE-53AD47CA0C06}"/>
              </a:ext>
            </a:extLst>
          </p:cNvPr>
          <p:cNvSpPr txBox="1"/>
          <p:nvPr/>
        </p:nvSpPr>
        <p:spPr>
          <a:xfrm>
            <a:off x="5257803" y="3889448"/>
            <a:ext cx="1163781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Factor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Xa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E70DD-54AC-A605-5B51-7AD0B23297FA}"/>
              </a:ext>
            </a:extLst>
          </p:cNvPr>
          <p:cNvSpPr txBox="1"/>
          <p:nvPr/>
        </p:nvSpPr>
        <p:spPr>
          <a:xfrm>
            <a:off x="3089566" y="5238597"/>
            <a:ext cx="1787236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Prothrombin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F03B21-CDFE-83FA-17A1-A734AC8CC3DC}"/>
              </a:ext>
            </a:extLst>
          </p:cNvPr>
          <p:cNvSpPr txBox="1"/>
          <p:nvPr/>
        </p:nvSpPr>
        <p:spPr>
          <a:xfrm>
            <a:off x="6650185" y="5197033"/>
            <a:ext cx="1787236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Thrombin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1E18BA-675E-4CE9-B832-0091AFFE1B75}"/>
              </a:ext>
            </a:extLst>
          </p:cNvPr>
          <p:cNvSpPr txBox="1"/>
          <p:nvPr/>
        </p:nvSpPr>
        <p:spPr>
          <a:xfrm>
            <a:off x="8323122" y="4798763"/>
            <a:ext cx="200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Protease activated receptors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481950-CE45-5CD0-250F-BC44088DE919}"/>
              </a:ext>
            </a:extLst>
          </p:cNvPr>
          <p:cNvSpPr txBox="1"/>
          <p:nvPr/>
        </p:nvSpPr>
        <p:spPr>
          <a:xfrm>
            <a:off x="10210804" y="5060373"/>
            <a:ext cx="1759523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ACUTE INFLAMMATION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37A6CD-AD4E-D18C-3462-652AFB87F574}"/>
              </a:ext>
            </a:extLst>
          </p:cNvPr>
          <p:cNvCxnSpPr/>
          <p:nvPr/>
        </p:nvCxnSpPr>
        <p:spPr>
          <a:xfrm>
            <a:off x="2348345" y="2847109"/>
            <a:ext cx="12261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1DB901-2EC8-FC2F-972D-E693D5B04063}"/>
              </a:ext>
            </a:extLst>
          </p:cNvPr>
          <p:cNvCxnSpPr>
            <a:cxnSpLocks/>
          </p:cNvCxnSpPr>
          <p:nvPr/>
        </p:nvCxnSpPr>
        <p:spPr>
          <a:xfrm>
            <a:off x="3498277" y="4050302"/>
            <a:ext cx="1378525" cy="238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168737-D3FC-5210-7F6B-C31103C2B59D}"/>
              </a:ext>
            </a:extLst>
          </p:cNvPr>
          <p:cNvCxnSpPr/>
          <p:nvPr/>
        </p:nvCxnSpPr>
        <p:spPr>
          <a:xfrm>
            <a:off x="5178138" y="5423263"/>
            <a:ext cx="12261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B6FEBD-CA6E-76EE-BB6E-F20FDE1818B9}"/>
              </a:ext>
            </a:extLst>
          </p:cNvPr>
          <p:cNvCxnSpPr>
            <a:cxnSpLocks/>
          </p:cNvCxnSpPr>
          <p:nvPr/>
        </p:nvCxnSpPr>
        <p:spPr>
          <a:xfrm>
            <a:off x="8582890" y="5382491"/>
            <a:ext cx="14859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190641-0EF1-11A1-6746-AA07C3FE56C9}"/>
              </a:ext>
            </a:extLst>
          </p:cNvPr>
          <p:cNvCxnSpPr/>
          <p:nvPr/>
        </p:nvCxnSpPr>
        <p:spPr>
          <a:xfrm>
            <a:off x="4294911" y="3154090"/>
            <a:ext cx="0" cy="7353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A62A738-ECE9-F24A-56C4-B28A5127804B}"/>
              </a:ext>
            </a:extLst>
          </p:cNvPr>
          <p:cNvCxnSpPr/>
          <p:nvPr/>
        </p:nvCxnSpPr>
        <p:spPr>
          <a:xfrm>
            <a:off x="5801595" y="4431084"/>
            <a:ext cx="0" cy="7353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81E86E-87C1-FCE4-E507-F7A7C6F0B302}"/>
              </a:ext>
            </a:extLst>
          </p:cNvPr>
          <p:cNvCxnSpPr/>
          <p:nvPr/>
        </p:nvCxnSpPr>
        <p:spPr>
          <a:xfrm>
            <a:off x="2961409" y="2067791"/>
            <a:ext cx="0" cy="6225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6868A928-0B38-8663-3A58-A9C19CE0B307}"/>
              </a:ext>
            </a:extLst>
          </p:cNvPr>
          <p:cNvSpPr txBox="1">
            <a:spLocks/>
          </p:cNvSpPr>
          <p:nvPr/>
        </p:nvSpPr>
        <p:spPr>
          <a:xfrm>
            <a:off x="838200" y="298882"/>
            <a:ext cx="10515600" cy="1050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CHEMICAL MEDIATORS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en-US" sz="2400" dirty="0">
                <a:solidFill>
                  <a:srgbClr val="7030A0"/>
                </a:solidFill>
                <a:latin typeface="Arial Black" pitchFamily="34" charset="0"/>
              </a:rPr>
              <a:t>Clotting  system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C35690-5BDA-3E19-5808-2CA0ECE85FC3}"/>
              </a:ext>
            </a:extLst>
          </p:cNvPr>
          <p:cNvSpPr txBox="1"/>
          <p:nvPr/>
        </p:nvSpPr>
        <p:spPr>
          <a:xfrm>
            <a:off x="3442857" y="5770669"/>
            <a:ext cx="143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Factor II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ADFC85-023B-0620-84CB-0A96B0CA66A3}"/>
              </a:ext>
            </a:extLst>
          </p:cNvPr>
          <p:cNvSpPr txBox="1"/>
          <p:nvPr/>
        </p:nvSpPr>
        <p:spPr>
          <a:xfrm>
            <a:off x="7116046" y="5663499"/>
            <a:ext cx="143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Factor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IIa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60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292B5546-17DE-14DA-C6C1-F7D418402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CHEMICAL MEDIATORS OF INFLAMMATION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en-US" sz="2400" dirty="0">
                <a:solidFill>
                  <a:srgbClr val="7030A0"/>
                </a:solidFill>
                <a:latin typeface="Arial Black" pitchFamily="34" charset="0"/>
              </a:rPr>
              <a:t>Clotting system</a:t>
            </a:r>
            <a:endParaRPr lang="en-US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5E7768D-BB3E-A3E7-92F4-EE21C441C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7255" y="1340426"/>
            <a:ext cx="11097490" cy="538249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</a:rPr>
              <a:t>Protease activated receptors</a:t>
            </a:r>
          </a:p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These are </a:t>
            </a:r>
            <a:r>
              <a:rPr lang="en-US" altLang="en-US" b="1" dirty="0">
                <a:solidFill>
                  <a:srgbClr val="0070C0"/>
                </a:solidFill>
              </a:rPr>
              <a:t>7- Transmembrane G – protein receptors </a:t>
            </a:r>
            <a:r>
              <a:rPr lang="en-US" altLang="en-US" b="1" dirty="0">
                <a:solidFill>
                  <a:srgbClr val="002060"/>
                </a:solidFill>
              </a:rPr>
              <a:t>present on platelets, endothelial cells, smooth muscle cells, etc.</a:t>
            </a:r>
          </a:p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Engagement of PAR by proteases particularly Thrombin triggers several responses like- </a:t>
            </a: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Mobilization of P- selectin</a:t>
            </a: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Production of chemokines</a:t>
            </a: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Expression of endothelial adhesion molecule</a:t>
            </a: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Production of Prostaglandins, PAF, &amp; NO</a:t>
            </a: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Changes in endothelial shape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E27ACD-8EBC-7CF5-1863-BFB93E227B66}"/>
              </a:ext>
            </a:extLst>
          </p:cNvPr>
          <p:cNvSpPr txBox="1"/>
          <p:nvPr/>
        </p:nvSpPr>
        <p:spPr>
          <a:xfrm>
            <a:off x="2421080" y="2292845"/>
            <a:ext cx="1485900" cy="369332"/>
          </a:xfrm>
          <a:prstGeom prst="rect">
            <a:avLst/>
          </a:prstGeom>
          <a:solidFill>
            <a:srgbClr val="FFE5FF"/>
          </a:solidFill>
          <a:effectLst>
            <a:glow rad="63500">
              <a:srgbClr val="CC0099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Kallikrein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37FB62-BE5A-6690-C5B3-9025D4ADEF0E}"/>
              </a:ext>
            </a:extLst>
          </p:cNvPr>
          <p:cNvSpPr txBox="1"/>
          <p:nvPr/>
        </p:nvSpPr>
        <p:spPr>
          <a:xfrm>
            <a:off x="581891" y="3633666"/>
            <a:ext cx="1662545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Plasminogen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50589-BD84-05C5-DCF2-819F67B61207}"/>
              </a:ext>
            </a:extLst>
          </p:cNvPr>
          <p:cNvSpPr txBox="1"/>
          <p:nvPr/>
        </p:nvSpPr>
        <p:spPr>
          <a:xfrm>
            <a:off x="3695700" y="3633666"/>
            <a:ext cx="1662545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Plasmin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E8205-FBD8-B508-1A06-61B3907A002D}"/>
              </a:ext>
            </a:extLst>
          </p:cNvPr>
          <p:cNvSpPr txBox="1"/>
          <p:nvPr/>
        </p:nvSpPr>
        <p:spPr>
          <a:xfrm>
            <a:off x="2841912" y="5069733"/>
            <a:ext cx="64423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95080-88CF-EF2D-0F4C-328DFB136918}"/>
              </a:ext>
            </a:extLst>
          </p:cNvPr>
          <p:cNvSpPr txBox="1"/>
          <p:nvPr/>
        </p:nvSpPr>
        <p:spPr>
          <a:xfrm>
            <a:off x="5420590" y="5063961"/>
            <a:ext cx="64423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C3a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B2E87-DEB7-D638-C43B-936B2E12DB8D}"/>
              </a:ext>
            </a:extLst>
          </p:cNvPr>
          <p:cNvSpPr txBox="1"/>
          <p:nvPr/>
        </p:nvSpPr>
        <p:spPr>
          <a:xfrm>
            <a:off x="7387936" y="3553691"/>
            <a:ext cx="1174173" cy="369332"/>
          </a:xfrm>
          <a:prstGeom prst="rect">
            <a:avLst/>
          </a:prstGeom>
          <a:solidFill>
            <a:srgbClr val="E1FFE1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Fibrin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2BC50A-AF99-8509-FAB3-6F921F428061}"/>
              </a:ext>
            </a:extLst>
          </p:cNvPr>
          <p:cNvSpPr txBox="1"/>
          <p:nvPr/>
        </p:nvSpPr>
        <p:spPr>
          <a:xfrm>
            <a:off x="10591800" y="3553691"/>
            <a:ext cx="1406236" cy="369332"/>
          </a:xfrm>
          <a:prstGeom prst="rect">
            <a:avLst/>
          </a:prstGeom>
          <a:solidFill>
            <a:srgbClr val="E1FFE1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Fibrinogen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4961BF-A79F-929E-A4A5-7F277D7976F8}"/>
              </a:ext>
            </a:extLst>
          </p:cNvPr>
          <p:cNvSpPr txBox="1"/>
          <p:nvPr/>
        </p:nvSpPr>
        <p:spPr>
          <a:xfrm>
            <a:off x="7387936" y="4879254"/>
            <a:ext cx="131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Fibrin split products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CC6FEF-0ACD-979B-55C5-2C552F48D331}"/>
              </a:ext>
            </a:extLst>
          </p:cNvPr>
          <p:cNvSpPr txBox="1"/>
          <p:nvPr/>
        </p:nvSpPr>
        <p:spPr>
          <a:xfrm>
            <a:off x="9350088" y="4925291"/>
            <a:ext cx="176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Fibrinopeptides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FA7F01-D6EA-1860-DCFE-DA512C2C4AAF}"/>
              </a:ext>
            </a:extLst>
          </p:cNvPr>
          <p:cNvSpPr txBox="1"/>
          <p:nvPr/>
        </p:nvSpPr>
        <p:spPr>
          <a:xfrm>
            <a:off x="8748280" y="2375973"/>
            <a:ext cx="1485900" cy="369332"/>
          </a:xfrm>
          <a:prstGeom prst="rect">
            <a:avLst/>
          </a:prstGeom>
          <a:solidFill>
            <a:srgbClr val="FFE5FF"/>
          </a:solidFill>
          <a:effectLst>
            <a:glow rad="63500">
              <a:srgbClr val="CC0099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Thrombin 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46F5105-86B1-48A9-D0E9-571F618B7BDD}"/>
              </a:ext>
            </a:extLst>
          </p:cNvPr>
          <p:cNvSpPr txBox="1">
            <a:spLocks/>
          </p:cNvSpPr>
          <p:nvPr/>
        </p:nvSpPr>
        <p:spPr>
          <a:xfrm>
            <a:off x="838200" y="298882"/>
            <a:ext cx="10515600" cy="1050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CHEMICAL MEDIATORS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en-US" sz="2400" dirty="0">
                <a:solidFill>
                  <a:srgbClr val="7030A0"/>
                </a:solidFill>
                <a:latin typeface="Arial Black" pitchFamily="34" charset="0"/>
              </a:rPr>
              <a:t>Clotting  system</a:t>
            </a: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C7CD1C9-5882-D888-3EB7-061562A586EF}"/>
              </a:ext>
            </a:extLst>
          </p:cNvPr>
          <p:cNvCxnSpPr>
            <a:cxnSpLocks/>
          </p:cNvCxnSpPr>
          <p:nvPr/>
        </p:nvCxnSpPr>
        <p:spPr>
          <a:xfrm>
            <a:off x="2421080" y="3818332"/>
            <a:ext cx="11741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BCA899-3490-8039-9892-B4A758B19F22}"/>
              </a:ext>
            </a:extLst>
          </p:cNvPr>
          <p:cNvCxnSpPr>
            <a:cxnSpLocks/>
          </p:cNvCxnSpPr>
          <p:nvPr/>
        </p:nvCxnSpPr>
        <p:spPr>
          <a:xfrm>
            <a:off x="3595255" y="5254399"/>
            <a:ext cx="16833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4D505BF-550C-FFA7-2748-6D35E5C51D08}"/>
              </a:ext>
            </a:extLst>
          </p:cNvPr>
          <p:cNvCxnSpPr/>
          <p:nvPr/>
        </p:nvCxnSpPr>
        <p:spPr>
          <a:xfrm>
            <a:off x="4526972" y="4114800"/>
            <a:ext cx="0" cy="8596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331B9F-8D58-C486-833D-2A5108708BC6}"/>
              </a:ext>
            </a:extLst>
          </p:cNvPr>
          <p:cNvCxnSpPr>
            <a:cxnSpLocks/>
          </p:cNvCxnSpPr>
          <p:nvPr/>
        </p:nvCxnSpPr>
        <p:spPr>
          <a:xfrm>
            <a:off x="5508912" y="3818332"/>
            <a:ext cx="15361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6DAC35-2BCA-66A4-9641-ADF6255AC997}"/>
              </a:ext>
            </a:extLst>
          </p:cNvPr>
          <p:cNvCxnSpPr>
            <a:cxnSpLocks/>
          </p:cNvCxnSpPr>
          <p:nvPr/>
        </p:nvCxnSpPr>
        <p:spPr>
          <a:xfrm flipH="1">
            <a:off x="8705853" y="3738357"/>
            <a:ext cx="17958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DFCBCF8-90D5-CC86-B9D8-0195F3B92D55}"/>
              </a:ext>
            </a:extLst>
          </p:cNvPr>
          <p:cNvCxnSpPr/>
          <p:nvPr/>
        </p:nvCxnSpPr>
        <p:spPr>
          <a:xfrm flipH="1">
            <a:off x="9933709" y="3818332"/>
            <a:ext cx="509155" cy="11069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83B9978-CF97-3560-79DC-1922BFCDA2E0}"/>
              </a:ext>
            </a:extLst>
          </p:cNvPr>
          <p:cNvCxnSpPr/>
          <p:nvPr/>
        </p:nvCxnSpPr>
        <p:spPr>
          <a:xfrm>
            <a:off x="8009658" y="4002998"/>
            <a:ext cx="0" cy="8596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C19BA7B-5DF7-7EAE-CD3E-1BE17E9500D1}"/>
              </a:ext>
            </a:extLst>
          </p:cNvPr>
          <p:cNvSpPr txBox="1"/>
          <p:nvPr/>
        </p:nvSpPr>
        <p:spPr>
          <a:xfrm>
            <a:off x="3595255" y="5652655"/>
            <a:ext cx="1762990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Complement cascade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4816CE9-D41E-84B8-2914-029E94F96D23}"/>
              </a:ext>
            </a:extLst>
          </p:cNvPr>
          <p:cNvCxnSpPr/>
          <p:nvPr/>
        </p:nvCxnSpPr>
        <p:spPr>
          <a:xfrm>
            <a:off x="3054927" y="2793970"/>
            <a:ext cx="0" cy="839696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D4B89C6-BE02-102C-9E75-41C567684467}"/>
              </a:ext>
            </a:extLst>
          </p:cNvPr>
          <p:cNvCxnSpPr/>
          <p:nvPr/>
        </p:nvCxnSpPr>
        <p:spPr>
          <a:xfrm>
            <a:off x="9639300" y="2793970"/>
            <a:ext cx="0" cy="839696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419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C020136-72FE-FAFD-B4DF-664F1ED32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80"/>
            <a:ext cx="12105408" cy="679920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CA1D58A-7F9F-D268-1A2F-CE7C50A86C5A}"/>
              </a:ext>
            </a:extLst>
          </p:cNvPr>
          <p:cNvSpPr/>
          <p:nvPr/>
        </p:nvSpPr>
        <p:spPr>
          <a:xfrm>
            <a:off x="3054927" y="1849582"/>
            <a:ext cx="5964382" cy="3595254"/>
          </a:xfrm>
          <a:prstGeom prst="ellipse">
            <a:avLst/>
          </a:prstGeom>
          <a:solidFill>
            <a:srgbClr val="FFE5FF"/>
          </a:solidFill>
          <a:ln>
            <a:solidFill>
              <a:srgbClr val="FF99FF"/>
            </a:solidFill>
          </a:ln>
          <a:effectLst>
            <a:glow rad="101600">
              <a:srgbClr val="CC009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7926D0-D74F-F16C-0BF4-9018BAC6DCC3}"/>
              </a:ext>
            </a:extLst>
          </p:cNvPr>
          <p:cNvSpPr txBox="1">
            <a:spLocks/>
          </p:cNvSpPr>
          <p:nvPr/>
        </p:nvSpPr>
        <p:spPr>
          <a:xfrm>
            <a:off x="779318" y="288275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7030A0"/>
                </a:solidFill>
                <a:latin typeface="+mn-lt"/>
              </a:rPr>
              <a:t>THANK YOU</a:t>
            </a:r>
            <a:endParaRPr lang="en-US" b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253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009">
            <a:extLst>
              <a:ext uri="{FF2B5EF4-FFF2-40B4-BE49-F238E27FC236}">
                <a16:creationId xmlns:a16="http://schemas.microsoft.com/office/drawing/2014/main" id="{2FB16D50-E085-8121-FE91-6AEBBB20E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4" b="55148"/>
          <a:stretch>
            <a:fillRect/>
          </a:stretch>
        </p:blipFill>
        <p:spPr bwMode="auto">
          <a:xfrm>
            <a:off x="0" y="0"/>
            <a:ext cx="12191999" cy="688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C3EDD0-B01B-3726-F430-B05E538528EB}"/>
              </a:ext>
            </a:extLst>
          </p:cNvPr>
          <p:cNvSpPr txBox="1"/>
          <p:nvPr/>
        </p:nvSpPr>
        <p:spPr>
          <a:xfrm>
            <a:off x="4010891" y="72736"/>
            <a:ext cx="473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00000"/>
                </a:solidFill>
                <a:latin typeface="+mn-lt"/>
              </a:rPr>
              <a:t>CHEMICAL MEDIATORS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2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2F456-B38F-E850-49F3-017B37F5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91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800000"/>
                </a:solidFill>
                <a:latin typeface="+mn-lt"/>
              </a:rPr>
              <a:t>CHEMICAL MEDIATORS</a:t>
            </a:r>
            <a:endParaRPr lang="en-US" dirty="0"/>
          </a:p>
        </p:txBody>
      </p:sp>
      <p:pic>
        <p:nvPicPr>
          <p:cNvPr id="3" name="Picture 9" descr="Picture 009">
            <a:extLst>
              <a:ext uri="{FF2B5EF4-FFF2-40B4-BE49-F238E27FC236}">
                <a16:creationId xmlns:a16="http://schemas.microsoft.com/office/drawing/2014/main" id="{4B27BB80-72D5-1FEE-025A-E882CE99B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60" r="22154" b="17165"/>
          <a:stretch>
            <a:fillRect/>
          </a:stretch>
        </p:blipFill>
        <p:spPr bwMode="auto">
          <a:xfrm>
            <a:off x="0" y="480060"/>
            <a:ext cx="12191999" cy="635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33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3CB7-CBB8-CA10-BE05-24449B9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401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+mn-lt"/>
              </a:rPr>
              <a:t>CHEMICAL MEDIATORS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28CA5-415F-B3C5-F091-187A6DF1A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226127"/>
            <a:ext cx="11513128" cy="5631873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Mediators perform activity by –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Mostly by binding to receptors on target cells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Direct enzymatic activity e.g. Lysosomal proteases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Mediate oxidative damage e.g. reactive oxygen species &amp; nitrogen intermediates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Mediators can act on – 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One or few target cells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Can have diverse targets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Have different effect on different cell 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5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3AA9B-8BB0-88AF-E3A6-00E07172F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496291"/>
            <a:ext cx="11294918" cy="5070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Once activated &amp; released from the cell the mediators are short lived. They either –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70C0"/>
                </a:solidFill>
              </a:rPr>
              <a:t>Quickly decay </a:t>
            </a:r>
            <a:r>
              <a:rPr lang="en-US" altLang="en-US" b="1" dirty="0">
                <a:solidFill>
                  <a:srgbClr val="002060"/>
                </a:solidFill>
              </a:rPr>
              <a:t>e.g. Arachidonic acid metabolites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70C0"/>
                </a:solidFill>
              </a:rPr>
              <a:t>Inactivated by enzymes </a:t>
            </a:r>
            <a:r>
              <a:rPr lang="en-US" altLang="en-US" b="1" dirty="0">
                <a:solidFill>
                  <a:srgbClr val="002060"/>
                </a:solidFill>
              </a:rPr>
              <a:t>e.g. kininase inactivates Bradykinin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70C0"/>
                </a:solidFill>
              </a:rPr>
              <a:t>Scavenged</a:t>
            </a:r>
            <a:r>
              <a:rPr lang="en-US" altLang="en-US" b="1" dirty="0">
                <a:solidFill>
                  <a:srgbClr val="002060"/>
                </a:solidFill>
              </a:rPr>
              <a:t> e.g. antioxidants scavenge toxic oxygen metabolites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70C0"/>
                </a:solidFill>
              </a:rPr>
              <a:t>Inhibited</a:t>
            </a:r>
            <a:r>
              <a:rPr lang="en-US" altLang="en-US" b="1" dirty="0">
                <a:solidFill>
                  <a:srgbClr val="002060"/>
                </a:solidFill>
              </a:rPr>
              <a:t> e.g. complement regulatory proteins breakup &amp; degrade activated complement components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346382-9D9B-A5D6-FD22-9F2204B34A8D}"/>
              </a:ext>
            </a:extLst>
          </p:cNvPr>
          <p:cNvSpPr txBox="1">
            <a:spLocks/>
          </p:cNvSpPr>
          <p:nvPr/>
        </p:nvSpPr>
        <p:spPr>
          <a:xfrm>
            <a:off x="838200" y="135082"/>
            <a:ext cx="10515600" cy="1215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800000"/>
                </a:solidFill>
                <a:latin typeface="+mn-lt"/>
              </a:rPr>
              <a:t>CHEMICAL MEDIATORS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3AA9B-8BB0-88AF-E3A6-00E07172F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423" y="2057400"/>
            <a:ext cx="9670473" cy="4150736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rgbClr val="002060"/>
                </a:solidFill>
              </a:rPr>
              <a:t>First mediators to be released during inflammation are - </a:t>
            </a:r>
          </a:p>
          <a:p>
            <a:pPr lvl="4" eaLnBrk="1" hangingPunct="1">
              <a:spcAft>
                <a:spcPts val="1200"/>
              </a:spcAft>
              <a:buClr>
                <a:schemeClr val="tx2"/>
              </a:buClr>
              <a:buFontTx/>
              <a:buChar char="•"/>
            </a:pPr>
            <a:r>
              <a:rPr lang="en-US" altLang="en-US" sz="3200" b="1" dirty="0">
                <a:solidFill>
                  <a:srgbClr val="002060"/>
                </a:solidFill>
              </a:rPr>
              <a:t>Histamine </a:t>
            </a:r>
          </a:p>
          <a:p>
            <a:pPr lvl="4" eaLnBrk="1" hangingPunct="1">
              <a:spcAft>
                <a:spcPts val="1200"/>
              </a:spcAft>
              <a:buClr>
                <a:schemeClr val="tx2"/>
              </a:buClr>
              <a:buFontTx/>
              <a:buChar char="•"/>
            </a:pPr>
            <a:r>
              <a:rPr lang="en-US" altLang="en-US" sz="3200" b="1" dirty="0">
                <a:solidFill>
                  <a:srgbClr val="002060"/>
                </a:solidFill>
              </a:rPr>
              <a:t>Serotonin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346382-9D9B-A5D6-FD22-9F2204B34A8D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735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800000"/>
                </a:solidFill>
                <a:latin typeface="+mn-lt"/>
              </a:rPr>
              <a:t>CHEMICAL MEDIATORS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7030A0"/>
                </a:solidFill>
                <a:latin typeface="+mn-lt"/>
              </a:rPr>
              <a:t>Vasoactive amines</a:t>
            </a:r>
          </a:p>
        </p:txBody>
      </p:sp>
    </p:spTree>
    <p:extLst>
      <p:ext uri="{BB962C8B-B14F-4D97-AF65-F5344CB8AC3E}">
        <p14:creationId xmlns:p14="http://schemas.microsoft.com/office/powerpoint/2010/main" val="307352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3AA9B-8BB0-88AF-E3A6-00E07172F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87135"/>
            <a:ext cx="11648210" cy="5652655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sz="3500" b="1" dirty="0">
                <a:solidFill>
                  <a:srgbClr val="7030A0"/>
                </a:solidFill>
              </a:rPr>
              <a:t>HISTAMINE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Richest source </a:t>
            </a:r>
            <a:r>
              <a:rPr lang="en-US" altLang="en-US" dirty="0">
                <a:solidFill>
                  <a:srgbClr val="002060"/>
                </a:solidFill>
              </a:rPr>
              <a:t>– </a:t>
            </a:r>
            <a:r>
              <a:rPr lang="en-US" altLang="en-US" b="1" dirty="0">
                <a:solidFill>
                  <a:srgbClr val="002060"/>
                </a:solidFill>
              </a:rPr>
              <a:t>mast cells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                           - also in platelets &amp; Basophils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Stimuli for degranulation of Mast cells –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Physical injury such as trauma , cold or heat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Immune reactions involving binding of antibodies to Mast cells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Fragments of complement called </a:t>
            </a:r>
            <a:r>
              <a:rPr lang="en-US" altLang="en-US" b="1" dirty="0" err="1">
                <a:solidFill>
                  <a:srgbClr val="002060"/>
                </a:solidFill>
              </a:rPr>
              <a:t>Anaphylotoxins</a:t>
            </a:r>
            <a:r>
              <a:rPr lang="en-US" altLang="en-US" b="1" dirty="0">
                <a:solidFill>
                  <a:srgbClr val="002060"/>
                </a:solidFill>
              </a:rPr>
              <a:t>  (C3a &amp; C5a 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Neuropeptides (substance P 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Cytokines (IL – 1 &amp; IL – 8 )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346382-9D9B-A5D6-FD22-9F2204B34A8D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800000"/>
                </a:solidFill>
                <a:latin typeface="+mn-lt"/>
              </a:rPr>
              <a:t>CHEMICAL MEDIATORS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5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3AA9B-8BB0-88AF-E3A6-00E07172F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27" y="955964"/>
            <a:ext cx="11814463" cy="541842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altLang="en-US" sz="4100" b="1" dirty="0">
                <a:solidFill>
                  <a:srgbClr val="7030A0"/>
                </a:solidFill>
              </a:rPr>
              <a:t>HISTAMINE</a:t>
            </a:r>
          </a:p>
          <a:p>
            <a:pPr algn="ctr">
              <a:buNone/>
            </a:pPr>
            <a:endParaRPr lang="en-US" altLang="en-US" sz="1200" b="1" i="1" dirty="0">
              <a:solidFill>
                <a:srgbClr val="00FFFF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sz="3300" b="1" dirty="0">
                <a:solidFill>
                  <a:schemeClr val="accent2">
                    <a:lumMod val="75000"/>
                  </a:schemeClr>
                </a:solidFill>
              </a:rPr>
              <a:t>Action of Histamine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altLang="en-US" sz="3300" b="1" dirty="0">
                <a:solidFill>
                  <a:srgbClr val="002060"/>
                </a:solidFill>
              </a:rPr>
              <a:t>Dilation of arterioles ( but constriction of large arterioles )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altLang="en-US" sz="3300" b="1" dirty="0">
                <a:solidFill>
                  <a:srgbClr val="002060"/>
                </a:solidFill>
              </a:rPr>
              <a:t>Increased permeability of </a:t>
            </a:r>
            <a:r>
              <a:rPr lang="en-US" altLang="en-US" sz="3300" b="1" dirty="0" err="1">
                <a:solidFill>
                  <a:srgbClr val="002060"/>
                </a:solidFill>
              </a:rPr>
              <a:t>veinules</a:t>
            </a:r>
            <a:endParaRPr lang="en-US" altLang="en-US" sz="33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altLang="en-US" sz="3300" b="1" dirty="0">
                <a:solidFill>
                  <a:srgbClr val="002060"/>
                </a:solidFill>
              </a:rPr>
              <a:t>Principle mediator of immediate transient phase of increased vascular permeability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altLang="en-US" sz="3300" b="1" dirty="0">
                <a:solidFill>
                  <a:srgbClr val="002060"/>
                </a:solidFill>
              </a:rPr>
              <a:t>Acts on microcirculation mainly via binding to H1 receptor on endothelial cells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346382-9D9B-A5D6-FD22-9F2204B34A8D}"/>
              </a:ext>
            </a:extLst>
          </p:cNvPr>
          <p:cNvSpPr txBox="1">
            <a:spLocks/>
          </p:cNvSpPr>
          <p:nvPr/>
        </p:nvSpPr>
        <p:spPr>
          <a:xfrm>
            <a:off x="838200" y="-1"/>
            <a:ext cx="10515600" cy="955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800000"/>
                </a:solidFill>
                <a:latin typeface="+mn-lt"/>
              </a:rPr>
              <a:t>CHEMICAL MEDIATORS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19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975</Words>
  <Application>Microsoft Office PowerPoint</Application>
  <PresentationFormat>Widescreen</PresentationFormat>
  <Paragraphs>218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Wingdings</vt:lpstr>
      <vt:lpstr>Office Theme</vt:lpstr>
      <vt:lpstr>CHEMICAL MEDIATORS OF INFLAMMATION</vt:lpstr>
      <vt:lpstr>CHEMICAL MEDIATORS</vt:lpstr>
      <vt:lpstr>PowerPoint Presentation</vt:lpstr>
      <vt:lpstr>CHEMICAL MEDIATORS</vt:lpstr>
      <vt:lpstr>CHEMICAL MEDIATORS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CHEMICAL MEDIATORS - PLASMA PROTEINS classical pathway</vt:lpstr>
      <vt:lpstr>PowerPoint Presentation</vt:lpstr>
      <vt:lpstr>PowerPoint Presentation</vt:lpstr>
      <vt:lpstr>PowerPoint Presentation</vt:lpstr>
      <vt:lpstr>ACTIVATION AND FUNCTIONS OF COMPLEMENT SYSTEM</vt:lpstr>
      <vt:lpstr>CHEMICAL MEDIATORS OF INFLAMMATION PLASMA PROTEINS</vt:lpstr>
      <vt:lpstr>CHEMICAL MEDIATORS OF INFLAMMATION PLASMA PROTEINS</vt:lpstr>
      <vt:lpstr>CHEMICAL MEDIATORS OF INFLAMMATION PLASMA PROTEINS</vt:lpstr>
      <vt:lpstr>CHEMICAL MEDIATORS kinin  system</vt:lpstr>
      <vt:lpstr>PowerPoint Presentation</vt:lpstr>
      <vt:lpstr>CHEMICAL MEDIATORS OF INFLAMMATION Clotting system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MEDIATORS OF INFLAMMATION</dc:title>
  <dc:creator>Rupesh Vissa</dc:creator>
  <cp:lastModifiedBy>Rupesh Vissa</cp:lastModifiedBy>
  <cp:revision>34</cp:revision>
  <dcterms:created xsi:type="dcterms:W3CDTF">2023-04-04T06:35:43Z</dcterms:created>
  <dcterms:modified xsi:type="dcterms:W3CDTF">2023-04-10T07:24:23Z</dcterms:modified>
</cp:coreProperties>
</file>