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305" r:id="rId3"/>
    <p:sldId id="308" r:id="rId4"/>
    <p:sldId id="309" r:id="rId5"/>
    <p:sldId id="298" r:id="rId6"/>
    <p:sldId id="257" r:id="rId7"/>
    <p:sldId id="258" r:id="rId8"/>
    <p:sldId id="259" r:id="rId9"/>
    <p:sldId id="260" r:id="rId10"/>
    <p:sldId id="261" r:id="rId11"/>
    <p:sldId id="262" r:id="rId12"/>
    <p:sldId id="263" r:id="rId13"/>
    <p:sldId id="273" r:id="rId14"/>
    <p:sldId id="274" r:id="rId15"/>
    <p:sldId id="275" r:id="rId16"/>
    <p:sldId id="276" r:id="rId17"/>
    <p:sldId id="265" r:id="rId18"/>
    <p:sldId id="264" r:id="rId19"/>
    <p:sldId id="266" r:id="rId20"/>
    <p:sldId id="267" r:id="rId21"/>
    <p:sldId id="268" r:id="rId22"/>
    <p:sldId id="269" r:id="rId23"/>
    <p:sldId id="304" r:id="rId24"/>
    <p:sldId id="306" r:id="rId25"/>
    <p:sldId id="270" r:id="rId26"/>
    <p:sldId id="271" r:id="rId27"/>
    <p:sldId id="289" r:id="rId28"/>
    <p:sldId id="272" r:id="rId29"/>
    <p:sldId id="277" r:id="rId30"/>
    <p:sldId id="278" r:id="rId31"/>
    <p:sldId id="302" r:id="rId32"/>
    <p:sldId id="288" r:id="rId33"/>
    <p:sldId id="280" r:id="rId34"/>
    <p:sldId id="290" r:id="rId35"/>
    <p:sldId id="297" r:id="rId36"/>
    <p:sldId id="281" r:id="rId37"/>
    <p:sldId id="299" r:id="rId38"/>
    <p:sldId id="283" r:id="rId39"/>
    <p:sldId id="284" r:id="rId40"/>
    <p:sldId id="291" r:id="rId41"/>
    <p:sldId id="292" r:id="rId42"/>
    <p:sldId id="285" r:id="rId43"/>
    <p:sldId id="300" r:id="rId44"/>
    <p:sldId id="286" r:id="rId45"/>
    <p:sldId id="287" r:id="rId46"/>
    <p:sldId id="293" r:id="rId47"/>
    <p:sldId id="301" r:id="rId48"/>
    <p:sldId id="303" r:id="rId49"/>
    <p:sldId id="296" r:id="rId50"/>
    <p:sldId id="294" r:id="rId51"/>
    <p:sldId id="310" r:id="rId52"/>
    <p:sldId id="295" r:id="rId5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F9FD"/>
    <a:srgbClr val="FBFAD2"/>
    <a:srgbClr val="A0F1FA"/>
    <a:srgbClr val="C8F4D6"/>
    <a:srgbClr val="D0ECF0"/>
    <a:srgbClr val="FFCCFF"/>
    <a:srgbClr val="FFCCCC"/>
    <a:srgbClr val="CCFFCC"/>
    <a:srgbClr val="FF99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87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spect="1"/>
          </p:cNvSpPr>
          <p:nvPr/>
        </p:nvSpPr>
        <p:spPr>
          <a:xfrm>
            <a:off x="231775" y="244475"/>
            <a:ext cx="11723688" cy="6376988"/>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1978025"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dirty="0">
                <a:solidFill>
                  <a:srgbClr val="FFFFFF"/>
                </a:solidFill>
              </a:defRPr>
            </a:lvl1pPr>
          </a:lstStyle>
          <a:p>
            <a:pPr>
              <a:defRPr/>
            </a:pPr>
            <a:fld id="{06FC7D99-DCD7-4A93-BEAB-51DBC0D2F4AE}" type="datetimeFigureOut">
              <a:rPr lang="en-US"/>
              <a:pPr>
                <a:defRPr/>
              </a:pPr>
              <a:t>10/18/2022</a:t>
            </a:fld>
            <a:endParaRPr lang="en-US"/>
          </a:p>
        </p:txBody>
      </p:sp>
      <p:sp>
        <p:nvSpPr>
          <p:cNvPr id="7" name="Footer Placeholder 4"/>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dirty="0">
                <a:solidFill>
                  <a:srgbClr val="FFFFFF"/>
                </a:solidFill>
              </a:defRPr>
            </a:lvl1pPr>
          </a:lstStyle>
          <a:p>
            <a:pPr>
              <a:defRPr/>
            </a:pPr>
            <a:fld id="{B4A14DE4-EBF6-44F0-875A-B592FA05F06C}" type="slidenum">
              <a:rPr lang="en-US"/>
              <a:pPr>
                <a:defRPr/>
              </a:pPr>
              <a:t>‹#›</a:t>
            </a:fld>
            <a:endParaRPr lang="en-US"/>
          </a:p>
        </p:txBody>
      </p:sp>
    </p:spTree>
    <p:extLst>
      <p:ext uri="{BB962C8B-B14F-4D97-AF65-F5344CB8AC3E}">
        <p14:creationId xmlns:p14="http://schemas.microsoft.com/office/powerpoint/2010/main" val="232732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C1A35C5-B0EA-4E4E-B00A-43258F2EAF0E}" type="datetimeFigureOut">
              <a:rPr lang="en-US"/>
              <a:pPr>
                <a:defRPr/>
              </a:pPr>
              <a:t>10/18/2022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DCDD0E-44C4-4352-856F-CFE9CB2D7814}" type="slidenum">
              <a:rPr lang="en-US"/>
              <a:pPr>
                <a:defRPr/>
              </a:pPr>
              <a:t>‹#›</a:t>
            </a:fld>
            <a:endParaRPr lang="en-US"/>
          </a:p>
        </p:txBody>
      </p:sp>
    </p:spTree>
    <p:extLst>
      <p:ext uri="{BB962C8B-B14F-4D97-AF65-F5344CB8AC3E}">
        <p14:creationId xmlns:p14="http://schemas.microsoft.com/office/powerpoint/2010/main" val="79668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35A43B7-9A3B-4927-9075-F61A5F76F39F}" type="datetimeFigureOut">
              <a:rPr lang="en-US"/>
              <a:pPr>
                <a:defRPr/>
              </a:pPr>
              <a:t>10/18/2022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032B63-3912-4891-8B22-16EDB0D55BA3}" type="slidenum">
              <a:rPr lang="en-US"/>
              <a:pPr>
                <a:defRPr/>
              </a:pPr>
              <a:t>‹#›</a:t>
            </a:fld>
            <a:endParaRPr lang="en-US"/>
          </a:p>
        </p:txBody>
      </p:sp>
    </p:spTree>
    <p:extLst>
      <p:ext uri="{BB962C8B-B14F-4D97-AF65-F5344CB8AC3E}">
        <p14:creationId xmlns:p14="http://schemas.microsoft.com/office/powerpoint/2010/main" val="335024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1256732-7D77-4909-B887-3AEC4F5D4922}" type="datetimeFigureOut">
              <a:rPr lang="en-US"/>
              <a:pPr>
                <a:defRPr/>
              </a:pPr>
              <a:t>10/18/2022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FA85FC-27F0-4BA2-B807-347E724BFD65}" type="slidenum">
              <a:rPr lang="en-US"/>
              <a:pPr>
                <a:defRPr/>
              </a:pPr>
              <a:t>‹#›</a:t>
            </a:fld>
            <a:endParaRPr lang="en-US"/>
          </a:p>
        </p:txBody>
      </p:sp>
    </p:spTree>
    <p:extLst>
      <p:ext uri="{BB962C8B-B14F-4D97-AF65-F5344CB8AC3E}">
        <p14:creationId xmlns:p14="http://schemas.microsoft.com/office/powerpoint/2010/main" val="224720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9787A3-EE4D-4EAB-B725-00B1F3ED454D}" type="datetimeFigureOut">
              <a:rPr lang="en-US"/>
              <a:pPr>
                <a:defRPr/>
              </a:pPr>
              <a:t>10/18/2022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578635-0CC9-4893-BE69-E07AE1E0A519}" type="slidenum">
              <a:rPr lang="en-US"/>
              <a:pPr>
                <a:defRPr/>
              </a:pPr>
              <a:t>‹#›</a:t>
            </a:fld>
            <a:endParaRPr lang="en-US"/>
          </a:p>
        </p:txBody>
      </p:sp>
    </p:spTree>
    <p:extLst>
      <p:ext uri="{BB962C8B-B14F-4D97-AF65-F5344CB8AC3E}">
        <p14:creationId xmlns:p14="http://schemas.microsoft.com/office/powerpoint/2010/main" val="302437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557E5EA-4BF9-42A5-A3A7-1A9A9CD9109B}" type="datetimeFigureOut">
              <a:rPr lang="en-US"/>
              <a:pPr>
                <a:defRPr/>
              </a:pPr>
              <a:t>10/18/2022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E7DDD9-EB36-41E6-904F-61F7EDECFF03}" type="slidenum">
              <a:rPr lang="en-US"/>
              <a:pPr>
                <a:defRPr/>
              </a:pPr>
              <a:t>‹#›</a:t>
            </a:fld>
            <a:endParaRPr lang="en-US"/>
          </a:p>
        </p:txBody>
      </p:sp>
    </p:spTree>
    <p:extLst>
      <p:ext uri="{BB962C8B-B14F-4D97-AF65-F5344CB8AC3E}">
        <p14:creationId xmlns:p14="http://schemas.microsoft.com/office/powerpoint/2010/main" val="131835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918E12C-181B-4B7E-8B5D-4625102BFF31}" type="datetimeFigureOut">
              <a:rPr lang="en-US"/>
              <a:pPr>
                <a:defRPr/>
              </a:pPr>
              <a:t>10/18/2022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E1F574-5B5F-456A-ADE6-1773E801CDA1}" type="slidenum">
              <a:rPr lang="en-US"/>
              <a:pPr>
                <a:defRPr/>
              </a:pPr>
              <a:t>‹#›</a:t>
            </a:fld>
            <a:endParaRPr lang="en-US"/>
          </a:p>
        </p:txBody>
      </p:sp>
    </p:spTree>
    <p:extLst>
      <p:ext uri="{BB962C8B-B14F-4D97-AF65-F5344CB8AC3E}">
        <p14:creationId xmlns:p14="http://schemas.microsoft.com/office/powerpoint/2010/main" val="31525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889DB13-5418-4CEA-AE35-FBF2B158067D}" type="datetimeFigureOut">
              <a:rPr lang="en-US"/>
              <a:pPr>
                <a:defRPr/>
              </a:pPr>
              <a:t>10/18/2022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8544F7-66A0-4C34-8BB7-0D8AE130899F}" type="slidenum">
              <a:rPr lang="en-US"/>
              <a:pPr>
                <a:defRPr/>
              </a:pPr>
              <a:t>‹#›</a:t>
            </a:fld>
            <a:endParaRPr lang="en-US"/>
          </a:p>
        </p:txBody>
      </p:sp>
    </p:spTree>
    <p:extLst>
      <p:ext uri="{BB962C8B-B14F-4D97-AF65-F5344CB8AC3E}">
        <p14:creationId xmlns:p14="http://schemas.microsoft.com/office/powerpoint/2010/main" val="73895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6C48F0-D2AF-4125-ACE5-8029739DE1BC}" type="datetimeFigureOut">
              <a:rPr lang="en-US"/>
              <a:pPr>
                <a:defRPr/>
              </a:pPr>
              <a:t>10/18/2022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2E237-8856-4F84-8F80-21B43518EC5F}" type="slidenum">
              <a:rPr lang="en-US"/>
              <a:pPr>
                <a:defRPr/>
              </a:pPr>
              <a:t>‹#›</a:t>
            </a:fld>
            <a:endParaRPr lang="en-US"/>
          </a:p>
        </p:txBody>
      </p:sp>
    </p:spTree>
    <p:extLst>
      <p:ext uri="{BB962C8B-B14F-4D97-AF65-F5344CB8AC3E}">
        <p14:creationId xmlns:p14="http://schemas.microsoft.com/office/powerpoint/2010/main" val="291536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75F3380-D277-46DF-960E-11E423AE7AE3}" type="datetimeFigureOut">
              <a:rPr lang="en-US"/>
              <a:pPr>
                <a:defRPr/>
              </a:pPr>
              <a:t>10/18/2022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4B760F-09F4-4286-98D8-B24198EDA84E}" type="slidenum">
              <a:rPr lang="en-US"/>
              <a:pPr>
                <a:defRPr/>
              </a:pPr>
              <a:t>‹#›</a:t>
            </a:fld>
            <a:endParaRPr lang="en-US"/>
          </a:p>
        </p:txBody>
      </p:sp>
    </p:spTree>
    <p:extLst>
      <p:ext uri="{BB962C8B-B14F-4D97-AF65-F5344CB8AC3E}">
        <p14:creationId xmlns:p14="http://schemas.microsoft.com/office/powerpoint/2010/main" val="250059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9CC8CC-8C1B-4E57-8EB0-8E0C09625E7A}" type="datetimeFigureOut">
              <a:rPr lang="en-US"/>
              <a:pPr>
                <a:defRPr/>
              </a:pPr>
              <a:t>10/18/2022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3E6DC4-4DBF-435B-949C-BC1CFEEE2B7B}" type="slidenum">
              <a:rPr lang="en-US"/>
              <a:pPr>
                <a:defRPr/>
              </a:pPr>
              <a:t>‹#›</a:t>
            </a:fld>
            <a:endParaRPr lang="en-US"/>
          </a:p>
        </p:txBody>
      </p:sp>
    </p:spTree>
    <p:extLst>
      <p:ext uri="{BB962C8B-B14F-4D97-AF65-F5344CB8AC3E}">
        <p14:creationId xmlns:p14="http://schemas.microsoft.com/office/powerpoint/2010/main" val="73420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775" y="244475"/>
            <a:ext cx="11723688" cy="63769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1143000" y="609600"/>
            <a:ext cx="98758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143000" y="2057400"/>
            <a:ext cx="98726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143000" y="6224588"/>
            <a:ext cx="2328863"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accent1"/>
                </a:solidFill>
                <a:latin typeface="+mn-lt"/>
              </a:defRPr>
            </a:lvl1pPr>
          </a:lstStyle>
          <a:p>
            <a:pPr>
              <a:defRPr/>
            </a:pPr>
            <a:fld id="{CFC8B894-514A-40E2-84CA-9A34B6858485}" type="datetimeFigureOut">
              <a:rPr lang="en-US"/>
              <a:pPr>
                <a:defRPr/>
              </a:pPr>
              <a:t>10/18/2022</a:t>
            </a:fld>
            <a:endParaRPr lang="en-US"/>
          </a:p>
        </p:txBody>
      </p:sp>
      <p:sp>
        <p:nvSpPr>
          <p:cNvPr id="5" name="Footer Placeholder 4"/>
          <p:cNvSpPr>
            <a:spLocks noGrp="1"/>
          </p:cNvSpPr>
          <p:nvPr>
            <p:ph type="ftr" sz="quarter" idx="3"/>
          </p:nvPr>
        </p:nvSpPr>
        <p:spPr>
          <a:xfrm>
            <a:off x="3949700" y="6224588"/>
            <a:ext cx="4716463"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accent1"/>
                </a:solidFill>
                <a:latin typeface="+mn-lt"/>
              </a:defRPr>
            </a:lvl1pPr>
          </a:lstStyle>
          <a:p>
            <a:pPr>
              <a:defRPr/>
            </a:pPr>
            <a:endParaRPr lang="en-US"/>
          </a:p>
        </p:txBody>
      </p:sp>
      <p:sp>
        <p:nvSpPr>
          <p:cNvPr id="6" name="Slide Number Placeholder 5"/>
          <p:cNvSpPr>
            <a:spLocks noGrp="1"/>
          </p:cNvSpPr>
          <p:nvPr>
            <p:ph type="sldNum" sz="quarter" idx="4"/>
          </p:nvPr>
        </p:nvSpPr>
        <p:spPr>
          <a:xfrm>
            <a:off x="9329738" y="6224588"/>
            <a:ext cx="1706562" cy="365125"/>
          </a:xfrm>
          <a:prstGeom prst="rect">
            <a:avLst/>
          </a:prstGeom>
        </p:spPr>
        <p:txBody>
          <a:bodyPr vert="horz" lIns="91440" tIns="45720" rIns="91440" bIns="45720" rtlCol="0" anchor="ctr"/>
          <a:lstStyle>
            <a:lvl1pPr algn="r" eaLnBrk="1" fontAlgn="auto" hangingPunct="1">
              <a:spcBef>
                <a:spcPts val="0"/>
              </a:spcBef>
              <a:spcAft>
                <a:spcPts val="0"/>
              </a:spcAft>
              <a:defRPr sz="1200" dirty="0">
                <a:solidFill>
                  <a:schemeClr val="accent1"/>
                </a:solidFill>
                <a:latin typeface="+mn-lt"/>
              </a:defRPr>
            </a:lvl1pPr>
          </a:lstStyle>
          <a:p>
            <a:pPr>
              <a:defRPr/>
            </a:pPr>
            <a:fld id="{F55CECB9-0665-41F8-A952-6FC50559A0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Corbel" panose="020B0503020204020204" pitchFamily="34" charset="0"/>
        </a:defRPr>
      </a:lvl2pPr>
      <a:lvl3pPr algn="l" rtl="0" fontAlgn="base">
        <a:lnSpc>
          <a:spcPct val="90000"/>
        </a:lnSpc>
        <a:spcBef>
          <a:spcPct val="0"/>
        </a:spcBef>
        <a:spcAft>
          <a:spcPct val="0"/>
        </a:spcAft>
        <a:defRPr sz="4400">
          <a:solidFill>
            <a:schemeClr val="accent1"/>
          </a:solidFill>
          <a:latin typeface="Corbel" panose="020B0503020204020204" pitchFamily="34" charset="0"/>
        </a:defRPr>
      </a:lvl3pPr>
      <a:lvl4pPr algn="l" rtl="0" fontAlgn="base">
        <a:lnSpc>
          <a:spcPct val="90000"/>
        </a:lnSpc>
        <a:spcBef>
          <a:spcPct val="0"/>
        </a:spcBef>
        <a:spcAft>
          <a:spcPct val="0"/>
        </a:spcAft>
        <a:defRPr sz="4400">
          <a:solidFill>
            <a:schemeClr val="accent1"/>
          </a:solidFill>
          <a:latin typeface="Corbel" panose="020B0503020204020204" pitchFamily="34" charset="0"/>
        </a:defRPr>
      </a:lvl4pPr>
      <a:lvl5pPr algn="l" rtl="0" fontAlgn="base">
        <a:lnSpc>
          <a:spcPct val="90000"/>
        </a:lnSpc>
        <a:spcBef>
          <a:spcPct val="0"/>
        </a:spcBef>
        <a:spcAft>
          <a:spcPct val="0"/>
        </a:spcAft>
        <a:defRPr sz="4400">
          <a:solidFill>
            <a:schemeClr val="accent1"/>
          </a:solidFill>
          <a:latin typeface="Corbel" panose="020B0503020204020204" pitchFamily="34" charset="0"/>
        </a:defRPr>
      </a:lvl5pPr>
      <a:lvl6pPr marL="457200" algn="l" rtl="0" fontAlgn="base">
        <a:lnSpc>
          <a:spcPct val="90000"/>
        </a:lnSpc>
        <a:spcBef>
          <a:spcPct val="0"/>
        </a:spcBef>
        <a:spcAft>
          <a:spcPct val="0"/>
        </a:spcAft>
        <a:defRPr sz="4400">
          <a:solidFill>
            <a:schemeClr val="accent1"/>
          </a:solidFill>
          <a:latin typeface="Corbel" panose="020B0503020204020204" pitchFamily="34" charset="0"/>
        </a:defRPr>
      </a:lvl6pPr>
      <a:lvl7pPr marL="914400" algn="l" rtl="0" fontAlgn="base">
        <a:lnSpc>
          <a:spcPct val="90000"/>
        </a:lnSpc>
        <a:spcBef>
          <a:spcPct val="0"/>
        </a:spcBef>
        <a:spcAft>
          <a:spcPct val="0"/>
        </a:spcAft>
        <a:defRPr sz="4400">
          <a:solidFill>
            <a:schemeClr val="accent1"/>
          </a:solidFill>
          <a:latin typeface="Corbel" panose="020B0503020204020204" pitchFamily="34" charset="0"/>
        </a:defRPr>
      </a:lvl7pPr>
      <a:lvl8pPr marL="1371600" algn="l" rtl="0" fontAlgn="base">
        <a:lnSpc>
          <a:spcPct val="90000"/>
        </a:lnSpc>
        <a:spcBef>
          <a:spcPct val="0"/>
        </a:spcBef>
        <a:spcAft>
          <a:spcPct val="0"/>
        </a:spcAft>
        <a:defRPr sz="4400">
          <a:solidFill>
            <a:schemeClr val="accent1"/>
          </a:solidFill>
          <a:latin typeface="Corbel" panose="020B0503020204020204" pitchFamily="34" charset="0"/>
        </a:defRPr>
      </a:lvl8pPr>
      <a:lvl9pPr marL="1828800" algn="l" rtl="0" fontAlgn="base">
        <a:lnSpc>
          <a:spcPct val="90000"/>
        </a:lnSpc>
        <a:spcBef>
          <a:spcPct val="0"/>
        </a:spcBef>
        <a:spcAft>
          <a:spcPct val="0"/>
        </a:spcAft>
        <a:defRPr sz="4400">
          <a:solidFill>
            <a:schemeClr val="accent1"/>
          </a:solidFill>
          <a:latin typeface="Corbel" panose="020B0503020204020204" pitchFamily="34" charset="0"/>
        </a:defRPr>
      </a:lvl9pPr>
    </p:titleStyle>
    <p:bodyStyle>
      <a:lvl1pPr marL="228600" indent="-182563" algn="l" rtl="0" fontAlgn="base">
        <a:lnSpc>
          <a:spcPct val="90000"/>
        </a:lnSpc>
        <a:spcBef>
          <a:spcPts val="1400"/>
        </a:spcBef>
        <a:spcAft>
          <a:spcPct val="0"/>
        </a:spcAft>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563" algn="l" rtl="0" fontAlgn="base">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0250" indent="-182563" algn="l" rtl="0" fontAlgn="base">
        <a:lnSpc>
          <a:spcPct val="90000"/>
        </a:lnSpc>
        <a:spcBef>
          <a:spcPts val="200"/>
        </a:spcBef>
        <a:spcAft>
          <a:spcPts val="400"/>
        </a:spcAft>
        <a:buClr>
          <a:schemeClr val="accent1"/>
        </a:buClr>
        <a:buSzPct val="80000"/>
        <a:buFont typeface="Corbel" pitchFamily="34" charset="0"/>
        <a:buChar char="•"/>
        <a:defRPr kern="1200">
          <a:solidFill>
            <a:schemeClr val="accent1"/>
          </a:solidFill>
          <a:latin typeface="+mn-lt"/>
          <a:ea typeface="+mn-ea"/>
          <a:cs typeface="+mn-cs"/>
        </a:defRPr>
      </a:lvl3pPr>
      <a:lvl4pPr marL="1004888" indent="-182563" algn="l" rtl="0" fontAlgn="base">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525" indent="-182563" algn="l" rtl="0" fontAlgn="base">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663" y="1229013"/>
            <a:ext cx="9967912" cy="1126259"/>
          </a:xfrm>
        </p:spPr>
        <p:txBody>
          <a:bodyPr rtlCol="0"/>
          <a:lstStyle/>
          <a:p>
            <a:pPr fontAlgn="auto">
              <a:spcAft>
                <a:spcPts val="0"/>
              </a:spcAft>
              <a:defRPr/>
            </a:pPr>
            <a:r>
              <a:rPr lang="en-US" dirty="0" err="1"/>
              <a:t>AthEROSCLEROSIS</a:t>
            </a:r>
            <a:endParaRPr lang="en-US" dirty="0"/>
          </a:p>
        </p:txBody>
      </p:sp>
      <p:sp>
        <p:nvSpPr>
          <p:cNvPr id="4099" name="Subtitle 2"/>
          <p:cNvSpPr>
            <a:spLocks noGrp="1"/>
          </p:cNvSpPr>
          <p:nvPr>
            <p:ph type="subTitle" idx="1"/>
          </p:nvPr>
        </p:nvSpPr>
        <p:spPr>
          <a:xfrm>
            <a:off x="1709738" y="4758023"/>
            <a:ext cx="8767762" cy="1389063"/>
          </a:xfrm>
        </p:spPr>
        <p:txBody>
          <a:bodyPr/>
          <a:lstStyle/>
          <a:p>
            <a:r>
              <a:rPr lang="en-US" altLang="en-US" b="1" i="1">
                <a:solidFill>
                  <a:srgbClr val="002060"/>
                </a:solidFill>
              </a:rPr>
              <a:t>Dr.V.Shanthi</a:t>
            </a:r>
          </a:p>
          <a:p>
            <a:r>
              <a:rPr lang="en-US" altLang="en-US" b="1" i="1">
                <a:solidFill>
                  <a:srgbClr val="002060"/>
                </a:solidFill>
              </a:rPr>
              <a:t>Professor and HOD</a:t>
            </a:r>
          </a:p>
          <a:p>
            <a:r>
              <a:rPr lang="en-US" altLang="en-US" b="1" i="1">
                <a:solidFill>
                  <a:srgbClr val="002060"/>
                </a:solidFill>
              </a:rPr>
              <a:t>Department of Pathology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456" t="62632" r="7456" b="12105"/>
          <a:stretch/>
        </p:blipFill>
        <p:spPr>
          <a:xfrm>
            <a:off x="2454492" y="2867891"/>
            <a:ext cx="7278254" cy="16228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189" y="219982"/>
            <a:ext cx="9875838" cy="1355725"/>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498475" y="1175657"/>
            <a:ext cx="11333163" cy="5336268"/>
          </a:xfrm>
        </p:spPr>
        <p:txBody>
          <a:bodyPr rtlCol="0">
            <a:normAutofit lnSpcReduction="10000"/>
          </a:bodyPr>
          <a:lstStyle/>
          <a:p>
            <a:pPr marL="45720" indent="0" algn="ctr" fontAlgn="auto">
              <a:spcAft>
                <a:spcPts val="0"/>
              </a:spcAft>
              <a:buFont typeface="Corbel" panose="020B0503020204020204" pitchFamily="34" charset="0"/>
              <a:buNone/>
              <a:defRPr/>
            </a:pPr>
            <a:r>
              <a:rPr lang="en-US" sz="3200" b="1" dirty="0">
                <a:solidFill>
                  <a:srgbClr val="CC0099"/>
                </a:solidFill>
              </a:rPr>
              <a:t>MODIFIABLE RISK FACTORS</a:t>
            </a:r>
          </a:p>
          <a:p>
            <a:pPr marL="45720" indent="0" fontAlgn="auto">
              <a:spcAft>
                <a:spcPts val="0"/>
              </a:spcAft>
              <a:buFont typeface="Corbel" panose="020B0503020204020204" pitchFamily="34" charset="0"/>
              <a:buNone/>
              <a:defRPr/>
            </a:pPr>
            <a:r>
              <a:rPr lang="en-US" sz="3200" b="1" dirty="0">
                <a:solidFill>
                  <a:srgbClr val="7030A0"/>
                </a:solidFill>
              </a:rPr>
              <a:t>Hyperlipidemia</a:t>
            </a:r>
          </a:p>
          <a:p>
            <a:pPr indent="-182880" fontAlgn="auto">
              <a:spcAft>
                <a:spcPts val="0"/>
              </a:spcAft>
              <a:defRPr/>
            </a:pPr>
            <a:r>
              <a:rPr lang="en-US" sz="3200" b="1" dirty="0">
                <a:solidFill>
                  <a:srgbClr val="0070C0"/>
                </a:solidFill>
              </a:rPr>
              <a:t>Hypercholesterolemia </a:t>
            </a:r>
            <a:r>
              <a:rPr lang="en-US" sz="3200" b="1" dirty="0">
                <a:solidFill>
                  <a:srgbClr val="002060"/>
                </a:solidFill>
              </a:rPr>
              <a:t>is major risk factor</a:t>
            </a:r>
          </a:p>
          <a:p>
            <a:pPr indent="-182880" fontAlgn="auto">
              <a:spcAft>
                <a:spcPts val="0"/>
              </a:spcAft>
              <a:defRPr/>
            </a:pPr>
            <a:r>
              <a:rPr lang="en-US" sz="3200" b="1" dirty="0">
                <a:solidFill>
                  <a:srgbClr val="002060"/>
                </a:solidFill>
              </a:rPr>
              <a:t>LDL transports cholesterol to peripheral tissue whereas HDL transports cholesterol from the periphery to the liver for excretion in bile. Hence high levels of HDL correlates with reduced risk</a:t>
            </a:r>
          </a:p>
          <a:p>
            <a:pPr indent="-182880" fontAlgn="auto">
              <a:spcAft>
                <a:spcPts val="0"/>
              </a:spcAft>
              <a:defRPr/>
            </a:pPr>
            <a:r>
              <a:rPr lang="en-US" sz="3200" b="1" dirty="0">
                <a:solidFill>
                  <a:srgbClr val="0070C0"/>
                </a:solidFill>
              </a:rPr>
              <a:t>Omega – 3 fatty acids </a:t>
            </a:r>
            <a:r>
              <a:rPr lang="en-US" sz="3200" b="1" dirty="0">
                <a:solidFill>
                  <a:srgbClr val="002060"/>
                </a:solidFill>
              </a:rPr>
              <a:t>are abundant in fish oils which are beneficial where as unsaturated fats (produced by hydrogenation of polyunsaturated oils) in baked foods adversely affect cholesterol profiles.</a:t>
            </a:r>
          </a:p>
          <a:p>
            <a:pPr indent="-182880" fontAlgn="auto">
              <a:spcAft>
                <a:spcPts val="0"/>
              </a:spcAft>
              <a:defRPr/>
            </a:pPr>
            <a:endParaRPr lang="en-US" dirty="0"/>
          </a:p>
          <a:p>
            <a:pPr indent="-182880" fontAlgn="auto">
              <a:spcAft>
                <a:spcPts val="0"/>
              </a:spcAft>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31788"/>
            <a:ext cx="9875838" cy="1357312"/>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304800" y="1565275"/>
            <a:ext cx="11693525" cy="5002213"/>
          </a:xfrm>
        </p:spPr>
        <p:txBody>
          <a:bodyPr rtlCol="0">
            <a:normAutofit/>
          </a:bodyPr>
          <a:lstStyle/>
          <a:p>
            <a:pPr marL="45720" indent="0" algn="ctr" fontAlgn="auto">
              <a:spcAft>
                <a:spcPts val="0"/>
              </a:spcAft>
              <a:buFont typeface="Corbel" panose="020B0503020204020204" pitchFamily="34" charset="0"/>
              <a:buNone/>
              <a:defRPr/>
            </a:pPr>
            <a:r>
              <a:rPr lang="en-US" sz="3200" b="1" dirty="0">
                <a:solidFill>
                  <a:srgbClr val="CC0099"/>
                </a:solidFill>
              </a:rPr>
              <a:t>MODIFIABLE RISK FACTORS</a:t>
            </a:r>
          </a:p>
          <a:p>
            <a:pPr marL="45720" indent="0" fontAlgn="auto">
              <a:spcAft>
                <a:spcPts val="0"/>
              </a:spcAft>
              <a:buFont typeface="Corbel" panose="020B0503020204020204" pitchFamily="34" charset="0"/>
              <a:buNone/>
              <a:defRPr/>
            </a:pPr>
            <a:r>
              <a:rPr lang="en-US" sz="3200" b="1" dirty="0">
                <a:solidFill>
                  <a:srgbClr val="7030A0"/>
                </a:solidFill>
              </a:rPr>
              <a:t>Hyperlipidemia</a:t>
            </a:r>
          </a:p>
          <a:p>
            <a:pPr indent="-182880" fontAlgn="auto">
              <a:spcAft>
                <a:spcPts val="0"/>
              </a:spcAft>
              <a:defRPr/>
            </a:pPr>
            <a:r>
              <a:rPr lang="en-US" sz="3200" b="1" dirty="0">
                <a:solidFill>
                  <a:srgbClr val="0070C0"/>
                </a:solidFill>
              </a:rPr>
              <a:t>Exercise and moderate consumption of ethanol </a:t>
            </a:r>
            <a:r>
              <a:rPr lang="en-US" sz="3200" b="1" dirty="0">
                <a:solidFill>
                  <a:srgbClr val="002060"/>
                </a:solidFill>
              </a:rPr>
              <a:t>raises HDL where as obesity and smoking lowers it</a:t>
            </a:r>
          </a:p>
          <a:p>
            <a:pPr indent="-182880" fontAlgn="auto">
              <a:spcAft>
                <a:spcPts val="0"/>
              </a:spcAft>
              <a:defRPr/>
            </a:pPr>
            <a:endParaRPr lang="en-US" sz="800" b="1" dirty="0">
              <a:solidFill>
                <a:srgbClr val="002060"/>
              </a:solidFill>
            </a:endParaRPr>
          </a:p>
          <a:p>
            <a:pPr indent="-182880" fontAlgn="auto">
              <a:spcAft>
                <a:spcPts val="0"/>
              </a:spcAft>
              <a:defRPr/>
            </a:pPr>
            <a:r>
              <a:rPr lang="en-US" sz="3200" b="1" dirty="0">
                <a:solidFill>
                  <a:srgbClr val="0070C0"/>
                </a:solidFill>
              </a:rPr>
              <a:t>Statins </a:t>
            </a:r>
            <a:r>
              <a:rPr lang="en-US" sz="3200" b="1" dirty="0">
                <a:solidFill>
                  <a:srgbClr val="002060"/>
                </a:solidFill>
              </a:rPr>
              <a:t>– drugs which lowers circulating cholesterol by inhibiting </a:t>
            </a:r>
            <a:r>
              <a:rPr lang="en-US" sz="3200" b="1" dirty="0" err="1">
                <a:solidFill>
                  <a:srgbClr val="002060"/>
                </a:solidFill>
              </a:rPr>
              <a:t>hydroxymethyl</a:t>
            </a:r>
            <a:r>
              <a:rPr lang="en-US" sz="3200" b="1" dirty="0">
                <a:solidFill>
                  <a:srgbClr val="002060"/>
                </a:solidFill>
              </a:rPr>
              <a:t> </a:t>
            </a:r>
            <a:r>
              <a:rPr lang="en-US" sz="3200" b="1" dirty="0" err="1">
                <a:solidFill>
                  <a:srgbClr val="002060"/>
                </a:solidFill>
              </a:rPr>
              <a:t>glutaryl</a:t>
            </a:r>
            <a:r>
              <a:rPr lang="en-US" sz="3200" b="1" dirty="0">
                <a:solidFill>
                  <a:srgbClr val="002060"/>
                </a:solidFill>
              </a:rPr>
              <a:t> coenzyme A (HMG CoA) reductase, the rate limiting step in hepatic synthesis of cholesterol </a:t>
            </a:r>
          </a:p>
          <a:p>
            <a:pPr indent="-182880" fontAlgn="auto">
              <a:spcAft>
                <a:spcPts val="0"/>
              </a:spcAft>
              <a:defRPr/>
            </a:pP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19088"/>
            <a:ext cx="9875838" cy="765129"/>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992777" y="1074284"/>
            <a:ext cx="10925084" cy="5362575"/>
          </a:xfrm>
        </p:spPr>
        <p:txBody>
          <a:bodyPr rtlCol="0">
            <a:noAutofit/>
          </a:bodyPr>
          <a:lstStyle/>
          <a:p>
            <a:pPr marL="45720" indent="0" algn="ctr" fontAlgn="auto">
              <a:spcAft>
                <a:spcPts val="0"/>
              </a:spcAft>
              <a:buFont typeface="Corbel" panose="020B0503020204020204" pitchFamily="34" charset="0"/>
              <a:buNone/>
              <a:defRPr/>
            </a:pPr>
            <a:r>
              <a:rPr lang="en-US" sz="3200" b="1" dirty="0">
                <a:solidFill>
                  <a:srgbClr val="00B050"/>
                </a:solidFill>
              </a:rPr>
              <a:t>MODIFIABLE RISK FACTORS</a:t>
            </a:r>
            <a:endParaRPr lang="en-US" sz="3600" b="1" dirty="0">
              <a:solidFill>
                <a:srgbClr val="00B050"/>
              </a:solidFill>
            </a:endParaRPr>
          </a:p>
          <a:p>
            <a:pPr marL="45720" indent="0" fontAlgn="auto">
              <a:spcAft>
                <a:spcPts val="0"/>
              </a:spcAft>
              <a:buFont typeface="Corbel" panose="020B0503020204020204" pitchFamily="34" charset="0"/>
              <a:buNone/>
              <a:defRPr/>
            </a:pPr>
            <a:r>
              <a:rPr lang="en-US" sz="3200" b="1" dirty="0">
                <a:solidFill>
                  <a:srgbClr val="7030A0"/>
                </a:solidFill>
                <a:latin typeface="Calibri" pitchFamily="34" charset="0"/>
                <a:cs typeface="Calibri" pitchFamily="34" charset="0"/>
              </a:rPr>
              <a:t>Hypertension</a:t>
            </a:r>
          </a:p>
          <a:p>
            <a:pPr indent="-182880" fontAlgn="auto">
              <a:spcAft>
                <a:spcPts val="0"/>
              </a:spcAft>
              <a:defRPr/>
            </a:pPr>
            <a:r>
              <a:rPr lang="en-US" sz="3200" b="1" dirty="0">
                <a:solidFill>
                  <a:srgbClr val="002060"/>
                </a:solidFill>
                <a:latin typeface="Calibri" pitchFamily="34" charset="0"/>
                <a:cs typeface="Calibri" pitchFamily="34" charset="0"/>
              </a:rPr>
              <a:t>It is a major risk factor, probably because it  causes vessel wall damage due to increased pressure. Increases the risk of IHD by 60%</a:t>
            </a:r>
          </a:p>
          <a:p>
            <a:pPr marL="45720" indent="0" fontAlgn="auto">
              <a:spcAft>
                <a:spcPts val="0"/>
              </a:spcAft>
              <a:buFont typeface="Corbel" panose="020B0503020204020204" pitchFamily="34" charset="0"/>
              <a:buNone/>
              <a:defRPr/>
            </a:pPr>
            <a:r>
              <a:rPr lang="en-US" sz="3200" b="1" dirty="0">
                <a:solidFill>
                  <a:srgbClr val="7030A0"/>
                </a:solidFill>
                <a:latin typeface="Calibri" pitchFamily="34" charset="0"/>
                <a:cs typeface="Calibri" pitchFamily="34" charset="0"/>
              </a:rPr>
              <a:t>Cigarette smoking </a:t>
            </a:r>
          </a:p>
          <a:p>
            <a:pPr indent="-182880" fontAlgn="auto">
              <a:spcAft>
                <a:spcPts val="0"/>
              </a:spcAft>
              <a:defRPr/>
            </a:pPr>
            <a:r>
              <a:rPr lang="en-US" sz="3200" b="1" dirty="0">
                <a:solidFill>
                  <a:srgbClr val="002060"/>
                </a:solidFill>
                <a:latin typeface="Calibri" pitchFamily="34" charset="0"/>
                <a:cs typeface="Calibri" pitchFamily="34" charset="0"/>
              </a:rPr>
              <a:t>One or more packs of cigarette /day increases the risk of ischemic heart disease to 70% to 80% </a:t>
            </a:r>
          </a:p>
          <a:p>
            <a:pPr marL="45720" indent="0" fontAlgn="auto">
              <a:spcAft>
                <a:spcPts val="0"/>
              </a:spcAft>
              <a:buFont typeface="Corbel" panose="020B0503020204020204" pitchFamily="34" charset="0"/>
              <a:buNone/>
              <a:defRPr/>
            </a:pPr>
            <a:r>
              <a:rPr lang="en-US" sz="3200" b="1" dirty="0">
                <a:solidFill>
                  <a:srgbClr val="7030A0"/>
                </a:solidFill>
                <a:latin typeface="Calibri" pitchFamily="34" charset="0"/>
                <a:cs typeface="Calibri" pitchFamily="34" charset="0"/>
              </a:rPr>
              <a:t>Diabetes mellitus </a:t>
            </a:r>
            <a:r>
              <a:rPr lang="en-US" sz="3200" b="1" dirty="0">
                <a:solidFill>
                  <a:srgbClr val="002060"/>
                </a:solidFill>
                <a:latin typeface="Calibri" pitchFamily="34" charset="0"/>
                <a:cs typeface="Calibri" pitchFamily="34" charset="0"/>
              </a:rPr>
              <a:t>– induces hypercholesterolemia and marked increase in the risk of hypertension</a:t>
            </a:r>
          </a:p>
          <a:p>
            <a:pPr indent="-182880" fontAlgn="auto">
              <a:spcAft>
                <a:spcPts val="0"/>
              </a:spcAft>
              <a:defRPr/>
            </a:pP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31788"/>
            <a:ext cx="9875838" cy="1357312"/>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1143000" y="1579563"/>
            <a:ext cx="9872663" cy="4973637"/>
          </a:xfrm>
        </p:spPr>
        <p:txBody>
          <a:bodyPr rtlCol="0">
            <a:normAutofit/>
          </a:bodyPr>
          <a:lstStyle/>
          <a:p>
            <a:pPr marL="45720" indent="0" algn="ctr" fontAlgn="auto">
              <a:spcAft>
                <a:spcPts val="0"/>
              </a:spcAft>
              <a:buFont typeface="Corbel" panose="020B0503020204020204" pitchFamily="34" charset="0"/>
              <a:buNone/>
              <a:defRPr/>
            </a:pPr>
            <a:r>
              <a:rPr lang="en-US" sz="3200" b="1" dirty="0">
                <a:solidFill>
                  <a:srgbClr val="00B050"/>
                </a:solidFill>
              </a:rPr>
              <a:t>ADDITIONAL RISK FACTORS</a:t>
            </a:r>
          </a:p>
          <a:p>
            <a:pPr indent="-182880" fontAlgn="auto">
              <a:spcAft>
                <a:spcPts val="0"/>
              </a:spcAft>
              <a:defRPr/>
            </a:pPr>
            <a:r>
              <a:rPr lang="en-US" sz="3200" b="1" dirty="0">
                <a:solidFill>
                  <a:srgbClr val="002060"/>
                </a:solidFill>
              </a:rPr>
              <a:t>Inflammation </a:t>
            </a:r>
          </a:p>
          <a:p>
            <a:pPr indent="-182880" fontAlgn="auto">
              <a:spcAft>
                <a:spcPts val="0"/>
              </a:spcAft>
              <a:defRPr/>
            </a:pPr>
            <a:r>
              <a:rPr lang="en-US" sz="3200" b="1" dirty="0" err="1">
                <a:solidFill>
                  <a:srgbClr val="002060"/>
                </a:solidFill>
              </a:rPr>
              <a:t>Hyperhomocysteinemia</a:t>
            </a:r>
            <a:endParaRPr lang="en-US" sz="3200" b="1" dirty="0">
              <a:solidFill>
                <a:srgbClr val="002060"/>
              </a:solidFill>
            </a:endParaRPr>
          </a:p>
          <a:p>
            <a:pPr indent="-182880" fontAlgn="auto">
              <a:spcAft>
                <a:spcPts val="0"/>
              </a:spcAft>
              <a:defRPr/>
            </a:pPr>
            <a:r>
              <a:rPr lang="en-US" sz="3200" b="1" dirty="0">
                <a:solidFill>
                  <a:srgbClr val="002060"/>
                </a:solidFill>
              </a:rPr>
              <a:t>Metabolic syndrome </a:t>
            </a:r>
          </a:p>
          <a:p>
            <a:pPr indent="-182880" fontAlgn="auto">
              <a:spcAft>
                <a:spcPts val="0"/>
              </a:spcAft>
              <a:defRPr/>
            </a:pPr>
            <a:r>
              <a:rPr lang="en-US" sz="3200" b="1" dirty="0">
                <a:solidFill>
                  <a:srgbClr val="002060"/>
                </a:solidFill>
              </a:rPr>
              <a:t>Abnormal </a:t>
            </a:r>
            <a:r>
              <a:rPr lang="en-US" sz="3200" b="1" dirty="0" err="1">
                <a:solidFill>
                  <a:srgbClr val="002060"/>
                </a:solidFill>
              </a:rPr>
              <a:t>apoproteins</a:t>
            </a:r>
            <a:endParaRPr lang="en-US" sz="3200" b="1" dirty="0">
              <a:solidFill>
                <a:srgbClr val="002060"/>
              </a:solidFill>
            </a:endParaRPr>
          </a:p>
          <a:p>
            <a:pPr indent="-182880" fontAlgn="auto">
              <a:spcAft>
                <a:spcPts val="0"/>
              </a:spcAft>
              <a:defRPr/>
            </a:pPr>
            <a:r>
              <a:rPr lang="en-US" sz="3200" b="1" dirty="0">
                <a:solidFill>
                  <a:srgbClr val="002060"/>
                </a:solidFill>
              </a:rPr>
              <a:t>Lipoprotein a [LP(a)]</a:t>
            </a:r>
          </a:p>
          <a:p>
            <a:pPr indent="-182880" fontAlgn="auto">
              <a:spcAft>
                <a:spcPts val="0"/>
              </a:spcAft>
              <a:defRPr/>
            </a:pPr>
            <a:r>
              <a:rPr lang="en-US" sz="3200" b="1" dirty="0">
                <a:solidFill>
                  <a:srgbClr val="002060"/>
                </a:solidFill>
              </a:rPr>
              <a:t>Factors affecting hemostasis </a:t>
            </a:r>
          </a:p>
          <a:p>
            <a:pPr indent="-182880" fontAlgn="auto">
              <a:spcAft>
                <a:spcPts val="0"/>
              </a:spcAft>
              <a:defRPr/>
            </a:pPr>
            <a:endParaRPr lang="en-US" sz="3200" b="1"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p:txBody>
          <a:bodyPr rtlCol="0">
            <a:normAutofit/>
          </a:bodyPr>
          <a:lstStyle/>
          <a:p>
            <a:pPr marL="45720" indent="0" algn="ctr" fontAlgn="auto">
              <a:spcAft>
                <a:spcPts val="0"/>
              </a:spcAft>
              <a:buFont typeface="Corbel" panose="020B0503020204020204" pitchFamily="34" charset="0"/>
              <a:buNone/>
              <a:defRPr/>
            </a:pPr>
            <a:r>
              <a:rPr lang="en-US" sz="3200" b="1" dirty="0">
                <a:solidFill>
                  <a:srgbClr val="00B050"/>
                </a:solidFill>
              </a:rPr>
              <a:t>OTHER RISK FACTORS</a:t>
            </a:r>
            <a:endParaRPr lang="en-US" sz="2800" b="1" dirty="0">
              <a:solidFill>
                <a:srgbClr val="00B050"/>
              </a:solidFill>
            </a:endParaRPr>
          </a:p>
          <a:p>
            <a:pPr indent="-182880" fontAlgn="auto">
              <a:spcAft>
                <a:spcPts val="0"/>
              </a:spcAft>
              <a:defRPr/>
            </a:pPr>
            <a:r>
              <a:rPr lang="en-US" sz="3200" b="1" dirty="0">
                <a:solidFill>
                  <a:srgbClr val="002060"/>
                </a:solidFill>
              </a:rPr>
              <a:t>Lack of exercise</a:t>
            </a:r>
          </a:p>
          <a:p>
            <a:pPr indent="-182880" fontAlgn="auto">
              <a:spcAft>
                <a:spcPts val="0"/>
              </a:spcAft>
              <a:defRPr/>
            </a:pPr>
            <a:r>
              <a:rPr lang="en-US" sz="3200" b="1" dirty="0">
                <a:solidFill>
                  <a:srgbClr val="002060"/>
                </a:solidFill>
              </a:rPr>
              <a:t>Stressful life style (type A personality)</a:t>
            </a:r>
          </a:p>
          <a:p>
            <a:pPr indent="-182880" fontAlgn="auto">
              <a:spcAft>
                <a:spcPts val="0"/>
              </a:spcAft>
              <a:defRPr/>
            </a:pPr>
            <a:r>
              <a:rPr lang="en-US" sz="3200" b="1" dirty="0">
                <a:solidFill>
                  <a:srgbClr val="002060"/>
                </a:solidFill>
              </a:rPr>
              <a:t>Obesity</a:t>
            </a:r>
          </a:p>
          <a:p>
            <a:pPr indent="-182880" fontAlgn="auto">
              <a:spcAft>
                <a:spcPts val="0"/>
              </a:spcAft>
              <a:defRPr/>
            </a:pPr>
            <a:r>
              <a:rPr lang="en-US" sz="3200" b="1" dirty="0">
                <a:solidFill>
                  <a:srgbClr val="002060"/>
                </a:solidFill>
              </a:rPr>
              <a:t>Use of exogenous hormones</a:t>
            </a:r>
          </a:p>
          <a:p>
            <a:pPr indent="-182880" fontAlgn="auto">
              <a:spcAft>
                <a:spcPts val="0"/>
              </a:spcAft>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p:txBody>
          <a:bodyPr rtlCol="0">
            <a:normAutofit lnSpcReduction="10000"/>
          </a:bodyPr>
          <a:lstStyle/>
          <a:p>
            <a:pPr marL="45720" indent="0" algn="ctr" fontAlgn="auto">
              <a:spcAft>
                <a:spcPts val="0"/>
              </a:spcAft>
              <a:buFont typeface="Corbel" panose="020B0503020204020204" pitchFamily="34" charset="0"/>
              <a:buNone/>
              <a:defRPr/>
            </a:pPr>
            <a:r>
              <a:rPr lang="en-US" sz="3200" b="1" dirty="0">
                <a:solidFill>
                  <a:srgbClr val="00B050"/>
                </a:solidFill>
              </a:rPr>
              <a:t>PATHOGENESIS</a:t>
            </a:r>
          </a:p>
          <a:p>
            <a:pPr marL="45720" indent="0" fontAlgn="auto">
              <a:spcAft>
                <a:spcPts val="0"/>
              </a:spcAft>
              <a:buFont typeface="Corbel" panose="020B0503020204020204" pitchFamily="34" charset="0"/>
              <a:buNone/>
              <a:defRPr/>
            </a:pPr>
            <a:r>
              <a:rPr lang="en-US" sz="3200" b="1" dirty="0">
                <a:solidFill>
                  <a:srgbClr val="002060"/>
                </a:solidFill>
              </a:rPr>
              <a:t>Various hypotheses have been proposed for the pathogenesis of atherosclerosis. They are </a:t>
            </a:r>
          </a:p>
          <a:p>
            <a:pPr indent="-182880" fontAlgn="auto">
              <a:spcAft>
                <a:spcPts val="0"/>
              </a:spcAft>
              <a:defRPr/>
            </a:pPr>
            <a:r>
              <a:rPr lang="en-US" sz="3200" b="1" dirty="0">
                <a:solidFill>
                  <a:srgbClr val="002060"/>
                </a:solidFill>
              </a:rPr>
              <a:t>Encrustation hypothesis</a:t>
            </a:r>
          </a:p>
          <a:p>
            <a:pPr indent="-182880" fontAlgn="auto">
              <a:spcAft>
                <a:spcPts val="0"/>
              </a:spcAft>
              <a:defRPr/>
            </a:pPr>
            <a:r>
              <a:rPr lang="en-US" sz="3200" b="1" dirty="0" err="1">
                <a:solidFill>
                  <a:srgbClr val="002060"/>
                </a:solidFill>
              </a:rPr>
              <a:t>Insudation</a:t>
            </a:r>
            <a:r>
              <a:rPr lang="en-US" sz="3200" b="1" dirty="0">
                <a:solidFill>
                  <a:srgbClr val="002060"/>
                </a:solidFill>
              </a:rPr>
              <a:t> hypothesis</a:t>
            </a:r>
          </a:p>
          <a:p>
            <a:pPr indent="-182880" fontAlgn="auto">
              <a:spcAft>
                <a:spcPts val="0"/>
              </a:spcAft>
              <a:defRPr/>
            </a:pPr>
            <a:r>
              <a:rPr lang="en-US" sz="3200" b="1" dirty="0">
                <a:solidFill>
                  <a:srgbClr val="002060"/>
                </a:solidFill>
              </a:rPr>
              <a:t>Monoclonal/ </a:t>
            </a:r>
            <a:r>
              <a:rPr lang="en-US" sz="3200" b="1" dirty="0" err="1">
                <a:solidFill>
                  <a:srgbClr val="002060"/>
                </a:solidFill>
              </a:rPr>
              <a:t>oligoclonal</a:t>
            </a:r>
            <a:r>
              <a:rPr lang="en-US" sz="3200" b="1" dirty="0">
                <a:solidFill>
                  <a:srgbClr val="002060"/>
                </a:solidFill>
              </a:rPr>
              <a:t> hypothesis</a:t>
            </a:r>
          </a:p>
          <a:p>
            <a:pPr indent="-182880" fontAlgn="auto">
              <a:spcAft>
                <a:spcPts val="0"/>
              </a:spcAft>
              <a:defRPr/>
            </a:pPr>
            <a:r>
              <a:rPr lang="en-US" sz="3200" b="1" dirty="0">
                <a:solidFill>
                  <a:srgbClr val="002060"/>
                </a:solidFill>
              </a:rPr>
              <a:t>Response to injury hypothesis</a:t>
            </a:r>
          </a:p>
          <a:p>
            <a:pPr marL="45720" indent="0" fontAlgn="auto">
              <a:spcAft>
                <a:spcPts val="0"/>
              </a:spcAft>
              <a:buFont typeface="Corbel" panose="020B0503020204020204" pitchFamily="34" charset="0"/>
              <a:buNone/>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609600" y="1676400"/>
            <a:ext cx="10931525" cy="4751388"/>
          </a:xfrm>
        </p:spPr>
        <p:txBody>
          <a:bodyPr rtlCol="0">
            <a:normAutofit fontScale="92500" lnSpcReduction="10000"/>
          </a:bodyPr>
          <a:lstStyle/>
          <a:p>
            <a:pPr marL="45720" indent="0" algn="ctr" fontAlgn="auto">
              <a:spcAft>
                <a:spcPts val="0"/>
              </a:spcAft>
              <a:buFont typeface="Corbel" panose="020B0503020204020204" pitchFamily="34" charset="0"/>
              <a:buNone/>
              <a:defRPr/>
            </a:pPr>
            <a:r>
              <a:rPr lang="en-US" sz="3500" b="1" dirty="0">
                <a:solidFill>
                  <a:srgbClr val="00B050"/>
                </a:solidFill>
              </a:rPr>
              <a:t>Encrustation hypothesis </a:t>
            </a:r>
          </a:p>
          <a:p>
            <a:pPr indent="-182880" fontAlgn="auto">
              <a:spcAft>
                <a:spcPts val="0"/>
              </a:spcAft>
              <a:defRPr/>
            </a:pPr>
            <a:r>
              <a:rPr lang="en-US" sz="3500" b="1" dirty="0">
                <a:solidFill>
                  <a:srgbClr val="002060"/>
                </a:solidFill>
              </a:rPr>
              <a:t>This was proposed by </a:t>
            </a:r>
            <a:r>
              <a:rPr lang="en-US" sz="3500" b="1" dirty="0" err="1">
                <a:solidFill>
                  <a:srgbClr val="7030A0"/>
                </a:solidFill>
              </a:rPr>
              <a:t>Rokitansky</a:t>
            </a:r>
            <a:r>
              <a:rPr lang="en-US" sz="3500" b="1" dirty="0">
                <a:solidFill>
                  <a:srgbClr val="002060"/>
                </a:solidFill>
              </a:rPr>
              <a:t> in 1852</a:t>
            </a:r>
          </a:p>
          <a:p>
            <a:pPr indent="-182880" fontAlgn="auto">
              <a:spcAft>
                <a:spcPts val="0"/>
              </a:spcAft>
              <a:defRPr/>
            </a:pPr>
            <a:r>
              <a:rPr lang="en-US" sz="3500" b="1" dirty="0">
                <a:solidFill>
                  <a:srgbClr val="002060"/>
                </a:solidFill>
              </a:rPr>
              <a:t>According to this theory </a:t>
            </a:r>
            <a:r>
              <a:rPr lang="en-US" sz="3500" b="1" dirty="0">
                <a:solidFill>
                  <a:srgbClr val="7030A0"/>
                </a:solidFill>
              </a:rPr>
              <a:t>thrombus formation </a:t>
            </a:r>
            <a:r>
              <a:rPr lang="en-US" sz="3500" b="1" dirty="0">
                <a:solidFill>
                  <a:srgbClr val="002060"/>
                </a:solidFill>
              </a:rPr>
              <a:t>is primary event</a:t>
            </a:r>
          </a:p>
          <a:p>
            <a:pPr indent="-182880" fontAlgn="auto">
              <a:spcAft>
                <a:spcPts val="0"/>
              </a:spcAft>
              <a:defRPr/>
            </a:pPr>
            <a:r>
              <a:rPr lang="en-US" sz="3500" b="1" dirty="0">
                <a:solidFill>
                  <a:srgbClr val="002060"/>
                </a:solidFill>
              </a:rPr>
              <a:t>Thrombus slowly becomes incorporated in the intima and then undergoes lipid degeneration to initiate the lesion</a:t>
            </a:r>
          </a:p>
          <a:p>
            <a:pPr indent="-182880" fontAlgn="auto">
              <a:spcAft>
                <a:spcPts val="0"/>
              </a:spcAft>
              <a:defRPr/>
            </a:pPr>
            <a:r>
              <a:rPr lang="en-US" sz="3500" b="1" dirty="0">
                <a:solidFill>
                  <a:srgbClr val="002060"/>
                </a:solidFill>
              </a:rPr>
              <a:t>According to the recent concept thrombus formation is not the initial event but plays a role in development and enlargement of the lesion</a:t>
            </a:r>
          </a:p>
          <a:p>
            <a:pPr indent="-182880" fontAlgn="auto">
              <a:spcAft>
                <a:spcPts val="0"/>
              </a:spcAft>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p:txBody>
          <a:bodyPr rtlCol="0">
            <a:normAutofit/>
          </a:bodyPr>
          <a:lstStyle/>
          <a:p>
            <a:pPr marL="45720" indent="0" algn="ctr" fontAlgn="auto">
              <a:spcAft>
                <a:spcPts val="0"/>
              </a:spcAft>
              <a:buFont typeface="Corbel" panose="020B0503020204020204" pitchFamily="34" charset="0"/>
              <a:buNone/>
              <a:defRPr/>
            </a:pPr>
            <a:r>
              <a:rPr lang="en-US" sz="3600" b="1" dirty="0" err="1">
                <a:solidFill>
                  <a:srgbClr val="00B050"/>
                </a:solidFill>
              </a:rPr>
              <a:t>Insudation</a:t>
            </a:r>
            <a:r>
              <a:rPr lang="en-US" sz="3600" b="1" dirty="0">
                <a:solidFill>
                  <a:srgbClr val="00B050"/>
                </a:solidFill>
              </a:rPr>
              <a:t> hypothesis </a:t>
            </a:r>
          </a:p>
          <a:p>
            <a:pPr indent="-182880" fontAlgn="auto">
              <a:spcAft>
                <a:spcPts val="0"/>
              </a:spcAft>
              <a:defRPr/>
            </a:pPr>
            <a:r>
              <a:rPr lang="en-US" sz="3600" b="1" dirty="0">
                <a:solidFill>
                  <a:srgbClr val="002060"/>
                </a:solidFill>
              </a:rPr>
              <a:t>This concept was proposed by </a:t>
            </a:r>
            <a:r>
              <a:rPr lang="en-US" sz="3600" b="1" dirty="0">
                <a:solidFill>
                  <a:srgbClr val="7030A0"/>
                </a:solidFill>
              </a:rPr>
              <a:t>Virchow </a:t>
            </a:r>
            <a:r>
              <a:rPr lang="en-US" sz="3600" b="1" dirty="0">
                <a:solidFill>
                  <a:srgbClr val="002060"/>
                </a:solidFill>
              </a:rPr>
              <a:t>in 1856</a:t>
            </a:r>
          </a:p>
          <a:p>
            <a:pPr indent="-182880" fontAlgn="auto">
              <a:spcAft>
                <a:spcPts val="0"/>
              </a:spcAft>
              <a:defRPr/>
            </a:pPr>
            <a:r>
              <a:rPr lang="en-US" sz="3600" b="1" dirty="0">
                <a:solidFill>
                  <a:srgbClr val="002060"/>
                </a:solidFill>
              </a:rPr>
              <a:t>According to this theory there is </a:t>
            </a:r>
            <a:r>
              <a:rPr lang="en-US" sz="3600" b="1" dirty="0">
                <a:solidFill>
                  <a:srgbClr val="7030A0"/>
                </a:solidFill>
              </a:rPr>
              <a:t>proliferation of intimal cells due to </a:t>
            </a:r>
            <a:r>
              <a:rPr lang="en-US" sz="3600" b="1" dirty="0" err="1">
                <a:solidFill>
                  <a:srgbClr val="7030A0"/>
                </a:solidFill>
              </a:rPr>
              <a:t>insudation</a:t>
            </a:r>
            <a:r>
              <a:rPr lang="en-US" sz="3600" b="1" dirty="0">
                <a:solidFill>
                  <a:srgbClr val="7030A0"/>
                </a:solidFill>
              </a:rPr>
              <a:t> of lipids </a:t>
            </a:r>
            <a:r>
              <a:rPr lang="en-US" sz="3600" b="1" dirty="0">
                <a:solidFill>
                  <a:srgbClr val="002060"/>
                </a:solidFill>
              </a:rPr>
              <a:t>and plasma proteins into the vessel wall. However how lipids enter the vessel wall is not clear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19088"/>
            <a:ext cx="9875838" cy="914400"/>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512763" y="1385888"/>
            <a:ext cx="11207750" cy="5000625"/>
          </a:xfrm>
        </p:spPr>
        <p:txBody>
          <a:bodyPr rtlCol="0">
            <a:normAutofit/>
          </a:bodyPr>
          <a:lstStyle/>
          <a:p>
            <a:pPr marL="45720" indent="0" algn="ctr" fontAlgn="auto">
              <a:spcAft>
                <a:spcPts val="0"/>
              </a:spcAft>
              <a:buFont typeface="Corbel" panose="020B0503020204020204" pitchFamily="34" charset="0"/>
              <a:buNone/>
              <a:defRPr/>
            </a:pPr>
            <a:r>
              <a:rPr lang="en-US" sz="3200" b="1" dirty="0">
                <a:solidFill>
                  <a:srgbClr val="00B050"/>
                </a:solidFill>
              </a:rPr>
              <a:t>Monoclonal/ </a:t>
            </a:r>
            <a:r>
              <a:rPr lang="en-US" sz="3200" b="1" dirty="0" err="1">
                <a:solidFill>
                  <a:srgbClr val="00B050"/>
                </a:solidFill>
              </a:rPr>
              <a:t>oligoclonal</a:t>
            </a:r>
            <a:r>
              <a:rPr lang="en-US" sz="3200" b="1" dirty="0">
                <a:solidFill>
                  <a:srgbClr val="00B050"/>
                </a:solidFill>
              </a:rPr>
              <a:t> hypothesis </a:t>
            </a:r>
          </a:p>
          <a:p>
            <a:pPr indent="-182880" fontAlgn="auto">
              <a:spcAft>
                <a:spcPts val="0"/>
              </a:spcAft>
              <a:defRPr/>
            </a:pPr>
            <a:r>
              <a:rPr lang="en-US" sz="3200" b="1" dirty="0">
                <a:solidFill>
                  <a:srgbClr val="002060"/>
                </a:solidFill>
              </a:rPr>
              <a:t>According to this hypothesis smooth muscle cell proliferation starts either from a </a:t>
            </a:r>
            <a:r>
              <a:rPr lang="en-US" sz="3200" b="1" dirty="0">
                <a:solidFill>
                  <a:srgbClr val="7030A0"/>
                </a:solidFill>
              </a:rPr>
              <a:t>single cell (monoclonal) </a:t>
            </a:r>
            <a:r>
              <a:rPr lang="en-US" sz="3200" b="1" dirty="0">
                <a:solidFill>
                  <a:srgbClr val="002060"/>
                </a:solidFill>
              </a:rPr>
              <a:t>or from</a:t>
            </a:r>
            <a:r>
              <a:rPr lang="en-US" sz="3200" b="1" dirty="0">
                <a:solidFill>
                  <a:srgbClr val="7030A0"/>
                </a:solidFill>
              </a:rPr>
              <a:t> few cells (</a:t>
            </a:r>
            <a:r>
              <a:rPr lang="en-US" sz="3200" b="1" dirty="0" err="1">
                <a:solidFill>
                  <a:srgbClr val="7030A0"/>
                </a:solidFill>
              </a:rPr>
              <a:t>oligoclonal</a:t>
            </a:r>
            <a:r>
              <a:rPr lang="en-US" sz="3200" b="1" dirty="0">
                <a:solidFill>
                  <a:srgbClr val="7030A0"/>
                </a:solidFill>
              </a:rPr>
              <a:t>). </a:t>
            </a:r>
          </a:p>
          <a:p>
            <a:pPr indent="-182880" fontAlgn="auto">
              <a:spcAft>
                <a:spcPts val="0"/>
              </a:spcAft>
              <a:defRPr/>
            </a:pPr>
            <a:r>
              <a:rPr lang="en-US" sz="3200" b="1" dirty="0">
                <a:solidFill>
                  <a:srgbClr val="002060"/>
                </a:solidFill>
              </a:rPr>
              <a:t>Theory of </a:t>
            </a:r>
            <a:r>
              <a:rPr lang="en-US" sz="3200" b="1" dirty="0" err="1">
                <a:solidFill>
                  <a:srgbClr val="002060"/>
                </a:solidFill>
              </a:rPr>
              <a:t>monoclonality</a:t>
            </a:r>
            <a:r>
              <a:rPr lang="en-US" sz="3200" b="1" dirty="0">
                <a:solidFill>
                  <a:srgbClr val="002060"/>
                </a:solidFill>
              </a:rPr>
              <a:t> is supported by the evidence that the proliferating smooth muscle cells have one of the two forms of G6PD isoenzyme. Monoclonal proliferation of smooth muscle may be initiated by mutations caused by chemicals like cigarette smoke, endogenous metabolites like lipoproteins and viruses like herpes virus</a:t>
            </a:r>
          </a:p>
          <a:p>
            <a:pPr indent="-182880" fontAlgn="auto">
              <a:spcAft>
                <a:spcPts val="0"/>
              </a:spcAft>
              <a:defRPr/>
            </a:pPr>
            <a:endParaRPr lang="en-US"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1143000" y="1703388"/>
            <a:ext cx="9872663" cy="4392612"/>
          </a:xfrm>
        </p:spPr>
        <p:txBody>
          <a:bodyPr rtlCol="0">
            <a:normAutofit/>
          </a:bodyPr>
          <a:lstStyle/>
          <a:p>
            <a:pPr marL="45720" indent="0" algn="ctr" fontAlgn="auto">
              <a:spcAft>
                <a:spcPts val="0"/>
              </a:spcAft>
              <a:buFont typeface="Corbel" panose="020B0503020204020204" pitchFamily="34" charset="0"/>
              <a:buNone/>
              <a:defRPr/>
            </a:pPr>
            <a:r>
              <a:rPr lang="en-US" sz="3200" b="1" dirty="0">
                <a:solidFill>
                  <a:srgbClr val="00B050"/>
                </a:solidFill>
              </a:rPr>
              <a:t>Response to injury hypothesis</a:t>
            </a:r>
          </a:p>
          <a:p>
            <a:pPr indent="-182880" fontAlgn="auto">
              <a:spcAft>
                <a:spcPts val="0"/>
              </a:spcAft>
              <a:defRPr/>
            </a:pPr>
            <a:r>
              <a:rPr lang="en-US" sz="3200" b="1" dirty="0">
                <a:solidFill>
                  <a:srgbClr val="002060"/>
                </a:solidFill>
              </a:rPr>
              <a:t>According to this hypothesis atherosclerosis is a </a:t>
            </a:r>
            <a:r>
              <a:rPr lang="en-US" sz="3200" b="1" dirty="0">
                <a:solidFill>
                  <a:srgbClr val="7030A0"/>
                </a:solidFill>
              </a:rPr>
              <a:t>chronic inflammatory and healing response </a:t>
            </a:r>
            <a:r>
              <a:rPr lang="en-US" sz="3200" b="1" dirty="0">
                <a:solidFill>
                  <a:srgbClr val="002060"/>
                </a:solidFill>
              </a:rPr>
              <a:t>of the arterial wall to the endothelial injury</a:t>
            </a:r>
          </a:p>
          <a:p>
            <a:pPr indent="-182880" fontAlgn="auto">
              <a:spcAft>
                <a:spcPts val="0"/>
              </a:spcAft>
              <a:defRPr/>
            </a:pPr>
            <a:r>
              <a:rPr lang="en-US" sz="3200" b="1" dirty="0">
                <a:solidFill>
                  <a:srgbClr val="002060"/>
                </a:solidFill>
              </a:rPr>
              <a:t>Lesion progresses by interaction of modified lipoproteins, monocyte derived macrophages and T lymphocytes with endothelial cells and smooth muscle cells of the arterial wall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MC\Desktop\atherosclerosisi\atherosclerosis 1.JPG"/>
          <p:cNvPicPr>
            <a:picLocks noChangeAspect="1" noChangeArrowheads="1"/>
          </p:cNvPicPr>
          <p:nvPr/>
        </p:nvPicPr>
        <p:blipFill rotWithShape="1">
          <a:blip r:embed="rId2"/>
          <a:srcRect l="55529" t="52987" r="18114" b="10502"/>
          <a:stretch/>
        </p:blipFill>
        <p:spPr bwMode="auto">
          <a:xfrm>
            <a:off x="6802581" y="1482437"/>
            <a:ext cx="3921545" cy="3685308"/>
          </a:xfrm>
          <a:prstGeom prst="rect">
            <a:avLst/>
          </a:prstGeom>
          <a:noFill/>
        </p:spPr>
      </p:pic>
      <p:pic>
        <p:nvPicPr>
          <p:cNvPr id="4" name="Picture 2" descr="C:\Users\NMC\Desktop\atherosclerosisi\atherosclerosis 1.JPG"/>
          <p:cNvPicPr>
            <a:picLocks noChangeAspect="1" noChangeArrowheads="1"/>
          </p:cNvPicPr>
          <p:nvPr/>
        </p:nvPicPr>
        <p:blipFill rotWithShape="1">
          <a:blip r:embed="rId2"/>
          <a:srcRect l="14249" t="52832" r="56749" b="11281"/>
          <a:stretch/>
        </p:blipFill>
        <p:spPr bwMode="auto">
          <a:xfrm>
            <a:off x="1122578" y="1620981"/>
            <a:ext cx="4225277" cy="35467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0364"/>
            <a:ext cx="9875838" cy="749980"/>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498475" y="992777"/>
            <a:ext cx="11333163" cy="5490573"/>
          </a:xfrm>
        </p:spPr>
        <p:txBody>
          <a:bodyPr rtlCol="0">
            <a:normAutofit/>
          </a:bodyPr>
          <a:lstStyle/>
          <a:p>
            <a:pPr marL="45720" indent="0" algn="ctr" fontAlgn="auto">
              <a:spcAft>
                <a:spcPts val="0"/>
              </a:spcAft>
              <a:buFont typeface="Corbel" panose="020B0503020204020204" pitchFamily="34" charset="0"/>
              <a:buNone/>
              <a:defRPr/>
            </a:pPr>
            <a:r>
              <a:rPr lang="en-US" sz="3200" b="1" dirty="0">
                <a:solidFill>
                  <a:srgbClr val="00B050"/>
                </a:solidFill>
              </a:rPr>
              <a:t>Response to injury hypothesis</a:t>
            </a:r>
            <a:endParaRPr lang="en-US" sz="2800" b="1" dirty="0"/>
          </a:p>
          <a:p>
            <a:pPr marL="45720" indent="0" fontAlgn="auto">
              <a:spcAft>
                <a:spcPts val="0"/>
              </a:spcAft>
              <a:buFont typeface="Corbel" panose="020B0503020204020204" pitchFamily="34" charset="0"/>
              <a:buNone/>
              <a:defRPr/>
            </a:pPr>
            <a:r>
              <a:rPr lang="en-US" sz="2800" b="1" dirty="0">
                <a:solidFill>
                  <a:srgbClr val="7030A0"/>
                </a:solidFill>
              </a:rPr>
              <a:t>Endothelial injury </a:t>
            </a:r>
          </a:p>
          <a:p>
            <a:pPr indent="-182880" fontAlgn="auto">
              <a:spcAft>
                <a:spcPts val="0"/>
              </a:spcAft>
              <a:defRPr/>
            </a:pPr>
            <a:r>
              <a:rPr lang="en-US" sz="2800" b="1" dirty="0">
                <a:solidFill>
                  <a:srgbClr val="002060"/>
                </a:solidFill>
              </a:rPr>
              <a:t>Endothelial cell loss and dysfunctional endothelial cells play major role</a:t>
            </a:r>
          </a:p>
          <a:p>
            <a:pPr indent="-182880" fontAlgn="auto">
              <a:spcAft>
                <a:spcPts val="0"/>
              </a:spcAft>
              <a:defRPr/>
            </a:pPr>
            <a:r>
              <a:rPr lang="en-US" sz="2800" b="1" dirty="0">
                <a:solidFill>
                  <a:srgbClr val="002060"/>
                </a:solidFill>
              </a:rPr>
              <a:t>Intact but dysfunctional endothelial cells exhibit increased endothelial permeability, enhanced leukocyte adhesion and altered gene expression</a:t>
            </a:r>
          </a:p>
          <a:p>
            <a:pPr indent="-182880" fontAlgn="auto">
              <a:spcAft>
                <a:spcPts val="0"/>
              </a:spcAft>
              <a:defRPr/>
            </a:pPr>
            <a:r>
              <a:rPr lang="en-US" sz="2800" b="1" dirty="0">
                <a:solidFill>
                  <a:srgbClr val="002060"/>
                </a:solidFill>
              </a:rPr>
              <a:t>Two most important causes of endothelial dysfunction are </a:t>
            </a:r>
            <a:r>
              <a:rPr lang="en-US" sz="2800" b="1" dirty="0">
                <a:solidFill>
                  <a:srgbClr val="0070C0"/>
                </a:solidFill>
              </a:rPr>
              <a:t>hemodynamic disturbances </a:t>
            </a:r>
            <a:r>
              <a:rPr lang="en-US" sz="2800" b="1" dirty="0">
                <a:solidFill>
                  <a:srgbClr val="002060"/>
                </a:solidFill>
              </a:rPr>
              <a:t>and </a:t>
            </a:r>
            <a:r>
              <a:rPr lang="en-US" sz="2800" b="1" dirty="0">
                <a:solidFill>
                  <a:srgbClr val="0070C0"/>
                </a:solidFill>
              </a:rPr>
              <a:t>hypercholesterolemia</a:t>
            </a:r>
          </a:p>
          <a:p>
            <a:pPr indent="-182880" fontAlgn="auto">
              <a:spcAft>
                <a:spcPts val="0"/>
              </a:spcAft>
              <a:defRPr/>
            </a:pPr>
            <a:r>
              <a:rPr lang="en-US" sz="2800" b="1" dirty="0">
                <a:solidFill>
                  <a:srgbClr val="002060"/>
                </a:solidFill>
              </a:rPr>
              <a:t>Some of the factors which are contributing to endothelial cell dysfunction are cigarette smoke, homocysteine and even infectious agents and inflammatory cytokines (</a:t>
            </a:r>
            <a:r>
              <a:rPr lang="en-US" sz="2800" b="1" dirty="0" err="1">
                <a:solidFill>
                  <a:srgbClr val="002060"/>
                </a:solidFill>
              </a:rPr>
              <a:t>eg</a:t>
            </a:r>
            <a:r>
              <a:rPr lang="en-US" sz="2800" b="1" dirty="0">
                <a:solidFill>
                  <a:srgbClr val="002060"/>
                </a:solidFill>
              </a:rPr>
              <a:t>. TNF)</a:t>
            </a:r>
          </a:p>
          <a:p>
            <a:pPr indent="-182880" fontAlgn="auto">
              <a:spcAft>
                <a:spcPts val="0"/>
              </a:spcAft>
              <a:defRPr/>
            </a:pPr>
            <a:endParaRPr lang="en-US" dirty="0"/>
          </a:p>
          <a:p>
            <a:pPr indent="-182880" fontAlgn="auto">
              <a:spcAft>
                <a:spcPts val="0"/>
              </a:spcAft>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3525"/>
            <a:ext cx="9875838" cy="1355725"/>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304800" y="1330325"/>
            <a:ext cx="11596688" cy="5181600"/>
          </a:xfrm>
        </p:spPr>
        <p:txBody>
          <a:bodyPr rtlCol="0">
            <a:normAutofit/>
          </a:bodyPr>
          <a:lstStyle/>
          <a:p>
            <a:pPr marL="45720" indent="0" algn="ctr" fontAlgn="auto">
              <a:spcAft>
                <a:spcPts val="0"/>
              </a:spcAft>
              <a:buFont typeface="Corbel" panose="020B0503020204020204" pitchFamily="34" charset="0"/>
              <a:buNone/>
              <a:defRPr/>
            </a:pPr>
            <a:r>
              <a:rPr lang="en-US" sz="3200" b="1" dirty="0">
                <a:solidFill>
                  <a:srgbClr val="00B050"/>
                </a:solidFill>
              </a:rPr>
              <a:t>Response to injury hypothesis</a:t>
            </a:r>
            <a:endParaRPr lang="en-US" sz="3200" b="1" dirty="0"/>
          </a:p>
          <a:p>
            <a:pPr marL="45720" indent="0" fontAlgn="auto">
              <a:spcAft>
                <a:spcPts val="0"/>
              </a:spcAft>
              <a:buFont typeface="Corbel" panose="020B0503020204020204" pitchFamily="34" charset="0"/>
              <a:buNone/>
              <a:defRPr/>
            </a:pPr>
            <a:r>
              <a:rPr lang="en-US" sz="3200" b="1" dirty="0">
                <a:solidFill>
                  <a:srgbClr val="7030A0"/>
                </a:solidFill>
              </a:rPr>
              <a:t>Hemodynamic disturbances </a:t>
            </a:r>
          </a:p>
          <a:p>
            <a:pPr indent="-182880" fontAlgn="auto">
              <a:spcAft>
                <a:spcPts val="0"/>
              </a:spcAft>
              <a:defRPr/>
            </a:pPr>
            <a:r>
              <a:rPr lang="en-US" sz="3200" b="1" dirty="0">
                <a:solidFill>
                  <a:srgbClr val="002060"/>
                </a:solidFill>
              </a:rPr>
              <a:t>Non-turbulent laminar flow leads to the induction of the endothelial genes whose products (</a:t>
            </a:r>
            <a:r>
              <a:rPr lang="en-US" sz="3200" b="1" dirty="0" err="1">
                <a:solidFill>
                  <a:srgbClr val="002060"/>
                </a:solidFill>
              </a:rPr>
              <a:t>eg</a:t>
            </a:r>
            <a:r>
              <a:rPr lang="en-US" sz="3200" b="1" dirty="0">
                <a:solidFill>
                  <a:srgbClr val="002060"/>
                </a:solidFill>
              </a:rPr>
              <a:t>. Antioxidant superoxide dismutase ) which actually protect against atherosclerosis</a:t>
            </a:r>
          </a:p>
          <a:p>
            <a:pPr indent="-182880" fontAlgn="auto">
              <a:spcAft>
                <a:spcPts val="0"/>
              </a:spcAft>
              <a:defRPr/>
            </a:pPr>
            <a:r>
              <a:rPr lang="en-US" sz="3200" b="1" dirty="0">
                <a:solidFill>
                  <a:srgbClr val="002060"/>
                </a:solidFill>
              </a:rPr>
              <a:t>Sites like ostia of exiting vessels, branch points and along the posterior wall of the abdominal aorta have turbulent flow which causes endothelial dysfunction leading to atherosclerosis</a:t>
            </a:r>
          </a:p>
          <a:p>
            <a:pPr indent="-182880" fontAlgn="auto">
              <a:spcAft>
                <a:spcPts val="0"/>
              </a:spcAft>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1125"/>
            <a:ext cx="9875838" cy="1355725"/>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442913" y="1093788"/>
            <a:ext cx="11499850" cy="5473700"/>
          </a:xfrm>
        </p:spPr>
        <p:txBody>
          <a:bodyPr rtlCol="0">
            <a:normAutofit lnSpcReduction="10000"/>
          </a:bodyPr>
          <a:lstStyle/>
          <a:p>
            <a:pPr marL="45720" indent="0" algn="ctr" fontAlgn="auto">
              <a:spcAft>
                <a:spcPts val="0"/>
              </a:spcAft>
              <a:buFont typeface="Corbel" panose="020B0503020204020204" pitchFamily="34" charset="0"/>
              <a:buNone/>
              <a:defRPr/>
            </a:pPr>
            <a:r>
              <a:rPr lang="en-US" sz="3200" b="1" dirty="0">
                <a:solidFill>
                  <a:srgbClr val="00B050"/>
                </a:solidFill>
              </a:rPr>
              <a:t>Response to injury hypothesis</a:t>
            </a:r>
            <a:endParaRPr lang="en-US" sz="3200" b="1" dirty="0"/>
          </a:p>
          <a:p>
            <a:pPr marL="45720" indent="0" fontAlgn="auto">
              <a:spcAft>
                <a:spcPts val="0"/>
              </a:spcAft>
              <a:buFont typeface="Corbel" panose="020B0503020204020204" pitchFamily="34" charset="0"/>
              <a:buNone/>
              <a:defRPr/>
            </a:pPr>
            <a:r>
              <a:rPr lang="en-US" sz="3200" b="1" dirty="0">
                <a:solidFill>
                  <a:srgbClr val="7030A0"/>
                </a:solidFill>
              </a:rPr>
              <a:t>Hypercholesterolemia </a:t>
            </a:r>
          </a:p>
          <a:p>
            <a:pPr indent="-182880" fontAlgn="auto">
              <a:spcAft>
                <a:spcPts val="0"/>
              </a:spcAft>
              <a:defRPr/>
            </a:pPr>
            <a:r>
              <a:rPr lang="en-US" sz="3200" b="1" dirty="0">
                <a:solidFill>
                  <a:srgbClr val="00B0F0"/>
                </a:solidFill>
              </a:rPr>
              <a:t>Chronic hyperlipidemia</a:t>
            </a:r>
            <a:r>
              <a:rPr lang="en-US" sz="3200" b="1" dirty="0">
                <a:solidFill>
                  <a:srgbClr val="002060"/>
                </a:solidFill>
              </a:rPr>
              <a:t>, particularly hypercholesterolemia can directly impair endothelial function by </a:t>
            </a:r>
            <a:r>
              <a:rPr lang="en-US" sz="3200" b="1" dirty="0">
                <a:solidFill>
                  <a:srgbClr val="00B0F0"/>
                </a:solidFill>
              </a:rPr>
              <a:t>increasing local reactive oxygen species production</a:t>
            </a:r>
            <a:r>
              <a:rPr lang="en-US" sz="3200" b="1" dirty="0">
                <a:solidFill>
                  <a:srgbClr val="002060"/>
                </a:solidFill>
              </a:rPr>
              <a:t>. </a:t>
            </a:r>
          </a:p>
          <a:p>
            <a:pPr indent="-182880" fontAlgn="auto">
              <a:spcAft>
                <a:spcPts val="0"/>
              </a:spcAft>
              <a:defRPr/>
            </a:pPr>
            <a:r>
              <a:rPr lang="en-US" sz="3200" b="1" dirty="0">
                <a:solidFill>
                  <a:srgbClr val="002060"/>
                </a:solidFill>
              </a:rPr>
              <a:t>These oxygen free radicals cause membrane, mitochondrial damage and </a:t>
            </a:r>
            <a:r>
              <a:rPr lang="en-US" sz="3200" b="1" dirty="0">
                <a:solidFill>
                  <a:srgbClr val="00B0F0"/>
                </a:solidFill>
              </a:rPr>
              <a:t>accelerate nitric oxide decay</a:t>
            </a:r>
            <a:r>
              <a:rPr lang="en-US" sz="3200" b="1" dirty="0">
                <a:solidFill>
                  <a:srgbClr val="002060"/>
                </a:solidFill>
              </a:rPr>
              <a:t>, damping its vasodilator effect</a:t>
            </a:r>
          </a:p>
          <a:p>
            <a:pPr indent="-182880" fontAlgn="auto">
              <a:spcAft>
                <a:spcPts val="0"/>
              </a:spcAft>
              <a:defRPr/>
            </a:pPr>
            <a:r>
              <a:rPr lang="en-US" sz="3200" b="1" dirty="0">
                <a:solidFill>
                  <a:srgbClr val="002060"/>
                </a:solidFill>
              </a:rPr>
              <a:t>With chronic hyperlipidemia, lipoproteins accumulate within the intima, where they aggregate or become oxidized by free radicals produced by inflammatory cells</a:t>
            </a:r>
          </a:p>
          <a:p>
            <a:pPr indent="-182880" fontAlgn="auto">
              <a:spcAft>
                <a:spcPts val="0"/>
              </a:spcAft>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1"/>
            <a:ext cx="9875838" cy="918754"/>
          </a:xfrm>
        </p:spPr>
        <p:txBody>
          <a:bodyPr/>
          <a:lstStyle/>
          <a:p>
            <a:pPr algn="ct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359230" y="1541417"/>
            <a:ext cx="5375364" cy="4515394"/>
          </a:xfrm>
        </p:spPr>
        <p:txBody>
          <a:bodyPr/>
          <a:lstStyle/>
          <a:p>
            <a:pPr marL="45720" indent="0" algn="ctr" fontAlgn="auto">
              <a:spcAft>
                <a:spcPts val="0"/>
              </a:spcAft>
              <a:buNone/>
              <a:defRPr/>
            </a:pPr>
            <a:r>
              <a:rPr lang="en-US" sz="2800" b="1" dirty="0">
                <a:solidFill>
                  <a:srgbClr val="00B050"/>
                </a:solidFill>
              </a:rPr>
              <a:t>Response to injury hypothesis</a:t>
            </a:r>
            <a:endParaRPr lang="en-US" sz="2800" b="1" dirty="0"/>
          </a:p>
          <a:p>
            <a:pPr marL="45720" indent="0" fontAlgn="auto">
              <a:spcAft>
                <a:spcPts val="0"/>
              </a:spcAft>
              <a:buNone/>
              <a:defRPr/>
            </a:pPr>
            <a:r>
              <a:rPr lang="en-US" sz="2800" b="1" dirty="0">
                <a:solidFill>
                  <a:srgbClr val="7030A0"/>
                </a:solidFill>
              </a:rPr>
              <a:t>Hypercholesterolemia </a:t>
            </a:r>
          </a:p>
          <a:p>
            <a:r>
              <a:rPr lang="en-US" sz="2400" b="1" dirty="0">
                <a:solidFill>
                  <a:srgbClr val="002060"/>
                </a:solidFill>
              </a:rPr>
              <a:t>Endothelial dysfunction causes increased expression of adhesion molecules like </a:t>
            </a:r>
          </a:p>
          <a:p>
            <a:pPr lvl="1"/>
            <a:r>
              <a:rPr lang="en-US" sz="2400" b="1" dirty="0">
                <a:solidFill>
                  <a:srgbClr val="002060"/>
                </a:solidFill>
              </a:rPr>
              <a:t>ICAM 1                                     </a:t>
            </a:r>
          </a:p>
          <a:p>
            <a:pPr lvl="1"/>
            <a:r>
              <a:rPr lang="en-US" sz="2400" b="1" dirty="0">
                <a:solidFill>
                  <a:srgbClr val="002060"/>
                </a:solidFill>
              </a:rPr>
              <a:t>E- </a:t>
            </a:r>
            <a:r>
              <a:rPr lang="en-US" sz="2400" b="1" dirty="0" err="1">
                <a:solidFill>
                  <a:srgbClr val="002060"/>
                </a:solidFill>
              </a:rPr>
              <a:t>Selectin</a:t>
            </a:r>
            <a:endParaRPr lang="en-US" sz="2400" b="1" dirty="0">
              <a:solidFill>
                <a:srgbClr val="002060"/>
              </a:solidFill>
            </a:endParaRPr>
          </a:p>
          <a:p>
            <a:pPr lvl="1"/>
            <a:r>
              <a:rPr lang="en-US" sz="2400" b="1" dirty="0">
                <a:solidFill>
                  <a:srgbClr val="002060"/>
                </a:solidFill>
              </a:rPr>
              <a:t>VCAM 1     -  Causes adhesion of T lymphocytes and </a:t>
            </a:r>
            <a:r>
              <a:rPr lang="en-US" sz="2400" b="1" dirty="0" err="1">
                <a:solidFill>
                  <a:srgbClr val="002060"/>
                </a:solidFill>
              </a:rPr>
              <a:t>monocytes</a:t>
            </a:r>
            <a:endParaRPr lang="en-US" sz="1800" b="1" dirty="0">
              <a:solidFill>
                <a:srgbClr val="002060"/>
              </a:solidFill>
            </a:endParaRPr>
          </a:p>
        </p:txBody>
      </p:sp>
      <p:sp>
        <p:nvSpPr>
          <p:cNvPr id="4" name="TextBox 3"/>
          <p:cNvSpPr txBox="1"/>
          <p:nvPr/>
        </p:nvSpPr>
        <p:spPr>
          <a:xfrm>
            <a:off x="2939141" y="3749041"/>
            <a:ext cx="3030585" cy="707886"/>
          </a:xfrm>
          <a:prstGeom prst="rect">
            <a:avLst/>
          </a:prstGeom>
          <a:noFill/>
        </p:spPr>
        <p:txBody>
          <a:bodyPr wrap="square" rtlCol="0">
            <a:spAutoFit/>
          </a:bodyPr>
          <a:lstStyle/>
          <a:p>
            <a:r>
              <a:rPr lang="en-US" sz="2000" b="1" dirty="0">
                <a:solidFill>
                  <a:srgbClr val="002060"/>
                </a:solidFill>
              </a:rPr>
              <a:t>Causes adhesion of </a:t>
            </a:r>
            <a:r>
              <a:rPr lang="en-US" sz="2000" b="1" dirty="0" err="1">
                <a:solidFill>
                  <a:srgbClr val="002060"/>
                </a:solidFill>
              </a:rPr>
              <a:t>monocytes</a:t>
            </a:r>
            <a:r>
              <a:rPr lang="en-US" sz="2000" b="1" dirty="0">
                <a:solidFill>
                  <a:srgbClr val="002060"/>
                </a:solidFill>
              </a:rPr>
              <a:t> </a:t>
            </a:r>
            <a:r>
              <a:rPr lang="en-US" sz="1600" dirty="0"/>
              <a:t> </a:t>
            </a:r>
          </a:p>
        </p:txBody>
      </p:sp>
      <p:sp>
        <p:nvSpPr>
          <p:cNvPr id="5" name="Right Brace 4"/>
          <p:cNvSpPr/>
          <p:nvPr/>
        </p:nvSpPr>
        <p:spPr>
          <a:xfrm>
            <a:off x="2586445" y="3735977"/>
            <a:ext cx="235132" cy="77070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b="1" dirty="0"/>
          </a:p>
        </p:txBody>
      </p:sp>
      <p:pic>
        <p:nvPicPr>
          <p:cNvPr id="6" name="Picture 2" descr="C:\Users\NMC\Desktop\atherosclerosisi\A3.JPG"/>
          <p:cNvPicPr>
            <a:picLocks noChangeAspect="1" noChangeArrowheads="1"/>
          </p:cNvPicPr>
          <p:nvPr/>
        </p:nvPicPr>
        <p:blipFill>
          <a:blip r:embed="rId2"/>
          <a:srcRect t="13418" r="45837"/>
          <a:stretch>
            <a:fillRect/>
          </a:stretch>
        </p:blipFill>
        <p:spPr bwMode="auto">
          <a:xfrm>
            <a:off x="6015309" y="1463040"/>
            <a:ext cx="5741262" cy="507989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NMC\Desktop\atherosclerosisi\A4.JPG"/>
          <p:cNvPicPr>
            <a:picLocks noChangeAspect="1" noChangeArrowheads="1"/>
          </p:cNvPicPr>
          <p:nvPr/>
        </p:nvPicPr>
        <p:blipFill>
          <a:blip r:embed="rId2"/>
          <a:srcRect l="2738" t="20381" r="38841"/>
          <a:stretch>
            <a:fillRect/>
          </a:stretch>
        </p:blipFill>
        <p:spPr bwMode="auto">
          <a:xfrm>
            <a:off x="6387738" y="763238"/>
            <a:ext cx="5182705" cy="5415493"/>
          </a:xfrm>
          <a:prstGeom prst="rect">
            <a:avLst/>
          </a:prstGeom>
          <a:noFill/>
        </p:spPr>
      </p:pic>
      <p:pic>
        <p:nvPicPr>
          <p:cNvPr id="4" name="Picture 2" descr="C:\Users\NMC\Desktop\atherosclerosisi\A3.JPG"/>
          <p:cNvPicPr>
            <a:picLocks noChangeAspect="1" noChangeArrowheads="1"/>
          </p:cNvPicPr>
          <p:nvPr/>
        </p:nvPicPr>
        <p:blipFill>
          <a:blip r:embed="rId3"/>
          <a:srcRect t="13418" r="45837"/>
          <a:stretch>
            <a:fillRect/>
          </a:stretch>
        </p:blipFill>
        <p:spPr bwMode="auto">
          <a:xfrm>
            <a:off x="476657" y="809897"/>
            <a:ext cx="5741262" cy="538189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47663"/>
            <a:ext cx="9875838" cy="1355725"/>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582613" y="1357313"/>
            <a:ext cx="11234737" cy="5154612"/>
          </a:xfrm>
        </p:spPr>
        <p:txBody>
          <a:bodyPr rtlCol="0">
            <a:normAutofit/>
          </a:bodyPr>
          <a:lstStyle/>
          <a:p>
            <a:pPr marL="45720" indent="0" algn="ctr" fontAlgn="auto">
              <a:spcAft>
                <a:spcPts val="0"/>
              </a:spcAft>
              <a:buFont typeface="Corbel" panose="020B0503020204020204" pitchFamily="34" charset="0"/>
              <a:buNone/>
              <a:defRPr/>
            </a:pPr>
            <a:r>
              <a:rPr lang="en-US" sz="3200" b="1" dirty="0">
                <a:solidFill>
                  <a:srgbClr val="00B050"/>
                </a:solidFill>
              </a:rPr>
              <a:t>Response to injury hypothesis</a:t>
            </a:r>
            <a:endParaRPr lang="en-US" sz="3200" b="1" dirty="0">
              <a:solidFill>
                <a:srgbClr val="7030A0"/>
              </a:solidFill>
            </a:endParaRPr>
          </a:p>
          <a:p>
            <a:pPr marL="45720" indent="0" fontAlgn="auto">
              <a:spcAft>
                <a:spcPts val="0"/>
              </a:spcAft>
              <a:buFont typeface="Corbel" panose="020B0503020204020204" pitchFamily="34" charset="0"/>
              <a:buNone/>
              <a:defRPr/>
            </a:pPr>
            <a:r>
              <a:rPr lang="en-US" sz="3200" b="1" dirty="0">
                <a:solidFill>
                  <a:srgbClr val="7030A0"/>
                </a:solidFill>
              </a:rPr>
              <a:t>Hypercholesterolemia</a:t>
            </a:r>
          </a:p>
          <a:p>
            <a:pPr indent="-182880" fontAlgn="auto">
              <a:spcAft>
                <a:spcPts val="0"/>
              </a:spcAft>
              <a:defRPr/>
            </a:pPr>
            <a:r>
              <a:rPr lang="en-US" sz="3200" b="1" dirty="0">
                <a:solidFill>
                  <a:srgbClr val="002060"/>
                </a:solidFill>
              </a:rPr>
              <a:t>Such modified LDL is then accumulated in macrophages through a variety of receptors. </a:t>
            </a:r>
          </a:p>
          <a:p>
            <a:pPr indent="-182880" fontAlgn="auto">
              <a:spcAft>
                <a:spcPts val="0"/>
              </a:spcAft>
              <a:defRPr/>
            </a:pPr>
            <a:r>
              <a:rPr lang="en-US" sz="3200" b="1" dirty="0">
                <a:solidFill>
                  <a:srgbClr val="002060"/>
                </a:solidFill>
              </a:rPr>
              <a:t>As these modified lipoproteins cannot be degraded, they accumulate in macrophages forming foam cells</a:t>
            </a:r>
          </a:p>
          <a:p>
            <a:pPr indent="-182880" fontAlgn="auto">
              <a:spcAft>
                <a:spcPts val="0"/>
              </a:spcAft>
              <a:defRPr/>
            </a:pPr>
            <a:r>
              <a:rPr lang="en-US" sz="3200" b="1" dirty="0">
                <a:solidFill>
                  <a:srgbClr val="002060"/>
                </a:solidFill>
              </a:rPr>
              <a:t>Smooth muscle cells can similarly transform into lipid laden foam cells by ingesting modified lipids through LDL receptor related proteins</a:t>
            </a:r>
          </a:p>
          <a:p>
            <a:pPr indent="-182880" fontAlgn="auto">
              <a:spcAft>
                <a:spcPts val="0"/>
              </a:spcAft>
              <a:defRPr/>
            </a:pPr>
            <a:endParaRPr lang="en-US" sz="3200" b="1"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0363"/>
            <a:ext cx="9875838" cy="1355725"/>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568325" y="1454150"/>
            <a:ext cx="11249025" cy="5099050"/>
          </a:xfrm>
        </p:spPr>
        <p:txBody>
          <a:bodyPr rtlCol="0">
            <a:normAutofit/>
          </a:bodyPr>
          <a:lstStyle/>
          <a:p>
            <a:pPr marL="45720" indent="0" algn="ctr" fontAlgn="auto">
              <a:spcAft>
                <a:spcPts val="0"/>
              </a:spcAft>
              <a:buFont typeface="Corbel" panose="020B0503020204020204" pitchFamily="34" charset="0"/>
              <a:buNone/>
              <a:defRPr/>
            </a:pPr>
            <a:r>
              <a:rPr lang="en-US" sz="3200" b="1" dirty="0">
                <a:solidFill>
                  <a:srgbClr val="00B050"/>
                </a:solidFill>
              </a:rPr>
              <a:t>Response to injury hypothesis</a:t>
            </a:r>
          </a:p>
          <a:p>
            <a:pPr marL="45720" indent="0" algn="ctr" fontAlgn="auto">
              <a:spcAft>
                <a:spcPts val="0"/>
              </a:spcAft>
              <a:buFont typeface="Corbel" panose="020B0503020204020204" pitchFamily="34" charset="0"/>
              <a:buNone/>
              <a:defRPr/>
            </a:pPr>
            <a:endParaRPr lang="en-US" sz="800" b="1" dirty="0">
              <a:solidFill>
                <a:srgbClr val="002060"/>
              </a:solidFill>
            </a:endParaRPr>
          </a:p>
          <a:p>
            <a:pPr marL="45720" indent="0" fontAlgn="auto">
              <a:spcAft>
                <a:spcPts val="0"/>
              </a:spcAft>
              <a:buFont typeface="Corbel" panose="020B0503020204020204" pitchFamily="34" charset="0"/>
              <a:buNone/>
              <a:defRPr/>
            </a:pPr>
            <a:r>
              <a:rPr lang="en-US" sz="3200" b="1" dirty="0">
                <a:solidFill>
                  <a:srgbClr val="7030A0"/>
                </a:solidFill>
              </a:rPr>
              <a:t>Hypercholesterolemia</a:t>
            </a:r>
          </a:p>
          <a:p>
            <a:pPr indent="-182880" fontAlgn="auto">
              <a:spcAft>
                <a:spcPts val="0"/>
              </a:spcAft>
              <a:defRPr/>
            </a:pPr>
            <a:r>
              <a:rPr lang="en-US" sz="3200" b="1" dirty="0">
                <a:solidFill>
                  <a:srgbClr val="002060"/>
                </a:solidFill>
              </a:rPr>
              <a:t>Modified lipoproteins are not only toxic to endothelial cells, smooth muscle cells and macrophages but their binding and uptake also stimulates </a:t>
            </a:r>
            <a:r>
              <a:rPr lang="en-US" sz="3200" b="1" dirty="0">
                <a:solidFill>
                  <a:srgbClr val="00B0F0"/>
                </a:solidFill>
              </a:rPr>
              <a:t>the release of growth factors, </a:t>
            </a:r>
            <a:r>
              <a:rPr lang="en-US" sz="3200" b="1" dirty="0">
                <a:solidFill>
                  <a:srgbClr val="002060"/>
                </a:solidFill>
              </a:rPr>
              <a:t>cytokines and chemokines that create a vicious cycle of monocyte recruitment and activation</a:t>
            </a:r>
          </a:p>
          <a:p>
            <a:pPr indent="-182880" fontAlgn="auto">
              <a:spcAft>
                <a:spcPts val="0"/>
              </a:spcAft>
              <a:defRPr/>
            </a:pPr>
            <a:endParaRPr lang="en-US" sz="3200" b="1"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257" y="990600"/>
            <a:ext cx="8763000" cy="5608320"/>
          </a:xfrm>
          <a:prstGeom prst="rect">
            <a:avLst/>
          </a:prstGeom>
        </p:spPr>
      </p:pic>
      <p:sp>
        <p:nvSpPr>
          <p:cNvPr id="3" name="Title 1"/>
          <p:cNvSpPr txBox="1">
            <a:spLocks/>
          </p:cNvSpPr>
          <p:nvPr/>
        </p:nvSpPr>
        <p:spPr>
          <a:xfrm>
            <a:off x="1143000" y="347663"/>
            <a:ext cx="9875838" cy="642937"/>
          </a:xfrm>
          <a:prstGeom prst="rect">
            <a:avLst/>
          </a:prstGeom>
        </p:spPr>
        <p:txBody>
          <a:bodyPr rtlCol="0">
            <a:normAutofit lnSpcReduction="10000"/>
          </a:bodyPr>
          <a:lst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Corbel" panose="020B0503020204020204" pitchFamily="34" charset="0"/>
              </a:defRPr>
            </a:lvl2pPr>
            <a:lvl3pPr algn="l" rtl="0" fontAlgn="base">
              <a:lnSpc>
                <a:spcPct val="90000"/>
              </a:lnSpc>
              <a:spcBef>
                <a:spcPct val="0"/>
              </a:spcBef>
              <a:spcAft>
                <a:spcPct val="0"/>
              </a:spcAft>
              <a:defRPr sz="4400">
                <a:solidFill>
                  <a:schemeClr val="accent1"/>
                </a:solidFill>
                <a:latin typeface="Corbel" panose="020B0503020204020204" pitchFamily="34" charset="0"/>
              </a:defRPr>
            </a:lvl3pPr>
            <a:lvl4pPr algn="l" rtl="0" fontAlgn="base">
              <a:lnSpc>
                <a:spcPct val="90000"/>
              </a:lnSpc>
              <a:spcBef>
                <a:spcPct val="0"/>
              </a:spcBef>
              <a:spcAft>
                <a:spcPct val="0"/>
              </a:spcAft>
              <a:defRPr sz="4400">
                <a:solidFill>
                  <a:schemeClr val="accent1"/>
                </a:solidFill>
                <a:latin typeface="Corbel" panose="020B0503020204020204" pitchFamily="34" charset="0"/>
              </a:defRPr>
            </a:lvl4pPr>
            <a:lvl5pPr algn="l" rtl="0" fontAlgn="base">
              <a:lnSpc>
                <a:spcPct val="90000"/>
              </a:lnSpc>
              <a:spcBef>
                <a:spcPct val="0"/>
              </a:spcBef>
              <a:spcAft>
                <a:spcPct val="0"/>
              </a:spcAft>
              <a:defRPr sz="4400">
                <a:solidFill>
                  <a:schemeClr val="accent1"/>
                </a:solidFill>
                <a:latin typeface="Corbel" panose="020B0503020204020204" pitchFamily="34" charset="0"/>
              </a:defRPr>
            </a:lvl5pPr>
            <a:lvl6pPr marL="457200" algn="l" rtl="0" fontAlgn="base">
              <a:lnSpc>
                <a:spcPct val="90000"/>
              </a:lnSpc>
              <a:spcBef>
                <a:spcPct val="0"/>
              </a:spcBef>
              <a:spcAft>
                <a:spcPct val="0"/>
              </a:spcAft>
              <a:defRPr sz="4400">
                <a:solidFill>
                  <a:schemeClr val="accent1"/>
                </a:solidFill>
                <a:latin typeface="Corbel" panose="020B0503020204020204" pitchFamily="34" charset="0"/>
              </a:defRPr>
            </a:lvl6pPr>
            <a:lvl7pPr marL="914400" algn="l" rtl="0" fontAlgn="base">
              <a:lnSpc>
                <a:spcPct val="90000"/>
              </a:lnSpc>
              <a:spcBef>
                <a:spcPct val="0"/>
              </a:spcBef>
              <a:spcAft>
                <a:spcPct val="0"/>
              </a:spcAft>
              <a:defRPr sz="4400">
                <a:solidFill>
                  <a:schemeClr val="accent1"/>
                </a:solidFill>
                <a:latin typeface="Corbel" panose="020B0503020204020204" pitchFamily="34" charset="0"/>
              </a:defRPr>
            </a:lvl7pPr>
            <a:lvl8pPr marL="1371600" algn="l" rtl="0" fontAlgn="base">
              <a:lnSpc>
                <a:spcPct val="90000"/>
              </a:lnSpc>
              <a:spcBef>
                <a:spcPct val="0"/>
              </a:spcBef>
              <a:spcAft>
                <a:spcPct val="0"/>
              </a:spcAft>
              <a:defRPr sz="4400">
                <a:solidFill>
                  <a:schemeClr val="accent1"/>
                </a:solidFill>
                <a:latin typeface="Corbel" panose="020B0503020204020204" pitchFamily="34" charset="0"/>
              </a:defRPr>
            </a:lvl8pPr>
            <a:lvl9pPr marL="1828800" algn="l" rtl="0" fontAlgn="base">
              <a:lnSpc>
                <a:spcPct val="90000"/>
              </a:lnSpc>
              <a:spcBef>
                <a:spcPct val="0"/>
              </a:spcBef>
              <a:spcAft>
                <a:spcPct val="0"/>
              </a:spcAft>
              <a:defRPr sz="4400">
                <a:solidFill>
                  <a:schemeClr val="accent1"/>
                </a:solidFill>
                <a:latin typeface="Corbel" panose="020B0503020204020204" pitchFamily="34" charset="0"/>
              </a:defRPr>
            </a:lvl9pPr>
          </a:lstStyle>
          <a:p>
            <a:pPr algn="ctr" defTabSz="914400" eaLnBrk="1" fontAlgn="auto" hangingPunct="1">
              <a:spcAft>
                <a:spcPts val="0"/>
              </a:spcAft>
              <a:defRPr/>
            </a:pPr>
            <a:r>
              <a:rPr lang="en-US" b="1">
                <a:solidFill>
                  <a:schemeClr val="accent2">
                    <a:lumMod val="50000"/>
                  </a:schemeClr>
                </a:solidFill>
              </a:rPr>
              <a:t>ATHEROSCLEROSIS</a:t>
            </a:r>
            <a:endParaRPr lang="en-US" dirty="0"/>
          </a:p>
        </p:txBody>
      </p:sp>
    </p:spTree>
    <p:extLst>
      <p:ext uri="{BB962C8B-B14F-4D97-AF65-F5344CB8AC3E}">
        <p14:creationId xmlns:p14="http://schemas.microsoft.com/office/powerpoint/2010/main" val="3328928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387350" y="1717675"/>
            <a:ext cx="11417300" cy="4641850"/>
          </a:xfrm>
        </p:spPr>
        <p:txBody>
          <a:bodyPr rtlCol="0">
            <a:noAutofit/>
          </a:bodyPr>
          <a:lstStyle/>
          <a:p>
            <a:pPr marL="45720" indent="0" algn="ctr" fontAlgn="auto">
              <a:spcAft>
                <a:spcPts val="0"/>
              </a:spcAft>
              <a:buFont typeface="Corbel" panose="020B0503020204020204" pitchFamily="34" charset="0"/>
              <a:buNone/>
              <a:defRPr/>
            </a:pPr>
            <a:r>
              <a:rPr lang="en-US" sz="3200" b="1" dirty="0">
                <a:solidFill>
                  <a:srgbClr val="00B050"/>
                </a:solidFill>
              </a:rPr>
              <a:t>Response to injury hypothesis</a:t>
            </a:r>
            <a:endParaRPr lang="en-US" sz="3200" b="1" dirty="0">
              <a:solidFill>
                <a:srgbClr val="002060"/>
              </a:solidFill>
            </a:endParaRPr>
          </a:p>
          <a:p>
            <a:pPr marL="45720" indent="0" fontAlgn="auto">
              <a:spcAft>
                <a:spcPts val="0"/>
              </a:spcAft>
              <a:buFont typeface="Corbel" panose="020B0503020204020204" pitchFamily="34" charset="0"/>
              <a:buNone/>
              <a:defRPr/>
            </a:pPr>
            <a:r>
              <a:rPr lang="en-US" sz="3200" b="1" dirty="0">
                <a:solidFill>
                  <a:srgbClr val="7030A0"/>
                </a:solidFill>
              </a:rPr>
              <a:t>Inflammation </a:t>
            </a:r>
          </a:p>
          <a:p>
            <a:pPr indent="-182880" fontAlgn="auto">
              <a:spcAft>
                <a:spcPts val="0"/>
              </a:spcAft>
              <a:defRPr/>
            </a:pPr>
            <a:r>
              <a:rPr lang="en-US" sz="3200" b="1" dirty="0">
                <a:solidFill>
                  <a:srgbClr val="002060"/>
                </a:solidFill>
              </a:rPr>
              <a:t>Chronic inflammation contributes to the initiation and progression of atherosclerotic lesions</a:t>
            </a:r>
          </a:p>
          <a:p>
            <a:pPr indent="-182880" fontAlgn="auto">
              <a:spcAft>
                <a:spcPts val="0"/>
              </a:spcAft>
              <a:defRPr/>
            </a:pPr>
            <a:r>
              <a:rPr lang="en-US" sz="3200" b="1" dirty="0">
                <a:solidFill>
                  <a:srgbClr val="002060"/>
                </a:solidFill>
              </a:rPr>
              <a:t>Inflammation is triggered by accumulation of cholesterol crystals and free fatty acids in macrophages and other cells</a:t>
            </a:r>
          </a:p>
          <a:p>
            <a:pPr indent="-182880" fontAlgn="auto">
              <a:spcAft>
                <a:spcPts val="0"/>
              </a:spcAft>
              <a:defRPr/>
            </a:pPr>
            <a:r>
              <a:rPr lang="en-US" sz="3200" b="1" dirty="0">
                <a:solidFill>
                  <a:srgbClr val="002060"/>
                </a:solidFill>
              </a:rPr>
              <a:t>These cells release </a:t>
            </a:r>
            <a:r>
              <a:rPr lang="en-US" sz="3200" b="1" dirty="0" err="1">
                <a:solidFill>
                  <a:srgbClr val="002060"/>
                </a:solidFill>
              </a:rPr>
              <a:t>proinflammatory</a:t>
            </a:r>
            <a:r>
              <a:rPr lang="en-US" sz="3200" b="1" dirty="0">
                <a:solidFill>
                  <a:srgbClr val="002060"/>
                </a:solidFill>
              </a:rPr>
              <a:t> cytokines IL-1, which serves to recruit leukocytes, including monocytes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25603" name="Content Placeholder 2"/>
          <p:cNvSpPr>
            <a:spLocks noGrp="1"/>
          </p:cNvSpPr>
          <p:nvPr>
            <p:ph idx="1"/>
          </p:nvPr>
        </p:nvSpPr>
        <p:spPr>
          <a:xfrm>
            <a:off x="391886" y="1524001"/>
            <a:ext cx="11538857" cy="4949370"/>
          </a:xfrm>
        </p:spPr>
        <p:txBody>
          <a:bodyPr/>
          <a:lstStyle/>
          <a:p>
            <a:pPr marL="46037" indent="0" algn="ctr">
              <a:buNone/>
            </a:pPr>
            <a:r>
              <a:rPr lang="en-US" sz="3200" b="1" dirty="0">
                <a:solidFill>
                  <a:srgbClr val="00B050"/>
                </a:solidFill>
              </a:rPr>
              <a:t>Response to injury hypothesis</a:t>
            </a:r>
            <a:endParaRPr lang="en-US" altLang="en-US" sz="3200" b="1" dirty="0">
              <a:solidFill>
                <a:srgbClr val="7030A0"/>
              </a:solidFill>
            </a:endParaRPr>
          </a:p>
          <a:p>
            <a:pPr marL="46037" indent="0">
              <a:buNone/>
            </a:pPr>
            <a:r>
              <a:rPr lang="en-US" altLang="en-US" sz="3200" b="1" dirty="0">
                <a:solidFill>
                  <a:srgbClr val="7030A0"/>
                </a:solidFill>
              </a:rPr>
              <a:t>Inflammation</a:t>
            </a:r>
          </a:p>
          <a:p>
            <a:r>
              <a:rPr lang="en-US" altLang="en-US" sz="3200" b="1" dirty="0">
                <a:solidFill>
                  <a:srgbClr val="002060"/>
                </a:solidFill>
              </a:rPr>
              <a:t>Activated macrophages produce </a:t>
            </a:r>
            <a:r>
              <a:rPr lang="en-US" altLang="en-US" sz="3200" b="1" dirty="0">
                <a:solidFill>
                  <a:srgbClr val="0070C0"/>
                </a:solidFill>
              </a:rPr>
              <a:t>reactive oxygen species </a:t>
            </a:r>
            <a:r>
              <a:rPr lang="en-US" altLang="en-US" sz="3200" b="1" dirty="0">
                <a:solidFill>
                  <a:srgbClr val="002060"/>
                </a:solidFill>
              </a:rPr>
              <a:t>that enhance LDL oxidation and </a:t>
            </a:r>
            <a:r>
              <a:rPr lang="en-US" altLang="en-US" sz="3200" b="1" dirty="0">
                <a:solidFill>
                  <a:srgbClr val="0070C0"/>
                </a:solidFill>
              </a:rPr>
              <a:t>elaborate growth factors </a:t>
            </a:r>
            <a:r>
              <a:rPr lang="en-US" altLang="en-US" sz="3200" b="1" dirty="0">
                <a:solidFill>
                  <a:srgbClr val="002060"/>
                </a:solidFill>
              </a:rPr>
              <a:t>that drive smooth muscle cell proliferation</a:t>
            </a:r>
          </a:p>
          <a:p>
            <a:r>
              <a:rPr lang="en-US" altLang="en-US" sz="3200" b="1" dirty="0">
                <a:solidFill>
                  <a:srgbClr val="002060"/>
                </a:solidFill>
              </a:rPr>
              <a:t>Activated T cells in the growing intimal lesions elaborate inflammatory cytokines (IFN γ) which in turn activates macrophages, endothelial cells and smooth muscle cells and in turn they release growth factors which causes smooth muscle cell proliferation . </a:t>
            </a:r>
          </a:p>
          <a:p>
            <a:endParaRPr lang="en-US" altLang="en-US" dirty="0"/>
          </a:p>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705" t="24948" b="15534"/>
          <a:stretch/>
        </p:blipFill>
        <p:spPr>
          <a:xfrm>
            <a:off x="2853787" y="1032060"/>
            <a:ext cx="6830540" cy="5327176"/>
          </a:xfrm>
          <a:prstGeom prst="rect">
            <a:avLst/>
          </a:prstGeom>
        </p:spPr>
      </p:pic>
    </p:spTree>
    <p:extLst>
      <p:ext uri="{BB962C8B-B14F-4D97-AF65-F5344CB8AC3E}">
        <p14:creationId xmlns:p14="http://schemas.microsoft.com/office/powerpoint/2010/main" val="4248434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26627" name="Content Placeholder 2"/>
          <p:cNvSpPr>
            <a:spLocks noGrp="1"/>
          </p:cNvSpPr>
          <p:nvPr>
            <p:ph idx="1"/>
          </p:nvPr>
        </p:nvSpPr>
        <p:spPr/>
        <p:txBody>
          <a:bodyPr/>
          <a:lstStyle/>
          <a:p>
            <a:pPr marL="46037" indent="0" algn="ctr">
              <a:buNone/>
            </a:pPr>
            <a:r>
              <a:rPr lang="en-US" sz="3600" b="1" dirty="0">
                <a:solidFill>
                  <a:srgbClr val="00B050"/>
                </a:solidFill>
              </a:rPr>
              <a:t>Response to injury hypothesis</a:t>
            </a:r>
            <a:endParaRPr lang="en-US" sz="3600" b="1" dirty="0">
              <a:solidFill>
                <a:srgbClr val="7030A0"/>
              </a:solidFill>
            </a:endParaRPr>
          </a:p>
          <a:p>
            <a:pPr marL="46037" indent="0">
              <a:buNone/>
            </a:pPr>
            <a:r>
              <a:rPr lang="en-US" altLang="en-US" sz="3200" b="1" dirty="0">
                <a:solidFill>
                  <a:srgbClr val="7030A0"/>
                </a:solidFill>
              </a:rPr>
              <a:t>Infection </a:t>
            </a:r>
            <a:r>
              <a:rPr lang="en-US" altLang="en-US" sz="3200" b="1" dirty="0">
                <a:solidFill>
                  <a:srgbClr val="002060"/>
                </a:solidFill>
              </a:rPr>
              <a:t> </a:t>
            </a:r>
          </a:p>
          <a:p>
            <a:r>
              <a:rPr lang="en-US" altLang="en-US" sz="3200" b="1" dirty="0">
                <a:solidFill>
                  <a:srgbClr val="002060"/>
                </a:solidFill>
              </a:rPr>
              <a:t>Though Herpes virus, cytomegalovirus, chlamydia pneumoniae are thought to be associated but no established causal role of infection is established</a:t>
            </a:r>
          </a:p>
          <a:p>
            <a:endParaRPr lang="en-US" altLang="en-US" b="1" dirty="0">
              <a:solidFill>
                <a:srgbClr val="00206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565" y="283029"/>
            <a:ext cx="9875838" cy="827314"/>
          </a:xfrm>
        </p:spPr>
        <p:txBody>
          <a:bodyPr/>
          <a:lstStyle/>
          <a:p>
            <a:pPr algn="ct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378823" y="914400"/>
            <a:ext cx="11403874" cy="5577840"/>
          </a:xfrm>
        </p:spPr>
        <p:txBody>
          <a:bodyPr/>
          <a:lstStyle/>
          <a:p>
            <a:pPr marL="46037" indent="0" algn="ctr">
              <a:buNone/>
            </a:pPr>
            <a:r>
              <a:rPr lang="en-US" sz="2800" b="1" dirty="0">
                <a:solidFill>
                  <a:srgbClr val="00B050"/>
                </a:solidFill>
              </a:rPr>
              <a:t>Response to injury hypothesis</a:t>
            </a:r>
            <a:endParaRPr lang="en-US" altLang="en-US" sz="2800" b="1" dirty="0">
              <a:solidFill>
                <a:srgbClr val="7030A0"/>
              </a:solidFill>
            </a:endParaRPr>
          </a:p>
          <a:p>
            <a:pPr marL="46037" indent="0">
              <a:buNone/>
            </a:pPr>
            <a:r>
              <a:rPr lang="en-US" altLang="en-US" sz="2800" b="1" dirty="0">
                <a:solidFill>
                  <a:srgbClr val="7030A0"/>
                </a:solidFill>
              </a:rPr>
              <a:t>Smooth muscle proliferation and matrix synthesis </a:t>
            </a:r>
          </a:p>
          <a:p>
            <a:r>
              <a:rPr lang="en-US" sz="2400" b="1" dirty="0">
                <a:solidFill>
                  <a:srgbClr val="002060"/>
                </a:solidFill>
              </a:rPr>
              <a:t>Adhesion  of platelets and macrophages activates them and they secrete growth factors</a:t>
            </a:r>
          </a:p>
          <a:p>
            <a:r>
              <a:rPr lang="en-US" sz="2400" b="1" dirty="0">
                <a:solidFill>
                  <a:srgbClr val="002060"/>
                </a:solidFill>
              </a:rPr>
              <a:t>Growth factors are also secreted by endothelial cells</a:t>
            </a:r>
          </a:p>
          <a:p>
            <a:r>
              <a:rPr lang="en-US" sz="2400" b="1" dirty="0">
                <a:solidFill>
                  <a:srgbClr val="002060"/>
                </a:solidFill>
              </a:rPr>
              <a:t>Growth factors are </a:t>
            </a:r>
          </a:p>
          <a:p>
            <a:pPr lvl="1"/>
            <a:r>
              <a:rPr lang="en-US" sz="2400" b="1" dirty="0">
                <a:solidFill>
                  <a:srgbClr val="002060"/>
                </a:solidFill>
              </a:rPr>
              <a:t>PDGF (Platelet derived Growth Factors)</a:t>
            </a:r>
          </a:p>
          <a:p>
            <a:pPr lvl="1"/>
            <a:r>
              <a:rPr lang="en-US" sz="2400" b="1" dirty="0">
                <a:solidFill>
                  <a:srgbClr val="002060"/>
                </a:solidFill>
              </a:rPr>
              <a:t>EGF (Epithelial Growth Factors)</a:t>
            </a:r>
          </a:p>
          <a:p>
            <a:pPr lvl="1"/>
            <a:r>
              <a:rPr lang="en-US" sz="2400" b="1" dirty="0">
                <a:solidFill>
                  <a:srgbClr val="002060"/>
                </a:solidFill>
              </a:rPr>
              <a:t>TGF </a:t>
            </a:r>
            <a:r>
              <a:rPr lang="el-GR" sz="2400" b="1" dirty="0">
                <a:solidFill>
                  <a:srgbClr val="002060"/>
                </a:solidFill>
              </a:rPr>
              <a:t>α</a:t>
            </a:r>
            <a:r>
              <a:rPr lang="en-US" sz="2400" b="1" dirty="0">
                <a:solidFill>
                  <a:srgbClr val="002060"/>
                </a:solidFill>
              </a:rPr>
              <a:t> (Transforming Growth Factor </a:t>
            </a:r>
            <a:r>
              <a:rPr lang="el-GR" sz="2400" b="1" dirty="0">
                <a:solidFill>
                  <a:srgbClr val="002060"/>
                </a:solidFill>
              </a:rPr>
              <a:t>α</a:t>
            </a:r>
            <a:r>
              <a:rPr lang="en-US" sz="2400" b="1" dirty="0">
                <a:solidFill>
                  <a:srgbClr val="002060"/>
                </a:solidFill>
              </a:rPr>
              <a:t> )</a:t>
            </a:r>
          </a:p>
          <a:p>
            <a:r>
              <a:rPr lang="en-US" sz="2400" b="1" dirty="0">
                <a:solidFill>
                  <a:srgbClr val="002060"/>
                </a:solidFill>
              </a:rPr>
              <a:t>Growth factors lead to smooth muscle migration and proliferation</a:t>
            </a:r>
          </a:p>
          <a:p>
            <a:r>
              <a:rPr lang="en-US" sz="2400" b="1" dirty="0">
                <a:solidFill>
                  <a:srgbClr val="002060"/>
                </a:solidFill>
              </a:rPr>
              <a:t>Smooth muscle cells synthesize collagen, elastin and </a:t>
            </a:r>
            <a:r>
              <a:rPr lang="en-US" sz="2400" b="1" dirty="0" err="1">
                <a:solidFill>
                  <a:srgbClr val="002060"/>
                </a:solidFill>
              </a:rPr>
              <a:t>mucopolysacharides</a:t>
            </a:r>
            <a:r>
              <a:rPr lang="en-US" sz="2400" b="1" dirty="0">
                <a:solidFill>
                  <a:srgbClr val="002060"/>
                </a:solidFill>
              </a:rPr>
              <a:t> forming extracellular matrix converting fatty streak into atheroma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002" b="7817"/>
          <a:stretch/>
        </p:blipFill>
        <p:spPr>
          <a:xfrm>
            <a:off x="393700" y="1029607"/>
            <a:ext cx="11290300" cy="5646964"/>
          </a:xfrm>
          <a:prstGeom prst="rect">
            <a:avLst/>
          </a:prstGeom>
        </p:spPr>
      </p:pic>
      <p:sp>
        <p:nvSpPr>
          <p:cNvPr id="3" name="Title 1"/>
          <p:cNvSpPr txBox="1">
            <a:spLocks/>
          </p:cNvSpPr>
          <p:nvPr/>
        </p:nvSpPr>
        <p:spPr>
          <a:xfrm>
            <a:off x="1143000" y="347664"/>
            <a:ext cx="9875838" cy="681944"/>
          </a:xfrm>
          <a:prstGeom prst="rect">
            <a:avLst/>
          </a:prstGeom>
        </p:spPr>
        <p:txBody>
          <a:bodyPr rtlCol="0">
            <a:normAutofit lnSpcReduction="10000"/>
          </a:bodyPr>
          <a:lst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Corbel" panose="020B0503020204020204" pitchFamily="34" charset="0"/>
              </a:defRPr>
            </a:lvl2pPr>
            <a:lvl3pPr algn="l" rtl="0" fontAlgn="base">
              <a:lnSpc>
                <a:spcPct val="90000"/>
              </a:lnSpc>
              <a:spcBef>
                <a:spcPct val="0"/>
              </a:spcBef>
              <a:spcAft>
                <a:spcPct val="0"/>
              </a:spcAft>
              <a:defRPr sz="4400">
                <a:solidFill>
                  <a:schemeClr val="accent1"/>
                </a:solidFill>
                <a:latin typeface="Corbel" panose="020B0503020204020204" pitchFamily="34" charset="0"/>
              </a:defRPr>
            </a:lvl3pPr>
            <a:lvl4pPr algn="l" rtl="0" fontAlgn="base">
              <a:lnSpc>
                <a:spcPct val="90000"/>
              </a:lnSpc>
              <a:spcBef>
                <a:spcPct val="0"/>
              </a:spcBef>
              <a:spcAft>
                <a:spcPct val="0"/>
              </a:spcAft>
              <a:defRPr sz="4400">
                <a:solidFill>
                  <a:schemeClr val="accent1"/>
                </a:solidFill>
                <a:latin typeface="Corbel" panose="020B0503020204020204" pitchFamily="34" charset="0"/>
              </a:defRPr>
            </a:lvl4pPr>
            <a:lvl5pPr algn="l" rtl="0" fontAlgn="base">
              <a:lnSpc>
                <a:spcPct val="90000"/>
              </a:lnSpc>
              <a:spcBef>
                <a:spcPct val="0"/>
              </a:spcBef>
              <a:spcAft>
                <a:spcPct val="0"/>
              </a:spcAft>
              <a:defRPr sz="4400">
                <a:solidFill>
                  <a:schemeClr val="accent1"/>
                </a:solidFill>
                <a:latin typeface="Corbel" panose="020B0503020204020204" pitchFamily="34" charset="0"/>
              </a:defRPr>
            </a:lvl5pPr>
            <a:lvl6pPr marL="457200" algn="l" rtl="0" fontAlgn="base">
              <a:lnSpc>
                <a:spcPct val="90000"/>
              </a:lnSpc>
              <a:spcBef>
                <a:spcPct val="0"/>
              </a:spcBef>
              <a:spcAft>
                <a:spcPct val="0"/>
              </a:spcAft>
              <a:defRPr sz="4400">
                <a:solidFill>
                  <a:schemeClr val="accent1"/>
                </a:solidFill>
                <a:latin typeface="Corbel" panose="020B0503020204020204" pitchFamily="34" charset="0"/>
              </a:defRPr>
            </a:lvl6pPr>
            <a:lvl7pPr marL="914400" algn="l" rtl="0" fontAlgn="base">
              <a:lnSpc>
                <a:spcPct val="90000"/>
              </a:lnSpc>
              <a:spcBef>
                <a:spcPct val="0"/>
              </a:spcBef>
              <a:spcAft>
                <a:spcPct val="0"/>
              </a:spcAft>
              <a:defRPr sz="4400">
                <a:solidFill>
                  <a:schemeClr val="accent1"/>
                </a:solidFill>
                <a:latin typeface="Corbel" panose="020B0503020204020204" pitchFamily="34" charset="0"/>
              </a:defRPr>
            </a:lvl7pPr>
            <a:lvl8pPr marL="1371600" algn="l" rtl="0" fontAlgn="base">
              <a:lnSpc>
                <a:spcPct val="90000"/>
              </a:lnSpc>
              <a:spcBef>
                <a:spcPct val="0"/>
              </a:spcBef>
              <a:spcAft>
                <a:spcPct val="0"/>
              </a:spcAft>
              <a:defRPr sz="4400">
                <a:solidFill>
                  <a:schemeClr val="accent1"/>
                </a:solidFill>
                <a:latin typeface="Corbel" panose="020B0503020204020204" pitchFamily="34" charset="0"/>
              </a:defRPr>
            </a:lvl8pPr>
            <a:lvl9pPr marL="1828800" algn="l" rtl="0" fontAlgn="base">
              <a:lnSpc>
                <a:spcPct val="90000"/>
              </a:lnSpc>
              <a:spcBef>
                <a:spcPct val="0"/>
              </a:spcBef>
              <a:spcAft>
                <a:spcPct val="0"/>
              </a:spcAft>
              <a:defRPr sz="4400">
                <a:solidFill>
                  <a:schemeClr val="accent1"/>
                </a:solidFill>
                <a:latin typeface="Corbel" panose="020B0503020204020204" pitchFamily="34" charset="0"/>
              </a:defRPr>
            </a:lvl9pPr>
          </a:lstStyle>
          <a:p>
            <a:pPr algn="ctr" defTabSz="914400" eaLnBrk="1" fontAlgn="auto" hangingPunct="1">
              <a:spcAft>
                <a:spcPts val="0"/>
              </a:spcAft>
              <a:defRPr/>
            </a:pPr>
            <a:r>
              <a:rPr lang="en-US" b="1">
                <a:solidFill>
                  <a:schemeClr val="accent2">
                    <a:lumMod val="50000"/>
                  </a:schemeClr>
                </a:solidFill>
              </a:rPr>
              <a:t>ATHEROSCLEROSIS</a:t>
            </a:r>
            <a:endParaRPr lang="en-US" dirty="0"/>
          </a:p>
        </p:txBody>
      </p:sp>
    </p:spTree>
    <p:extLst>
      <p:ext uri="{BB962C8B-B14F-4D97-AF65-F5344CB8AC3E}">
        <p14:creationId xmlns:p14="http://schemas.microsoft.com/office/powerpoint/2010/main" val="2973727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522514" y="1654629"/>
            <a:ext cx="11161486" cy="4557485"/>
          </a:xfrm>
        </p:spPr>
        <p:txBody>
          <a:bodyPr rtlCol="0">
            <a:normAutofit fontScale="92500"/>
          </a:bodyPr>
          <a:lstStyle/>
          <a:p>
            <a:pPr marL="45720" indent="0" fontAlgn="auto">
              <a:spcAft>
                <a:spcPts val="0"/>
              </a:spcAft>
              <a:buFont typeface="Corbel" panose="020B0503020204020204" pitchFamily="34" charset="0"/>
              <a:buNone/>
              <a:defRPr/>
            </a:pPr>
            <a:r>
              <a:rPr lang="en-US" sz="3500" b="1" dirty="0">
                <a:solidFill>
                  <a:srgbClr val="00B050"/>
                </a:solidFill>
              </a:rPr>
              <a:t>MORPHOLOGY </a:t>
            </a:r>
          </a:p>
          <a:p>
            <a:pPr marL="45720" indent="0" fontAlgn="auto">
              <a:spcAft>
                <a:spcPts val="0"/>
              </a:spcAft>
              <a:buNone/>
              <a:defRPr/>
            </a:pPr>
            <a:r>
              <a:rPr lang="en-US" sz="3500" b="1" dirty="0">
                <a:solidFill>
                  <a:srgbClr val="7030A0"/>
                </a:solidFill>
              </a:rPr>
              <a:t>Fatty streaks </a:t>
            </a:r>
          </a:p>
          <a:p>
            <a:pPr indent="-182880" fontAlgn="auto">
              <a:spcAft>
                <a:spcPts val="0"/>
              </a:spcAft>
              <a:defRPr/>
            </a:pPr>
            <a:r>
              <a:rPr lang="en-US" sz="3500" b="1" dirty="0">
                <a:solidFill>
                  <a:srgbClr val="002060"/>
                </a:solidFill>
              </a:rPr>
              <a:t>Composed of lipid filled foamy macrophages </a:t>
            </a:r>
          </a:p>
          <a:p>
            <a:pPr indent="-182880" fontAlgn="auto">
              <a:spcAft>
                <a:spcPts val="0"/>
              </a:spcAft>
              <a:defRPr/>
            </a:pPr>
            <a:r>
              <a:rPr lang="en-US" sz="3500" b="1" dirty="0">
                <a:solidFill>
                  <a:srgbClr val="002060"/>
                </a:solidFill>
              </a:rPr>
              <a:t>Grossly begin as multiple minute flat yellow spots which eventually coalesce into elongated streaks of 1cm long </a:t>
            </a:r>
          </a:p>
          <a:p>
            <a:pPr indent="-182880" fontAlgn="auto">
              <a:spcAft>
                <a:spcPts val="0"/>
              </a:spcAft>
              <a:defRPr/>
            </a:pPr>
            <a:r>
              <a:rPr lang="en-US" sz="3500" b="1" dirty="0">
                <a:solidFill>
                  <a:srgbClr val="002060"/>
                </a:solidFill>
              </a:rPr>
              <a:t>Fatty streaks are not much raised to cause significant flow disturbances</a:t>
            </a:r>
          </a:p>
          <a:p>
            <a:pPr indent="-182880" fontAlgn="auto">
              <a:spcAft>
                <a:spcPts val="0"/>
              </a:spcAft>
              <a:defRPr/>
            </a:pPr>
            <a:r>
              <a:rPr lang="en-US" sz="3500" b="1" dirty="0">
                <a:solidFill>
                  <a:srgbClr val="002060"/>
                </a:solidFill>
              </a:rPr>
              <a:t>All the fatty streaks may not progress to advanced lesions</a:t>
            </a:r>
          </a:p>
          <a:p>
            <a:pPr indent="-182880" fontAlgn="auto">
              <a:spcAft>
                <a:spcPts val="0"/>
              </a:spcAft>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48344"/>
            <a:ext cx="9875838" cy="1103086"/>
          </a:xfrm>
        </p:spPr>
        <p:txBody>
          <a:bodyPr/>
          <a:lstStyle/>
          <a:p>
            <a:pPr algn="ctr"/>
            <a:r>
              <a:rPr lang="en-US" b="1" dirty="0">
                <a:solidFill>
                  <a:srgbClr val="C00000"/>
                </a:solidFill>
              </a:rPr>
              <a:t>FATTY STREAKS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4689" y="1984506"/>
            <a:ext cx="5113825" cy="38027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857" y="1328962"/>
            <a:ext cx="6838084" cy="5115187"/>
          </a:xfrm>
          <a:prstGeom prst="rect">
            <a:avLst/>
          </a:prstGeom>
        </p:spPr>
      </p:pic>
    </p:spTree>
    <p:extLst>
      <p:ext uri="{BB962C8B-B14F-4D97-AF65-F5344CB8AC3E}">
        <p14:creationId xmlns:p14="http://schemas.microsoft.com/office/powerpoint/2010/main" val="403931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482" y="2497708"/>
            <a:ext cx="5764408" cy="38459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57" y="2497708"/>
            <a:ext cx="5141330" cy="3845941"/>
          </a:xfrm>
          <a:prstGeom prst="rect">
            <a:avLst/>
          </a:prstGeom>
        </p:spPr>
      </p:pic>
      <p:sp>
        <p:nvSpPr>
          <p:cNvPr id="5" name="Title 1"/>
          <p:cNvSpPr>
            <a:spLocks noGrp="1"/>
          </p:cNvSpPr>
          <p:nvPr>
            <p:ph type="title"/>
          </p:nvPr>
        </p:nvSpPr>
        <p:spPr/>
        <p:txBody>
          <a:bodyPr/>
          <a:lstStyle/>
          <a:p>
            <a:pPr algn="ctr"/>
            <a:r>
              <a:rPr lang="en-US" b="1" dirty="0">
                <a:solidFill>
                  <a:srgbClr val="C00000"/>
                </a:solidFill>
              </a:rPr>
              <a:t>FATTY STREAKS</a:t>
            </a:r>
          </a:p>
        </p:txBody>
      </p:sp>
    </p:spTree>
    <p:extLst>
      <p:ext uri="{BB962C8B-B14F-4D97-AF65-F5344CB8AC3E}">
        <p14:creationId xmlns:p14="http://schemas.microsoft.com/office/powerpoint/2010/main" val="3466850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29699" name="Content Placeholder 2"/>
          <p:cNvSpPr>
            <a:spLocks noGrp="1"/>
          </p:cNvSpPr>
          <p:nvPr>
            <p:ph idx="1"/>
          </p:nvPr>
        </p:nvSpPr>
        <p:spPr>
          <a:xfrm>
            <a:off x="478972" y="1756226"/>
            <a:ext cx="11117942" cy="4702628"/>
          </a:xfrm>
        </p:spPr>
        <p:txBody>
          <a:bodyPr/>
          <a:lstStyle/>
          <a:p>
            <a:pPr marL="46037" indent="0">
              <a:buNone/>
            </a:pPr>
            <a:r>
              <a:rPr lang="en-US" altLang="en-US" sz="3200" b="1" dirty="0">
                <a:solidFill>
                  <a:srgbClr val="7030A0"/>
                </a:solidFill>
              </a:rPr>
              <a:t>Atherosclerotic plaque </a:t>
            </a:r>
          </a:p>
          <a:p>
            <a:r>
              <a:rPr lang="en-US" altLang="en-US" sz="3200" b="1" dirty="0">
                <a:solidFill>
                  <a:srgbClr val="0070C0"/>
                </a:solidFill>
              </a:rPr>
              <a:t>Intimal thickening </a:t>
            </a:r>
            <a:r>
              <a:rPr lang="en-US" altLang="en-US" sz="3200" b="1" dirty="0">
                <a:solidFill>
                  <a:srgbClr val="002060"/>
                </a:solidFill>
              </a:rPr>
              <a:t>and </a:t>
            </a:r>
            <a:r>
              <a:rPr lang="en-US" altLang="en-US" sz="3200" b="1" dirty="0">
                <a:solidFill>
                  <a:srgbClr val="0070C0"/>
                </a:solidFill>
              </a:rPr>
              <a:t>lipid accumulation </a:t>
            </a:r>
            <a:r>
              <a:rPr lang="en-US" altLang="en-US" sz="3200" b="1" dirty="0">
                <a:solidFill>
                  <a:srgbClr val="002060"/>
                </a:solidFill>
              </a:rPr>
              <a:t>together form plaques</a:t>
            </a:r>
          </a:p>
          <a:p>
            <a:r>
              <a:rPr lang="en-US" altLang="en-US" sz="3200" b="1" dirty="0">
                <a:solidFill>
                  <a:srgbClr val="0070C0"/>
                </a:solidFill>
              </a:rPr>
              <a:t>Grossly </a:t>
            </a:r>
            <a:r>
              <a:rPr lang="en-US" altLang="en-US" sz="3200" b="1" dirty="0">
                <a:solidFill>
                  <a:srgbClr val="002060"/>
                </a:solidFill>
              </a:rPr>
              <a:t>atherosclerotic plaques are white yellow and encroach on the lumen of the artery. Later ulcerated plaques are superimposed by thrombus</a:t>
            </a:r>
          </a:p>
          <a:p>
            <a:r>
              <a:rPr lang="en-US" altLang="en-US" sz="3200" b="1" dirty="0">
                <a:solidFill>
                  <a:srgbClr val="002060"/>
                </a:solidFill>
              </a:rPr>
              <a:t>Atherosclerotic plaques are patchy involving only portion of the arterial wall and rarely circumferential on cross section </a:t>
            </a:r>
          </a:p>
          <a:p>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p:txBody>
          <a:bodyPr/>
          <a:lstStyle/>
          <a:p>
            <a:pPr>
              <a:buNone/>
            </a:pPr>
            <a:r>
              <a:rPr lang="en-US" altLang="en-US" sz="3200" b="1" dirty="0">
                <a:solidFill>
                  <a:srgbClr val="7030A0"/>
                </a:solidFill>
              </a:rPr>
              <a:t>Atherosclerotic plaque </a:t>
            </a:r>
          </a:p>
          <a:p>
            <a:pPr>
              <a:buNone/>
            </a:pPr>
            <a:r>
              <a:rPr lang="en-US" altLang="en-US" sz="2800" b="1" dirty="0">
                <a:solidFill>
                  <a:srgbClr val="002060"/>
                </a:solidFill>
              </a:rPr>
              <a:t>Common sites of formation of atherosclerotic plaques in descending order are </a:t>
            </a:r>
          </a:p>
          <a:p>
            <a:pPr lvl="1"/>
            <a:r>
              <a:rPr lang="en-US" altLang="en-US" sz="2800" b="1" dirty="0">
                <a:solidFill>
                  <a:srgbClr val="002060"/>
                </a:solidFill>
              </a:rPr>
              <a:t>Lower abdominal aorta</a:t>
            </a:r>
          </a:p>
          <a:p>
            <a:pPr lvl="1"/>
            <a:r>
              <a:rPr lang="en-US" altLang="en-US" sz="2800" b="1" dirty="0">
                <a:solidFill>
                  <a:srgbClr val="002060"/>
                </a:solidFill>
              </a:rPr>
              <a:t>Coronary arteries</a:t>
            </a:r>
          </a:p>
          <a:p>
            <a:pPr lvl="1"/>
            <a:r>
              <a:rPr lang="en-US" altLang="en-US" sz="2800" b="1" dirty="0" err="1">
                <a:solidFill>
                  <a:srgbClr val="002060"/>
                </a:solidFill>
              </a:rPr>
              <a:t>Popliteal</a:t>
            </a:r>
            <a:r>
              <a:rPr lang="en-US" altLang="en-US" sz="2800" b="1" dirty="0">
                <a:solidFill>
                  <a:srgbClr val="002060"/>
                </a:solidFill>
              </a:rPr>
              <a:t> arteries</a:t>
            </a:r>
          </a:p>
          <a:p>
            <a:pPr lvl="1"/>
            <a:r>
              <a:rPr lang="en-US" altLang="en-US" sz="2800" b="1" dirty="0">
                <a:solidFill>
                  <a:srgbClr val="002060"/>
                </a:solidFill>
              </a:rPr>
              <a:t>Internal carotid arteries</a:t>
            </a:r>
          </a:p>
          <a:p>
            <a:pPr lvl="1"/>
            <a:r>
              <a:rPr lang="en-US" altLang="en-US" sz="2800" b="1" dirty="0">
                <a:solidFill>
                  <a:srgbClr val="002060"/>
                </a:solidFill>
              </a:rPr>
              <a:t>Vessels of circle of Willis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1747" name="Content Placeholder 2"/>
          <p:cNvSpPr>
            <a:spLocks noGrp="1"/>
          </p:cNvSpPr>
          <p:nvPr>
            <p:ph idx="1"/>
          </p:nvPr>
        </p:nvSpPr>
        <p:spPr/>
        <p:txBody>
          <a:bodyPr/>
          <a:lstStyle/>
          <a:p>
            <a:pPr marL="46037" indent="0">
              <a:buNone/>
            </a:pPr>
            <a:r>
              <a:rPr lang="en-US" altLang="en-US" sz="3200" b="1" dirty="0">
                <a:solidFill>
                  <a:srgbClr val="7030A0"/>
                </a:solidFill>
              </a:rPr>
              <a:t>Atherosclerotic plaques have 3 principle components</a:t>
            </a:r>
          </a:p>
          <a:p>
            <a:r>
              <a:rPr lang="en-US" altLang="en-US" sz="3200" b="1" dirty="0">
                <a:solidFill>
                  <a:srgbClr val="002060"/>
                </a:solidFill>
              </a:rPr>
              <a:t>Smooth muscle cells, macrophages and T cells</a:t>
            </a:r>
          </a:p>
          <a:p>
            <a:r>
              <a:rPr lang="en-US" altLang="en-US" sz="3200" b="1" dirty="0">
                <a:solidFill>
                  <a:srgbClr val="002060"/>
                </a:solidFill>
              </a:rPr>
              <a:t>Extracellular matrix including collagen elastic </a:t>
            </a:r>
            <a:r>
              <a:rPr lang="en-US" altLang="en-US" sz="3200" b="1" dirty="0" err="1">
                <a:solidFill>
                  <a:srgbClr val="002060"/>
                </a:solidFill>
              </a:rPr>
              <a:t>fibres</a:t>
            </a:r>
            <a:r>
              <a:rPr lang="en-US" altLang="en-US" sz="3200" b="1" dirty="0">
                <a:solidFill>
                  <a:srgbClr val="002060"/>
                </a:solidFill>
              </a:rPr>
              <a:t> and proteoglycans</a:t>
            </a:r>
          </a:p>
          <a:p>
            <a:r>
              <a:rPr lang="en-US" altLang="en-US" sz="3200" b="1" dirty="0">
                <a:solidFill>
                  <a:srgbClr val="002060"/>
                </a:solidFill>
              </a:rPr>
              <a:t>Intracellular and extracellular lipids</a:t>
            </a:r>
          </a:p>
          <a:p>
            <a:endParaRPr lang="en-US" altLang="en-US" sz="3200" b="1" dirty="0">
              <a:solidFill>
                <a:srgbClr val="00206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25" y="211815"/>
            <a:ext cx="9875838" cy="746125"/>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279287" y="957940"/>
            <a:ext cx="11596913" cy="5602517"/>
          </a:xfrm>
        </p:spPr>
        <p:txBody>
          <a:bodyPr rtlCol="0">
            <a:noAutofit/>
          </a:bodyPr>
          <a:lstStyle/>
          <a:p>
            <a:pPr marL="45720" indent="0" fontAlgn="auto">
              <a:spcAft>
                <a:spcPts val="0"/>
              </a:spcAft>
              <a:buNone/>
              <a:defRPr/>
            </a:pPr>
            <a:r>
              <a:rPr lang="en-US" sz="2800" b="1" dirty="0">
                <a:solidFill>
                  <a:srgbClr val="7030A0"/>
                </a:solidFill>
              </a:rPr>
              <a:t>Atherosclerotic plaques</a:t>
            </a:r>
          </a:p>
          <a:p>
            <a:pPr indent="-182880" fontAlgn="auto">
              <a:spcAft>
                <a:spcPts val="0"/>
              </a:spcAft>
              <a:defRPr/>
            </a:pPr>
            <a:r>
              <a:rPr lang="en-US" sz="2800" b="1" dirty="0">
                <a:solidFill>
                  <a:srgbClr val="002060"/>
                </a:solidFill>
              </a:rPr>
              <a:t>Typically atherosclerotic plaque have </a:t>
            </a:r>
            <a:r>
              <a:rPr lang="en-US" sz="2800" b="1" dirty="0">
                <a:solidFill>
                  <a:srgbClr val="0070C0"/>
                </a:solidFill>
              </a:rPr>
              <a:t>superficial fibrous cap </a:t>
            </a:r>
            <a:r>
              <a:rPr lang="en-US" sz="2800" b="1" dirty="0">
                <a:solidFill>
                  <a:srgbClr val="002060"/>
                </a:solidFill>
              </a:rPr>
              <a:t>composed of smooth muscle cells and relatively dense collagen </a:t>
            </a:r>
          </a:p>
          <a:p>
            <a:pPr indent="-182880" fontAlgn="auto">
              <a:spcAft>
                <a:spcPts val="0"/>
              </a:spcAft>
              <a:defRPr/>
            </a:pPr>
            <a:r>
              <a:rPr lang="en-US" sz="2800" b="1" dirty="0">
                <a:solidFill>
                  <a:srgbClr val="0070C0"/>
                </a:solidFill>
              </a:rPr>
              <a:t>Beneath and side of cap </a:t>
            </a:r>
            <a:r>
              <a:rPr lang="en-US" sz="2800" b="1" dirty="0">
                <a:solidFill>
                  <a:srgbClr val="002060"/>
                </a:solidFill>
              </a:rPr>
              <a:t>shows more cellular area containing macrophages, T cells and smooth muscle cells</a:t>
            </a:r>
          </a:p>
          <a:p>
            <a:pPr indent="-182880" fontAlgn="auto">
              <a:spcAft>
                <a:spcPts val="0"/>
              </a:spcAft>
              <a:defRPr/>
            </a:pPr>
            <a:r>
              <a:rPr lang="en-US" sz="2800" b="1" dirty="0">
                <a:solidFill>
                  <a:srgbClr val="0070C0"/>
                </a:solidFill>
              </a:rPr>
              <a:t>Deep to the fibrous cap </a:t>
            </a:r>
            <a:r>
              <a:rPr lang="en-US" sz="2800" b="1" dirty="0">
                <a:solidFill>
                  <a:srgbClr val="002060"/>
                </a:solidFill>
              </a:rPr>
              <a:t>is a </a:t>
            </a:r>
            <a:r>
              <a:rPr lang="en-US" sz="2800" b="1" dirty="0">
                <a:solidFill>
                  <a:srgbClr val="0070C0"/>
                </a:solidFill>
              </a:rPr>
              <a:t>necrotic core </a:t>
            </a:r>
            <a:r>
              <a:rPr lang="en-US" sz="2800" b="1" dirty="0">
                <a:solidFill>
                  <a:srgbClr val="002060"/>
                </a:solidFill>
              </a:rPr>
              <a:t>containing lipid (primarily cholesterol and cholesterol esters) debris from dead cells, foam cells (lipid laden macrophages and smooth muscle cells) fibrin, variably organized thrombus and other plasma proteins</a:t>
            </a:r>
          </a:p>
          <a:p>
            <a:pPr indent="-182880" fontAlgn="auto">
              <a:spcAft>
                <a:spcPts val="0"/>
              </a:spcAft>
              <a:defRPr/>
            </a:pPr>
            <a:r>
              <a:rPr lang="en-US" sz="2800" b="1" dirty="0">
                <a:solidFill>
                  <a:srgbClr val="002060"/>
                </a:solidFill>
              </a:rPr>
              <a:t>Cholesterol presents as crystalline aggregates and are washed out during routine processing and leave behind empty “clefts”</a:t>
            </a:r>
          </a:p>
          <a:p>
            <a:pPr indent="-182880" fontAlgn="auto">
              <a:spcAft>
                <a:spcPts val="0"/>
              </a:spcAft>
              <a:defRPr/>
            </a:pPr>
            <a:r>
              <a:rPr lang="en-US" sz="2800" b="1" dirty="0">
                <a:solidFill>
                  <a:srgbClr val="002060"/>
                </a:solidFill>
              </a:rPr>
              <a:t>Periphery of the lesion shows neovascularization</a:t>
            </a:r>
          </a:p>
          <a:p>
            <a:pPr indent="-182880" fontAlgn="auto">
              <a:spcAft>
                <a:spcPts val="0"/>
              </a:spcAft>
              <a:defRPr/>
            </a:pPr>
            <a:endParaRPr lang="en-US" sz="2800" dirty="0"/>
          </a:p>
          <a:p>
            <a:pPr marL="45720" indent="0" fontAlgn="auto">
              <a:spcAft>
                <a:spcPts val="0"/>
              </a:spcAft>
              <a:buFont typeface="Corbel" panose="020B0503020204020204" pitchFamily="34" charset="0"/>
              <a:buNone/>
              <a:defRPr/>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837" b="34666"/>
          <a:stretch/>
        </p:blipFill>
        <p:spPr>
          <a:xfrm>
            <a:off x="253514" y="1094509"/>
            <a:ext cx="11708106" cy="4987637"/>
          </a:xfrm>
          <a:prstGeom prst="rect">
            <a:avLst/>
          </a:prstGeom>
        </p:spPr>
      </p:pic>
      <p:sp>
        <p:nvSpPr>
          <p:cNvPr id="3" name="TextBox 2"/>
          <p:cNvSpPr txBox="1"/>
          <p:nvPr/>
        </p:nvSpPr>
        <p:spPr>
          <a:xfrm>
            <a:off x="4572000" y="5444836"/>
            <a:ext cx="1745673" cy="369332"/>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3229638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754" b="14334"/>
          <a:stretch/>
        </p:blipFill>
        <p:spPr>
          <a:xfrm>
            <a:off x="492352" y="725715"/>
            <a:ext cx="11090048" cy="5806486"/>
          </a:xfrm>
          <a:prstGeom prst="rect">
            <a:avLst/>
          </a:prstGeom>
        </p:spPr>
      </p:pic>
    </p:spTree>
    <p:extLst>
      <p:ext uri="{BB962C8B-B14F-4D97-AF65-F5344CB8AC3E}">
        <p14:creationId xmlns:p14="http://schemas.microsoft.com/office/powerpoint/2010/main" val="310079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57" y="251581"/>
            <a:ext cx="11393714" cy="6341532"/>
          </a:xfrm>
          <a:prstGeom prst="rect">
            <a:avLst/>
          </a:prstGeom>
        </p:spPr>
      </p:pic>
    </p:spTree>
    <p:extLst>
      <p:ext uri="{BB962C8B-B14F-4D97-AF65-F5344CB8AC3E}">
        <p14:creationId xmlns:p14="http://schemas.microsoft.com/office/powerpoint/2010/main" val="3797874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719" y="246743"/>
            <a:ext cx="9875838" cy="1003981"/>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548640" y="1250724"/>
            <a:ext cx="10985863" cy="5266190"/>
          </a:xfrm>
        </p:spPr>
        <p:txBody>
          <a:bodyPr rtlCol="0">
            <a:noAutofit/>
          </a:bodyPr>
          <a:lstStyle/>
          <a:p>
            <a:pPr marL="45720" indent="0" fontAlgn="auto">
              <a:spcAft>
                <a:spcPts val="0"/>
              </a:spcAft>
              <a:buFont typeface="Corbel" panose="020B0503020204020204" pitchFamily="34" charset="0"/>
              <a:buNone/>
              <a:defRPr/>
            </a:pPr>
            <a:r>
              <a:rPr lang="en-US" sz="2800" b="1" dirty="0">
                <a:solidFill>
                  <a:srgbClr val="00B050"/>
                </a:solidFill>
              </a:rPr>
              <a:t>CONSEQUENCES OF ATHEROSCLEROTIC PLAQUE</a:t>
            </a:r>
          </a:p>
          <a:p>
            <a:pPr marL="45720" indent="0" fontAlgn="auto">
              <a:spcAft>
                <a:spcPts val="0"/>
              </a:spcAft>
              <a:defRPr/>
            </a:pPr>
            <a:r>
              <a:rPr lang="en-US" sz="2800" b="1" dirty="0">
                <a:solidFill>
                  <a:srgbClr val="00B050"/>
                </a:solidFill>
              </a:rPr>
              <a:t> </a:t>
            </a:r>
            <a:r>
              <a:rPr lang="en-US" sz="3200" b="1" dirty="0">
                <a:solidFill>
                  <a:srgbClr val="7030A0"/>
                </a:solidFill>
              </a:rPr>
              <a:t>Atherosclerotic </a:t>
            </a:r>
            <a:r>
              <a:rPr lang="en-US" sz="3200" b="1" dirty="0" err="1">
                <a:solidFill>
                  <a:srgbClr val="7030A0"/>
                </a:solidFill>
              </a:rPr>
              <a:t>stenosis</a:t>
            </a:r>
            <a:endParaRPr lang="en-US" sz="3200" b="1" dirty="0">
              <a:solidFill>
                <a:srgbClr val="7030A0"/>
              </a:solidFill>
            </a:endParaRPr>
          </a:p>
          <a:p>
            <a:pPr indent="-182880" fontAlgn="auto">
              <a:spcAft>
                <a:spcPts val="0"/>
              </a:spcAft>
              <a:defRPr/>
            </a:pPr>
            <a:r>
              <a:rPr lang="en-US" sz="3200" b="1" dirty="0">
                <a:solidFill>
                  <a:srgbClr val="7030A0"/>
                </a:solidFill>
              </a:rPr>
              <a:t>Acute plaque changes - </a:t>
            </a:r>
            <a:r>
              <a:rPr lang="en-US" sz="3200" b="1" dirty="0">
                <a:solidFill>
                  <a:srgbClr val="0070C0"/>
                </a:solidFill>
              </a:rPr>
              <a:t>Rupture, ulceration or erosion </a:t>
            </a:r>
            <a:r>
              <a:rPr lang="en-US" sz="3200" b="1" dirty="0">
                <a:solidFill>
                  <a:srgbClr val="002060"/>
                </a:solidFill>
              </a:rPr>
              <a:t>– of the surface leads to exposure of highly </a:t>
            </a:r>
            <a:r>
              <a:rPr lang="en-US" sz="3200" b="1" dirty="0" err="1">
                <a:solidFill>
                  <a:srgbClr val="002060"/>
                </a:solidFill>
              </a:rPr>
              <a:t>thrombogenic</a:t>
            </a:r>
            <a:r>
              <a:rPr lang="en-US" sz="3200" b="1" dirty="0">
                <a:solidFill>
                  <a:srgbClr val="002060"/>
                </a:solidFill>
              </a:rPr>
              <a:t> substances which causes thrombosis producing obstruction of the lumen</a:t>
            </a:r>
          </a:p>
          <a:p>
            <a:pPr indent="-182880" fontAlgn="auto">
              <a:spcAft>
                <a:spcPts val="0"/>
              </a:spcAft>
              <a:defRPr/>
            </a:pPr>
            <a:r>
              <a:rPr lang="en-US" sz="3200" b="1" dirty="0">
                <a:solidFill>
                  <a:srgbClr val="7030A0"/>
                </a:solidFill>
              </a:rPr>
              <a:t>Hemorrhage into plaque</a:t>
            </a:r>
            <a:r>
              <a:rPr lang="en-US" sz="3200" b="1" dirty="0">
                <a:solidFill>
                  <a:srgbClr val="002060"/>
                </a:solidFill>
              </a:rPr>
              <a:t> – occurs due to rupture of the overlying fibrous plaque or blood vessels of  </a:t>
            </a:r>
            <a:r>
              <a:rPr lang="en-US" sz="3200" b="1" dirty="0" err="1">
                <a:solidFill>
                  <a:srgbClr val="002060"/>
                </a:solidFill>
              </a:rPr>
              <a:t>neovascularization</a:t>
            </a:r>
            <a:r>
              <a:rPr lang="en-US" sz="3200" b="1" dirty="0">
                <a:solidFill>
                  <a:srgbClr val="002060"/>
                </a:solidFill>
              </a:rPr>
              <a:t> leading to </a:t>
            </a:r>
            <a:r>
              <a:rPr lang="en-US" sz="3200" b="1" dirty="0" err="1">
                <a:solidFill>
                  <a:srgbClr val="002060"/>
                </a:solidFill>
              </a:rPr>
              <a:t>intraplaque</a:t>
            </a:r>
            <a:r>
              <a:rPr lang="en-US" sz="3200" b="1" dirty="0">
                <a:solidFill>
                  <a:srgbClr val="002060"/>
                </a:solidFill>
              </a:rPr>
              <a:t> </a:t>
            </a:r>
            <a:r>
              <a:rPr lang="en-US" sz="3200" b="1" dirty="0" err="1">
                <a:solidFill>
                  <a:srgbClr val="002060"/>
                </a:solidFill>
              </a:rPr>
              <a:t>hemorhage</a:t>
            </a:r>
            <a:r>
              <a:rPr lang="en-US" sz="3200" b="1" dirty="0">
                <a:solidFill>
                  <a:srgbClr val="002060"/>
                </a:solidFill>
              </a:rPr>
              <a:t> producing expansion of the plaque due to hematoma</a:t>
            </a:r>
          </a:p>
          <a:p>
            <a:pPr indent="-182880" fontAlgn="auto">
              <a:spcAft>
                <a:spcPts val="0"/>
              </a:spcAft>
              <a:defRPr/>
            </a:pPr>
            <a:endParaRPr lang="en-US" sz="2800" b="1" dirty="0">
              <a:solidFill>
                <a:srgbClr val="002060"/>
              </a:solidFill>
            </a:endParaRPr>
          </a:p>
          <a:p>
            <a:pPr indent="-182880" fontAlgn="auto">
              <a:spcAft>
                <a:spcPts val="0"/>
              </a:spcAft>
              <a:defRPr/>
            </a:pP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378" y="335280"/>
            <a:ext cx="9875838" cy="1355725"/>
          </a:xfrm>
        </p:spPr>
        <p:txBody>
          <a:bodyPr/>
          <a:lstStyle/>
          <a:p>
            <a:pPr algn="ct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1084218" y="1685109"/>
            <a:ext cx="10411096" cy="4741817"/>
          </a:xfrm>
        </p:spPr>
        <p:txBody>
          <a:bodyPr/>
          <a:lstStyle/>
          <a:p>
            <a:pPr indent="-182880" fontAlgn="auto">
              <a:spcAft>
                <a:spcPts val="0"/>
              </a:spcAft>
              <a:buNone/>
              <a:defRPr/>
            </a:pPr>
            <a:r>
              <a:rPr lang="en-US" sz="2800" b="1" dirty="0">
                <a:solidFill>
                  <a:srgbClr val="00B050"/>
                </a:solidFill>
              </a:rPr>
              <a:t>CONSEQUENCES OF ATHEROSCLEROTIC PLAQUE</a:t>
            </a:r>
            <a:endParaRPr lang="en-US" sz="2800" b="1" dirty="0">
              <a:solidFill>
                <a:srgbClr val="7030A0"/>
              </a:solidFill>
            </a:endParaRPr>
          </a:p>
          <a:p>
            <a:pPr indent="-182880" fontAlgn="auto">
              <a:spcAft>
                <a:spcPts val="0"/>
              </a:spcAft>
              <a:defRPr/>
            </a:pPr>
            <a:r>
              <a:rPr lang="en-US" sz="3200" b="1" dirty="0" err="1">
                <a:solidFill>
                  <a:srgbClr val="7030A0"/>
                </a:solidFill>
              </a:rPr>
              <a:t>Atheroembolism</a:t>
            </a:r>
            <a:r>
              <a:rPr lang="en-US" sz="3200" b="1" dirty="0">
                <a:solidFill>
                  <a:srgbClr val="7030A0"/>
                </a:solidFill>
              </a:rPr>
              <a:t> – </a:t>
            </a:r>
            <a:r>
              <a:rPr lang="en-US" sz="3200" b="1" dirty="0">
                <a:solidFill>
                  <a:srgbClr val="002060"/>
                </a:solidFill>
              </a:rPr>
              <a:t>Plaque rupture release contents of atherosclerotic debris into the blood stream producing </a:t>
            </a:r>
            <a:r>
              <a:rPr lang="en-US" sz="3200" b="1" dirty="0" err="1">
                <a:solidFill>
                  <a:srgbClr val="002060"/>
                </a:solidFill>
              </a:rPr>
              <a:t>microemboli</a:t>
            </a:r>
            <a:r>
              <a:rPr lang="en-US" sz="3200" b="1" dirty="0">
                <a:solidFill>
                  <a:srgbClr val="002060"/>
                </a:solidFill>
              </a:rPr>
              <a:t> </a:t>
            </a:r>
          </a:p>
          <a:p>
            <a:pPr indent="-182880" fontAlgn="auto">
              <a:spcAft>
                <a:spcPts val="0"/>
              </a:spcAft>
              <a:defRPr/>
            </a:pPr>
            <a:r>
              <a:rPr lang="en-US" sz="3200" b="1" dirty="0">
                <a:solidFill>
                  <a:srgbClr val="7030A0"/>
                </a:solidFill>
              </a:rPr>
              <a:t>Aneurysm formation</a:t>
            </a:r>
            <a:r>
              <a:rPr lang="en-US" sz="3200" b="1" dirty="0">
                <a:solidFill>
                  <a:srgbClr val="002060"/>
                </a:solidFill>
              </a:rPr>
              <a:t> – atherosclerosis induced pressure or ischemic atrophy of the underlying media, with loss of elastic tissue causes weakness and potential rupture</a:t>
            </a:r>
          </a:p>
          <a:p>
            <a:pPr indent="-182880" fontAlgn="auto">
              <a:spcAft>
                <a:spcPts val="0"/>
              </a:spcAft>
              <a:defRPr/>
            </a:pPr>
            <a:r>
              <a:rPr lang="en-US" sz="3200" b="1" dirty="0">
                <a:solidFill>
                  <a:srgbClr val="7030A0"/>
                </a:solidFill>
              </a:rPr>
              <a:t>Calcification</a:t>
            </a:r>
            <a:r>
              <a:rPr lang="en-US" sz="3200" b="1" dirty="0">
                <a:solidFill>
                  <a:srgbClr val="002060"/>
                </a:solidFill>
              </a:rPr>
              <a:t>  - dystrophic calcification occurs in atherosclerotic plaques</a:t>
            </a: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838" cy="943429"/>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4819" name="Content Placeholder 2"/>
          <p:cNvSpPr>
            <a:spLocks noGrp="1"/>
          </p:cNvSpPr>
          <p:nvPr>
            <p:ph idx="1"/>
          </p:nvPr>
        </p:nvSpPr>
        <p:spPr>
          <a:xfrm>
            <a:off x="435429" y="1553029"/>
            <a:ext cx="11001827" cy="4542971"/>
          </a:xfrm>
        </p:spPr>
        <p:txBody>
          <a:bodyPr/>
          <a:lstStyle/>
          <a:p>
            <a:pPr marL="46037" indent="0">
              <a:buNone/>
            </a:pPr>
            <a:r>
              <a:rPr lang="en-US" altLang="en-US" sz="3200" b="1" dirty="0">
                <a:solidFill>
                  <a:srgbClr val="00B050"/>
                </a:solidFill>
              </a:rPr>
              <a:t>CLINICAL MANIFESTATIONS</a:t>
            </a:r>
          </a:p>
          <a:p>
            <a:pPr marL="46037" indent="0">
              <a:buNone/>
            </a:pPr>
            <a:r>
              <a:rPr lang="en-US" altLang="en-US" sz="3200" b="1" dirty="0">
                <a:solidFill>
                  <a:srgbClr val="002060"/>
                </a:solidFill>
              </a:rPr>
              <a:t>Atherosclerosis produces manifestations depending upon the blood vessel involved </a:t>
            </a:r>
          </a:p>
          <a:p>
            <a:r>
              <a:rPr lang="en-US" altLang="en-US" sz="3200" b="1" dirty="0">
                <a:solidFill>
                  <a:srgbClr val="7030A0"/>
                </a:solidFill>
              </a:rPr>
              <a:t>Coronary artery</a:t>
            </a:r>
            <a:r>
              <a:rPr lang="en-US" altLang="en-US" sz="3200" b="1" dirty="0">
                <a:solidFill>
                  <a:srgbClr val="002060"/>
                </a:solidFill>
              </a:rPr>
              <a:t> produces myocardial infarction</a:t>
            </a:r>
          </a:p>
          <a:p>
            <a:r>
              <a:rPr lang="en-US" altLang="en-US" sz="3200" b="1" dirty="0">
                <a:solidFill>
                  <a:srgbClr val="7030A0"/>
                </a:solidFill>
              </a:rPr>
              <a:t>Mesenteric artery</a:t>
            </a:r>
            <a:r>
              <a:rPr lang="en-US" altLang="en-US" sz="3200" b="1" dirty="0">
                <a:solidFill>
                  <a:srgbClr val="002060"/>
                </a:solidFill>
              </a:rPr>
              <a:t> – produces bowel ischemia</a:t>
            </a:r>
          </a:p>
          <a:p>
            <a:r>
              <a:rPr lang="en-US" altLang="en-US" sz="3200" b="1" dirty="0">
                <a:solidFill>
                  <a:srgbClr val="7030A0"/>
                </a:solidFill>
              </a:rPr>
              <a:t>Carotid artery</a:t>
            </a:r>
            <a:r>
              <a:rPr lang="en-US" altLang="en-US" sz="3200" b="1" dirty="0">
                <a:solidFill>
                  <a:srgbClr val="002060"/>
                </a:solidFill>
              </a:rPr>
              <a:t> – produces cerebral infarction and stroke</a:t>
            </a:r>
          </a:p>
          <a:p>
            <a:r>
              <a:rPr lang="en-US" altLang="en-US" sz="3200" b="1" dirty="0">
                <a:solidFill>
                  <a:srgbClr val="002060"/>
                </a:solidFill>
              </a:rPr>
              <a:t>Vessels supplying </a:t>
            </a:r>
            <a:r>
              <a:rPr lang="en-US" altLang="en-US" sz="3200" b="1" dirty="0">
                <a:solidFill>
                  <a:srgbClr val="7030A0"/>
                </a:solidFill>
              </a:rPr>
              <a:t>lower extremities </a:t>
            </a:r>
            <a:r>
              <a:rPr lang="en-US" altLang="en-US" sz="3200" b="1" dirty="0">
                <a:solidFill>
                  <a:srgbClr val="002060"/>
                </a:solidFill>
              </a:rPr>
              <a:t>produces gangrene and intermittent claudication </a:t>
            </a:r>
          </a:p>
          <a:p>
            <a:endParaRPr lang="en-US" altLang="en-US" sz="3200" b="1" dirty="0">
              <a:solidFill>
                <a:srgbClr val="00206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0856" y="743372"/>
            <a:ext cx="4833257" cy="400110"/>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a:solidFill>
                  <a:schemeClr val="accent2">
                    <a:lumMod val="50000"/>
                  </a:schemeClr>
                </a:solidFill>
              </a:rPr>
              <a:t>RISK FACTORS FOR ATHEROSCLEROSIS</a:t>
            </a:r>
            <a:endParaRPr lang="en-US" b="1" dirty="0">
              <a:solidFill>
                <a:schemeClr val="accent2">
                  <a:lumMod val="50000"/>
                </a:schemeClr>
              </a:solidFill>
            </a:endParaRPr>
          </a:p>
        </p:txBody>
      </p:sp>
      <p:sp>
        <p:nvSpPr>
          <p:cNvPr id="3" name="TextBox 2"/>
          <p:cNvSpPr txBox="1"/>
          <p:nvPr/>
        </p:nvSpPr>
        <p:spPr>
          <a:xfrm>
            <a:off x="4252686" y="1748558"/>
            <a:ext cx="2220686" cy="400110"/>
          </a:xfrm>
          <a:prstGeom prst="rect">
            <a:avLst/>
          </a:prstGeom>
          <a:solidFill>
            <a:srgbClr val="CCFFFF"/>
          </a:solidFill>
        </p:spPr>
        <p:txBody>
          <a:bodyPr wrap="square" rtlCol="0">
            <a:spAutoFit/>
          </a:bodyPr>
          <a:lstStyle/>
          <a:p>
            <a:pPr algn="ctr"/>
            <a:r>
              <a:rPr lang="en-US" sz="2000" b="1" dirty="0">
                <a:solidFill>
                  <a:srgbClr val="002060"/>
                </a:solidFill>
              </a:rPr>
              <a:t>MODIFIABLE </a:t>
            </a:r>
          </a:p>
        </p:txBody>
      </p:sp>
      <p:sp>
        <p:nvSpPr>
          <p:cNvPr id="4" name="TextBox 3"/>
          <p:cNvSpPr txBox="1"/>
          <p:nvPr/>
        </p:nvSpPr>
        <p:spPr>
          <a:xfrm>
            <a:off x="943429" y="1790720"/>
            <a:ext cx="2307771" cy="400110"/>
          </a:xfrm>
          <a:prstGeom prst="rect">
            <a:avLst/>
          </a:prstGeom>
          <a:solidFill>
            <a:srgbClr val="CCFFFF"/>
          </a:solidFill>
        </p:spPr>
        <p:txBody>
          <a:bodyPr wrap="square" rtlCol="0">
            <a:spAutoFit/>
          </a:bodyPr>
          <a:lstStyle/>
          <a:p>
            <a:pPr algn="ctr"/>
            <a:r>
              <a:rPr lang="en-US" sz="2000" b="1" dirty="0">
                <a:solidFill>
                  <a:srgbClr val="002060"/>
                </a:solidFill>
              </a:rPr>
              <a:t>NON MODIFIABLE</a:t>
            </a:r>
          </a:p>
        </p:txBody>
      </p:sp>
      <p:sp>
        <p:nvSpPr>
          <p:cNvPr id="5" name="TextBox 4"/>
          <p:cNvSpPr txBox="1"/>
          <p:nvPr/>
        </p:nvSpPr>
        <p:spPr>
          <a:xfrm>
            <a:off x="7576457" y="1790720"/>
            <a:ext cx="3672116" cy="400110"/>
          </a:xfrm>
          <a:prstGeom prst="rect">
            <a:avLst/>
          </a:prstGeom>
          <a:solidFill>
            <a:srgbClr val="CCFFFF"/>
          </a:solidFill>
        </p:spPr>
        <p:txBody>
          <a:bodyPr wrap="square" rtlCol="0">
            <a:spAutoFit/>
          </a:bodyPr>
          <a:lstStyle/>
          <a:p>
            <a:pPr algn="ctr"/>
            <a:r>
              <a:rPr lang="en-US" sz="2000" b="1" dirty="0">
                <a:solidFill>
                  <a:srgbClr val="002060"/>
                </a:solidFill>
              </a:rPr>
              <a:t>ADDITIONAL RISK FACTORS</a:t>
            </a:r>
            <a:endParaRPr lang="en-US" b="1" dirty="0">
              <a:solidFill>
                <a:srgbClr val="002060"/>
              </a:solidFill>
            </a:endParaRPr>
          </a:p>
        </p:txBody>
      </p:sp>
      <p:sp>
        <p:nvSpPr>
          <p:cNvPr id="6" name="TextBox 5"/>
          <p:cNvSpPr txBox="1"/>
          <p:nvPr/>
        </p:nvSpPr>
        <p:spPr>
          <a:xfrm>
            <a:off x="732971" y="2302709"/>
            <a:ext cx="2772228" cy="1200329"/>
          </a:xfrm>
          <a:prstGeom prst="rect">
            <a:avLst/>
          </a:prstGeom>
          <a:solidFill>
            <a:srgbClr val="FFCCCC"/>
          </a:solidFill>
        </p:spPr>
        <p:txBody>
          <a:bodyPr wrap="square" rtlCol="0">
            <a:spAutoFit/>
          </a:bodyPr>
          <a:lstStyle/>
          <a:p>
            <a:pPr marL="285750" indent="-285750">
              <a:buFont typeface="Arial" panose="020B0604020202020204" pitchFamily="34" charset="0"/>
              <a:buChar char="•"/>
            </a:pPr>
            <a:r>
              <a:rPr lang="en-US" sz="2400" b="1" dirty="0"/>
              <a:t>Increasing age</a:t>
            </a:r>
          </a:p>
          <a:p>
            <a:pPr marL="285750" indent="-285750">
              <a:buFont typeface="Arial" panose="020B0604020202020204" pitchFamily="34" charset="0"/>
              <a:buChar char="•"/>
            </a:pPr>
            <a:r>
              <a:rPr lang="en-US" sz="2400" b="1" dirty="0"/>
              <a:t>Gender</a:t>
            </a:r>
          </a:p>
          <a:p>
            <a:pPr marL="285750" indent="-285750">
              <a:buFont typeface="Arial" panose="020B0604020202020204" pitchFamily="34" charset="0"/>
              <a:buChar char="•"/>
            </a:pPr>
            <a:r>
              <a:rPr lang="en-US" sz="2400" b="1" dirty="0"/>
              <a:t>Genetic factors</a:t>
            </a:r>
          </a:p>
        </p:txBody>
      </p:sp>
      <p:sp>
        <p:nvSpPr>
          <p:cNvPr id="7" name="TextBox 6"/>
          <p:cNvSpPr txBox="1"/>
          <p:nvPr/>
        </p:nvSpPr>
        <p:spPr>
          <a:xfrm>
            <a:off x="3984171" y="2236781"/>
            <a:ext cx="2859314" cy="1938992"/>
          </a:xfrm>
          <a:prstGeom prst="rect">
            <a:avLst/>
          </a:prstGeom>
          <a:solidFill>
            <a:srgbClr val="FFCCCC"/>
          </a:solidFill>
        </p:spPr>
        <p:txBody>
          <a:bodyPr wrap="square" rtlCol="0">
            <a:spAutoFit/>
          </a:bodyPr>
          <a:lstStyle/>
          <a:p>
            <a:pPr marL="285750" indent="-285750">
              <a:buFont typeface="Arial" panose="020B0604020202020204" pitchFamily="34" charset="0"/>
              <a:buChar char="•"/>
            </a:pPr>
            <a:r>
              <a:rPr lang="en-US" sz="2400" b="1" dirty="0"/>
              <a:t>Hyperlipidemia</a:t>
            </a:r>
          </a:p>
          <a:p>
            <a:pPr marL="285750" indent="-285750">
              <a:buFont typeface="Arial" panose="020B0604020202020204" pitchFamily="34" charset="0"/>
              <a:buChar char="•"/>
            </a:pPr>
            <a:r>
              <a:rPr lang="en-US" sz="2400" b="1" dirty="0"/>
              <a:t>Hypertension</a:t>
            </a:r>
          </a:p>
          <a:p>
            <a:pPr marL="285750" indent="-285750">
              <a:buFont typeface="Arial" panose="020B0604020202020204" pitchFamily="34" charset="0"/>
              <a:buChar char="•"/>
            </a:pPr>
            <a:r>
              <a:rPr lang="en-US" sz="2400" b="1" dirty="0"/>
              <a:t>Cigarette smoking</a:t>
            </a:r>
          </a:p>
          <a:p>
            <a:pPr marL="285750" indent="-285750">
              <a:buFont typeface="Arial" panose="020B0604020202020204" pitchFamily="34" charset="0"/>
              <a:buChar char="•"/>
            </a:pPr>
            <a:r>
              <a:rPr lang="en-US" sz="2400" b="1" dirty="0"/>
              <a:t>Diabetes mellitus</a:t>
            </a:r>
          </a:p>
        </p:txBody>
      </p:sp>
      <p:sp>
        <p:nvSpPr>
          <p:cNvPr id="8" name="TextBox 7"/>
          <p:cNvSpPr txBox="1"/>
          <p:nvPr/>
        </p:nvSpPr>
        <p:spPr>
          <a:xfrm>
            <a:off x="7322457" y="2238362"/>
            <a:ext cx="4223657" cy="4154984"/>
          </a:xfrm>
          <a:prstGeom prst="rect">
            <a:avLst/>
          </a:prstGeom>
          <a:solidFill>
            <a:srgbClr val="FFCCCC"/>
          </a:solidFill>
        </p:spPr>
        <p:txBody>
          <a:bodyPr wrap="square" rtlCol="0">
            <a:spAutoFit/>
          </a:bodyPr>
          <a:lstStyle/>
          <a:p>
            <a:pPr marL="285750" indent="-285750">
              <a:buFont typeface="Arial" panose="020B0604020202020204" pitchFamily="34" charset="0"/>
              <a:buChar char="•"/>
            </a:pPr>
            <a:r>
              <a:rPr lang="en-US" sz="2400" b="1" dirty="0"/>
              <a:t>Inflammation</a:t>
            </a:r>
          </a:p>
          <a:p>
            <a:pPr marL="285750" indent="-285750">
              <a:buFont typeface="Arial" panose="020B0604020202020204" pitchFamily="34" charset="0"/>
              <a:buChar char="•"/>
            </a:pPr>
            <a:r>
              <a:rPr lang="en-US" sz="2400" b="1" dirty="0" err="1"/>
              <a:t>Hyperhomocysteinemia</a:t>
            </a:r>
            <a:endParaRPr lang="en-US" sz="2400" b="1" dirty="0"/>
          </a:p>
          <a:p>
            <a:pPr marL="285750" indent="-285750">
              <a:buFont typeface="Arial" panose="020B0604020202020204" pitchFamily="34" charset="0"/>
              <a:buChar char="•"/>
            </a:pPr>
            <a:r>
              <a:rPr lang="en-US" sz="2400" b="1" dirty="0"/>
              <a:t>Metabolic syndrome</a:t>
            </a:r>
          </a:p>
          <a:p>
            <a:pPr marL="285750" indent="-285750">
              <a:buFont typeface="Arial" panose="020B0604020202020204" pitchFamily="34" charset="0"/>
              <a:buChar char="•"/>
            </a:pPr>
            <a:r>
              <a:rPr lang="en-US" sz="2400" b="1" dirty="0"/>
              <a:t>Abnormal </a:t>
            </a:r>
            <a:r>
              <a:rPr lang="en-US" sz="2400" b="1" dirty="0" err="1"/>
              <a:t>apoprotiens</a:t>
            </a:r>
            <a:endParaRPr lang="en-US" sz="2400" b="1" dirty="0"/>
          </a:p>
          <a:p>
            <a:pPr marL="285750" indent="-285750">
              <a:buFont typeface="Arial" panose="020B0604020202020204" pitchFamily="34" charset="0"/>
              <a:buChar char="•"/>
            </a:pPr>
            <a:r>
              <a:rPr lang="en-US" sz="2400" b="1" dirty="0"/>
              <a:t>Lipoprotein (a)</a:t>
            </a:r>
          </a:p>
          <a:p>
            <a:pPr marL="285750" indent="-285750">
              <a:buFont typeface="Arial" panose="020B0604020202020204" pitchFamily="34" charset="0"/>
              <a:buChar char="•"/>
            </a:pPr>
            <a:r>
              <a:rPr lang="en-US" sz="2400" b="1" dirty="0"/>
              <a:t>Factors affecting </a:t>
            </a:r>
            <a:r>
              <a:rPr lang="en-US" sz="2400" b="1" dirty="0" err="1"/>
              <a:t>hemostatsis</a:t>
            </a:r>
            <a:endParaRPr lang="en-US" sz="2400" b="1" dirty="0"/>
          </a:p>
          <a:p>
            <a:pPr marL="285750" indent="-285750">
              <a:buFont typeface="Arial" panose="020B0604020202020204" pitchFamily="34" charset="0"/>
              <a:buChar char="•"/>
            </a:pPr>
            <a:r>
              <a:rPr lang="en-US" sz="2400" b="1" dirty="0"/>
              <a:t>Lack of exercise</a:t>
            </a:r>
          </a:p>
          <a:p>
            <a:pPr marL="285750" indent="-285750">
              <a:buFont typeface="Arial" panose="020B0604020202020204" pitchFamily="34" charset="0"/>
              <a:buChar char="•"/>
            </a:pPr>
            <a:r>
              <a:rPr lang="en-US" sz="2400" b="1" dirty="0"/>
              <a:t>Stressful life style</a:t>
            </a:r>
          </a:p>
          <a:p>
            <a:pPr marL="285750" indent="-285750">
              <a:buFont typeface="Arial" panose="020B0604020202020204" pitchFamily="34" charset="0"/>
              <a:buChar char="•"/>
            </a:pPr>
            <a:r>
              <a:rPr lang="en-US" sz="2400" b="1" dirty="0"/>
              <a:t>Obesity</a:t>
            </a:r>
          </a:p>
          <a:p>
            <a:pPr marL="285750" indent="-285750">
              <a:buFont typeface="Arial" panose="020B0604020202020204" pitchFamily="34" charset="0"/>
              <a:buChar char="•"/>
            </a:pPr>
            <a:r>
              <a:rPr lang="en-US" sz="2400" b="1" dirty="0"/>
              <a:t>Use of exogenous hormones</a:t>
            </a:r>
          </a:p>
        </p:txBody>
      </p:sp>
      <p:cxnSp>
        <p:nvCxnSpPr>
          <p:cNvPr id="10" name="Straight Connector 9"/>
          <p:cNvCxnSpPr/>
          <p:nvPr/>
        </p:nvCxnSpPr>
        <p:spPr>
          <a:xfrm>
            <a:off x="1770742" y="1262742"/>
            <a:ext cx="7663543"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1770742" y="1293275"/>
            <a:ext cx="14515" cy="4656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5573484" y="1272808"/>
            <a:ext cx="14515" cy="4656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9412515" y="1293274"/>
            <a:ext cx="14515" cy="4656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143827" y="257557"/>
            <a:ext cx="2859314" cy="461665"/>
          </a:xfrm>
          <a:prstGeom prst="rect">
            <a:avLst/>
          </a:prstGeom>
          <a:noFill/>
        </p:spPr>
        <p:txBody>
          <a:bodyPr wrap="square" rtlCol="0">
            <a:spAutoFit/>
          </a:bodyPr>
          <a:lstStyle/>
          <a:p>
            <a:pPr algn="ctr"/>
            <a:r>
              <a:rPr lang="en-US" sz="2400" b="1">
                <a:solidFill>
                  <a:srgbClr val="002060"/>
                </a:solidFill>
              </a:rPr>
              <a:t>SUMMARY</a:t>
            </a:r>
            <a:endParaRPr lang="en-US" b="1">
              <a:solidFill>
                <a:srgbClr val="002060"/>
              </a:solidFill>
            </a:endParaRPr>
          </a:p>
        </p:txBody>
      </p:sp>
    </p:spTree>
    <p:extLst>
      <p:ext uri="{BB962C8B-B14F-4D97-AF65-F5344CB8AC3E}">
        <p14:creationId xmlns:p14="http://schemas.microsoft.com/office/powerpoint/2010/main" val="2660591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8" y="3066284"/>
            <a:ext cx="2510972" cy="707886"/>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sz="2000" b="1" dirty="0">
                <a:solidFill>
                  <a:srgbClr val="002060"/>
                </a:solidFill>
              </a:rPr>
              <a:t>HYPOTHESIS OF ATHEROSCLEROSIS</a:t>
            </a:r>
          </a:p>
        </p:txBody>
      </p:sp>
      <p:sp>
        <p:nvSpPr>
          <p:cNvPr id="3" name="TextBox 2"/>
          <p:cNvSpPr txBox="1"/>
          <p:nvPr/>
        </p:nvSpPr>
        <p:spPr>
          <a:xfrm>
            <a:off x="3991429" y="786269"/>
            <a:ext cx="2206171" cy="646331"/>
          </a:xfrm>
          <a:prstGeom prst="rect">
            <a:avLst/>
          </a:prstGeom>
          <a:solidFill>
            <a:srgbClr val="CCFFFF"/>
          </a:solidFill>
        </p:spPr>
        <p:txBody>
          <a:bodyPr wrap="square" rtlCol="0">
            <a:spAutoFit/>
          </a:bodyPr>
          <a:lstStyle/>
          <a:p>
            <a:pPr algn="ctr"/>
            <a:r>
              <a:rPr lang="en-US" b="1" dirty="0"/>
              <a:t>ENCRUSTATION HYPOTHESIS</a:t>
            </a:r>
          </a:p>
        </p:txBody>
      </p:sp>
      <p:sp>
        <p:nvSpPr>
          <p:cNvPr id="4" name="TextBox 3"/>
          <p:cNvSpPr txBox="1"/>
          <p:nvPr/>
        </p:nvSpPr>
        <p:spPr>
          <a:xfrm>
            <a:off x="4122058" y="2232967"/>
            <a:ext cx="1988457" cy="646331"/>
          </a:xfrm>
          <a:prstGeom prst="rect">
            <a:avLst/>
          </a:prstGeom>
          <a:solidFill>
            <a:srgbClr val="CCFFFF"/>
          </a:solidFill>
        </p:spPr>
        <p:txBody>
          <a:bodyPr wrap="square" rtlCol="0">
            <a:spAutoFit/>
          </a:bodyPr>
          <a:lstStyle/>
          <a:p>
            <a:pPr algn="ctr"/>
            <a:r>
              <a:rPr lang="en-US" b="1" dirty="0"/>
              <a:t>INSUDATION HYPOTHESIS</a:t>
            </a:r>
          </a:p>
        </p:txBody>
      </p:sp>
      <p:sp>
        <p:nvSpPr>
          <p:cNvPr id="5" name="TextBox 4"/>
          <p:cNvSpPr txBox="1"/>
          <p:nvPr/>
        </p:nvSpPr>
        <p:spPr>
          <a:xfrm>
            <a:off x="3991429" y="3712615"/>
            <a:ext cx="2206171" cy="646331"/>
          </a:xfrm>
          <a:prstGeom prst="rect">
            <a:avLst/>
          </a:prstGeom>
          <a:solidFill>
            <a:srgbClr val="CCFFFF"/>
          </a:solidFill>
        </p:spPr>
        <p:txBody>
          <a:bodyPr wrap="square" rtlCol="0">
            <a:spAutoFit/>
          </a:bodyPr>
          <a:lstStyle/>
          <a:p>
            <a:pPr algn="ctr"/>
            <a:r>
              <a:rPr lang="en-US" b="1" dirty="0"/>
              <a:t>MONOCLONAL HYPOTHESIS</a:t>
            </a:r>
          </a:p>
        </p:txBody>
      </p:sp>
      <p:sp>
        <p:nvSpPr>
          <p:cNvPr id="6" name="TextBox 5"/>
          <p:cNvSpPr txBox="1"/>
          <p:nvPr/>
        </p:nvSpPr>
        <p:spPr>
          <a:xfrm>
            <a:off x="3991428" y="5192263"/>
            <a:ext cx="2206171" cy="923330"/>
          </a:xfrm>
          <a:prstGeom prst="rect">
            <a:avLst/>
          </a:prstGeom>
          <a:solidFill>
            <a:srgbClr val="CCFFFF"/>
          </a:solidFill>
        </p:spPr>
        <p:txBody>
          <a:bodyPr wrap="square" rtlCol="0">
            <a:spAutoFit/>
          </a:bodyPr>
          <a:lstStyle/>
          <a:p>
            <a:pPr algn="ctr"/>
            <a:r>
              <a:rPr lang="en-US" b="1" dirty="0"/>
              <a:t>RESPONSE TO INJURY HYPOTHESIS</a:t>
            </a:r>
          </a:p>
        </p:txBody>
      </p:sp>
      <p:sp>
        <p:nvSpPr>
          <p:cNvPr id="7" name="TextBox 6"/>
          <p:cNvSpPr txBox="1"/>
          <p:nvPr/>
        </p:nvSpPr>
        <p:spPr>
          <a:xfrm>
            <a:off x="6836229" y="493882"/>
            <a:ext cx="4368800" cy="1231106"/>
          </a:xfrm>
          <a:prstGeom prst="rect">
            <a:avLst/>
          </a:prstGeom>
          <a:solidFill>
            <a:srgbClr val="FFCCCC"/>
          </a:solidFill>
        </p:spPr>
        <p:txBody>
          <a:bodyPr wrap="square" rtlCol="0">
            <a:spAutoFit/>
          </a:bodyPr>
          <a:lstStyle/>
          <a:p>
            <a:pPr algn="ctr"/>
            <a:r>
              <a:rPr lang="en-US" b="1" dirty="0"/>
              <a:t>Thrombus becomes incorporated in the intima and undergoes lipid degeneration to initiate the lesion</a:t>
            </a:r>
            <a:endParaRPr lang="en-US" sz="2000" b="1" dirty="0"/>
          </a:p>
          <a:p>
            <a:endParaRPr lang="en-US" dirty="0"/>
          </a:p>
        </p:txBody>
      </p:sp>
      <p:sp>
        <p:nvSpPr>
          <p:cNvPr id="8" name="TextBox 7"/>
          <p:cNvSpPr txBox="1"/>
          <p:nvPr/>
        </p:nvSpPr>
        <p:spPr>
          <a:xfrm>
            <a:off x="6836229" y="2094468"/>
            <a:ext cx="4368800" cy="923330"/>
          </a:xfrm>
          <a:prstGeom prst="rect">
            <a:avLst/>
          </a:prstGeom>
          <a:solidFill>
            <a:srgbClr val="FFCCCC"/>
          </a:solidFill>
        </p:spPr>
        <p:txBody>
          <a:bodyPr wrap="square" rtlCol="0">
            <a:spAutoFit/>
          </a:bodyPr>
          <a:lstStyle/>
          <a:p>
            <a:pPr algn="ctr"/>
            <a:r>
              <a:rPr lang="en-US" b="1" dirty="0"/>
              <a:t>Proliferation of intimal cells due to </a:t>
            </a:r>
            <a:r>
              <a:rPr lang="en-US" b="1" dirty="0" err="1"/>
              <a:t>insudation</a:t>
            </a:r>
            <a:r>
              <a:rPr lang="en-US" b="1" dirty="0"/>
              <a:t> of lipids and plasma proteins into the vessel wall</a:t>
            </a:r>
          </a:p>
        </p:txBody>
      </p:sp>
      <p:sp>
        <p:nvSpPr>
          <p:cNvPr id="9" name="TextBox 8"/>
          <p:cNvSpPr txBox="1"/>
          <p:nvPr/>
        </p:nvSpPr>
        <p:spPr>
          <a:xfrm>
            <a:off x="6836229" y="3586087"/>
            <a:ext cx="4368800" cy="923330"/>
          </a:xfrm>
          <a:prstGeom prst="rect">
            <a:avLst/>
          </a:prstGeom>
          <a:solidFill>
            <a:srgbClr val="FFCCCC"/>
          </a:solidFill>
        </p:spPr>
        <p:txBody>
          <a:bodyPr wrap="square" rtlCol="0">
            <a:spAutoFit/>
          </a:bodyPr>
          <a:lstStyle/>
          <a:p>
            <a:pPr algn="ctr"/>
            <a:r>
              <a:rPr lang="en-US" b="1" dirty="0"/>
              <a:t>Smooth muscle cell proliferation starts either from a single cell (monoclonal) or from few cells (</a:t>
            </a:r>
            <a:r>
              <a:rPr lang="en-US" b="1" dirty="0" err="1"/>
              <a:t>oligoclonal</a:t>
            </a:r>
            <a:r>
              <a:rPr lang="en-US" b="1" dirty="0"/>
              <a:t>)</a:t>
            </a:r>
          </a:p>
        </p:txBody>
      </p:sp>
      <p:sp>
        <p:nvSpPr>
          <p:cNvPr id="10" name="TextBox 9"/>
          <p:cNvSpPr txBox="1"/>
          <p:nvPr/>
        </p:nvSpPr>
        <p:spPr>
          <a:xfrm>
            <a:off x="6952343" y="5106734"/>
            <a:ext cx="4252686" cy="1200329"/>
          </a:xfrm>
          <a:prstGeom prst="rect">
            <a:avLst/>
          </a:prstGeom>
          <a:solidFill>
            <a:srgbClr val="FFCCCC"/>
          </a:solidFill>
        </p:spPr>
        <p:txBody>
          <a:bodyPr wrap="square" rtlCol="0">
            <a:spAutoFit/>
          </a:bodyPr>
          <a:lstStyle/>
          <a:p>
            <a:pPr algn="ctr"/>
            <a:r>
              <a:rPr lang="en-US" b="1" dirty="0"/>
              <a:t>Chronic inflammatory and healing response of the arterial wall to the endothelial injury</a:t>
            </a:r>
          </a:p>
          <a:p>
            <a:endParaRPr lang="en-US" dirty="0"/>
          </a:p>
        </p:txBody>
      </p:sp>
      <p:cxnSp>
        <p:nvCxnSpPr>
          <p:cNvPr id="13" name="Straight Connector 12"/>
          <p:cNvCxnSpPr/>
          <p:nvPr/>
        </p:nvCxnSpPr>
        <p:spPr>
          <a:xfrm>
            <a:off x="3338286" y="1109435"/>
            <a:ext cx="58057" cy="450759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endCxn id="3" idx="1"/>
          </p:cNvCxnSpPr>
          <p:nvPr/>
        </p:nvCxnSpPr>
        <p:spPr>
          <a:xfrm>
            <a:off x="3396343" y="1109435"/>
            <a:ext cx="5950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3396343" y="2539092"/>
            <a:ext cx="5950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3396343" y="4055835"/>
            <a:ext cx="5950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3389086" y="5617029"/>
            <a:ext cx="5950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96785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7154" y="404949"/>
            <a:ext cx="5277395" cy="369332"/>
          </a:xfrm>
          <a:prstGeom prst="rect">
            <a:avLst/>
          </a:prstGeom>
          <a:solidFill>
            <a:srgbClr val="FFCCCC"/>
          </a:solidFill>
          <a:effectLst>
            <a:outerShdw blurRad="50800" dist="38100" dir="2700000" algn="tl" rotWithShape="0">
              <a:prstClr val="black">
                <a:alpha val="40000"/>
              </a:prstClr>
            </a:outerShdw>
          </a:effectLst>
        </p:spPr>
        <p:txBody>
          <a:bodyPr wrap="square" rtlCol="0">
            <a:spAutoFit/>
          </a:bodyPr>
          <a:lstStyle/>
          <a:p>
            <a:pPr algn="ctr"/>
            <a:r>
              <a:rPr lang="en-US" b="1" dirty="0"/>
              <a:t>PATHOGENESIS OF ATHEROSCLEROSIS</a:t>
            </a:r>
          </a:p>
        </p:txBody>
      </p:sp>
      <p:sp>
        <p:nvSpPr>
          <p:cNvPr id="3" name="TextBox 2"/>
          <p:cNvSpPr txBox="1"/>
          <p:nvPr/>
        </p:nvSpPr>
        <p:spPr>
          <a:xfrm>
            <a:off x="3069771" y="1306284"/>
            <a:ext cx="2573383" cy="1815882"/>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pPr>
              <a:buFont typeface="Arial" pitchFamily="34" charset="0"/>
              <a:buChar char="•"/>
            </a:pPr>
            <a:r>
              <a:rPr lang="en-US" b="1" dirty="0">
                <a:solidFill>
                  <a:srgbClr val="7030A0"/>
                </a:solidFill>
              </a:rPr>
              <a:t>HEMODYNAMIC DISTURBANCES (TURBULENT FLOW)</a:t>
            </a:r>
          </a:p>
          <a:p>
            <a:endParaRPr lang="en-US" sz="1000" b="1" dirty="0">
              <a:solidFill>
                <a:srgbClr val="7030A0"/>
              </a:solidFill>
            </a:endParaRPr>
          </a:p>
          <a:p>
            <a:pPr>
              <a:buFont typeface="Arial" pitchFamily="34" charset="0"/>
              <a:buChar char="•"/>
            </a:pPr>
            <a:r>
              <a:rPr lang="en-US" b="1" dirty="0">
                <a:solidFill>
                  <a:srgbClr val="7030A0"/>
                </a:solidFill>
              </a:rPr>
              <a:t>CIGARETTE SMOKE</a:t>
            </a:r>
          </a:p>
          <a:p>
            <a:endParaRPr lang="en-US" sz="1100" b="1" dirty="0">
              <a:solidFill>
                <a:srgbClr val="7030A0"/>
              </a:solidFill>
            </a:endParaRPr>
          </a:p>
          <a:p>
            <a:pPr>
              <a:buFont typeface="Arial" pitchFamily="34" charset="0"/>
              <a:buChar char="•"/>
            </a:pPr>
            <a:r>
              <a:rPr lang="en-US" b="1" dirty="0">
                <a:solidFill>
                  <a:srgbClr val="7030A0"/>
                </a:solidFill>
              </a:rPr>
              <a:t> HOMOCYSTEINEMIA</a:t>
            </a:r>
          </a:p>
        </p:txBody>
      </p:sp>
      <p:sp>
        <p:nvSpPr>
          <p:cNvPr id="4" name="TextBox 3"/>
          <p:cNvSpPr txBox="1"/>
          <p:nvPr/>
        </p:nvSpPr>
        <p:spPr>
          <a:xfrm>
            <a:off x="6021978" y="1410788"/>
            <a:ext cx="2847703" cy="1754326"/>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n-US" b="1" dirty="0">
                <a:solidFill>
                  <a:srgbClr val="7030A0"/>
                </a:solidFill>
              </a:rPr>
              <a:t>INFLAMMATION</a:t>
            </a:r>
          </a:p>
          <a:p>
            <a:pPr>
              <a:buFont typeface="Arial" pitchFamily="34" charset="0"/>
              <a:buChar char="•"/>
            </a:pPr>
            <a:r>
              <a:rPr lang="en-US" b="1" dirty="0"/>
              <a:t> Due to accumulated lipids and cholesterol</a:t>
            </a:r>
          </a:p>
          <a:p>
            <a:pPr>
              <a:buFont typeface="Arial" pitchFamily="34" charset="0"/>
              <a:buChar char="•"/>
            </a:pPr>
            <a:r>
              <a:rPr lang="en-US" b="1" dirty="0"/>
              <a:t> Cytokines released by activated macrophages and T lymphocytes </a:t>
            </a:r>
          </a:p>
        </p:txBody>
      </p:sp>
      <p:sp>
        <p:nvSpPr>
          <p:cNvPr id="5" name="TextBox 4"/>
          <p:cNvSpPr txBox="1"/>
          <p:nvPr/>
        </p:nvSpPr>
        <p:spPr>
          <a:xfrm>
            <a:off x="705394" y="3788229"/>
            <a:ext cx="2573383" cy="1477328"/>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n-US" b="1" dirty="0">
                <a:solidFill>
                  <a:srgbClr val="7030A0"/>
                </a:solidFill>
              </a:rPr>
              <a:t>HYPERLIPIDEMIA</a:t>
            </a:r>
          </a:p>
          <a:p>
            <a:pPr>
              <a:buFont typeface="Arial" pitchFamily="34" charset="0"/>
              <a:buChar char="•"/>
            </a:pPr>
            <a:r>
              <a:rPr lang="en-US" b="1" dirty="0"/>
              <a:t> Causes accumulation of LDL in </a:t>
            </a:r>
            <a:r>
              <a:rPr lang="en-US" b="1" dirty="0" err="1"/>
              <a:t>intima</a:t>
            </a:r>
            <a:endParaRPr lang="en-US" b="1" dirty="0"/>
          </a:p>
          <a:p>
            <a:pPr>
              <a:buFont typeface="Arial" pitchFamily="34" charset="0"/>
              <a:buChar char="•"/>
            </a:pPr>
            <a:r>
              <a:rPr lang="en-US" b="1" dirty="0"/>
              <a:t> Accumulation of oxygen free </a:t>
            </a:r>
            <a:r>
              <a:rPr lang="en-US" b="1" dirty="0" err="1"/>
              <a:t>radicles</a:t>
            </a:r>
            <a:r>
              <a:rPr lang="en-US" b="1" dirty="0"/>
              <a:t> </a:t>
            </a:r>
          </a:p>
        </p:txBody>
      </p:sp>
      <p:sp>
        <p:nvSpPr>
          <p:cNvPr id="6" name="TextBox 5"/>
          <p:cNvSpPr txBox="1"/>
          <p:nvPr/>
        </p:nvSpPr>
        <p:spPr>
          <a:xfrm>
            <a:off x="8778240" y="3762103"/>
            <a:ext cx="2612572" cy="1200329"/>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n-US" b="1" dirty="0">
                <a:solidFill>
                  <a:srgbClr val="7030A0"/>
                </a:solidFill>
              </a:rPr>
              <a:t>INFECTIONS</a:t>
            </a:r>
          </a:p>
          <a:p>
            <a:pPr>
              <a:buFont typeface="Arial" pitchFamily="34" charset="0"/>
              <a:buChar char="•"/>
            </a:pPr>
            <a:r>
              <a:rPr lang="en-US" b="1" dirty="0"/>
              <a:t> Herpes infection</a:t>
            </a:r>
          </a:p>
          <a:p>
            <a:pPr>
              <a:buFont typeface="Arial" pitchFamily="34" charset="0"/>
              <a:buChar char="•"/>
            </a:pPr>
            <a:r>
              <a:rPr lang="en-US" b="1" dirty="0"/>
              <a:t> Cytomegalovirus </a:t>
            </a:r>
          </a:p>
          <a:p>
            <a:pPr>
              <a:buFont typeface="Arial" pitchFamily="34" charset="0"/>
              <a:buChar char="•"/>
            </a:pPr>
            <a:r>
              <a:rPr lang="en-US" b="1" dirty="0"/>
              <a:t> Chlamydia pneumonia</a:t>
            </a:r>
          </a:p>
        </p:txBody>
      </p:sp>
      <p:sp>
        <p:nvSpPr>
          <p:cNvPr id="7" name="TextBox 6"/>
          <p:cNvSpPr txBox="1"/>
          <p:nvPr/>
        </p:nvSpPr>
        <p:spPr>
          <a:xfrm>
            <a:off x="4519749" y="4310743"/>
            <a:ext cx="3161211" cy="369332"/>
          </a:xfrm>
          <a:prstGeom prst="rect">
            <a:avLst/>
          </a:prstGeom>
          <a:solidFill>
            <a:srgbClr val="FFCCCC"/>
          </a:solidFill>
          <a:ln>
            <a:solidFill>
              <a:srgbClr val="FFCCFF"/>
            </a:solidFill>
          </a:ln>
        </p:spPr>
        <p:txBody>
          <a:bodyPr wrap="square" rtlCol="0">
            <a:spAutoFit/>
          </a:bodyPr>
          <a:lstStyle/>
          <a:p>
            <a:pPr algn="ctr"/>
            <a:r>
              <a:rPr lang="en-US" b="1" dirty="0">
                <a:solidFill>
                  <a:srgbClr val="C00000"/>
                </a:solidFill>
              </a:rPr>
              <a:t>ENDOTHELIAL DAMAGE</a:t>
            </a:r>
          </a:p>
        </p:txBody>
      </p:sp>
      <p:sp>
        <p:nvSpPr>
          <p:cNvPr id="8" name="TextBox 7"/>
          <p:cNvSpPr txBox="1"/>
          <p:nvPr/>
        </p:nvSpPr>
        <p:spPr>
          <a:xfrm>
            <a:off x="4702629" y="4754879"/>
            <a:ext cx="2730137" cy="1754326"/>
          </a:xfrm>
          <a:prstGeom prst="rect">
            <a:avLst/>
          </a:prstGeom>
          <a:solidFill>
            <a:srgbClr val="CCFFCC"/>
          </a:solidFill>
        </p:spPr>
        <p:txBody>
          <a:bodyPr wrap="square" rtlCol="0">
            <a:spAutoFit/>
          </a:bodyPr>
          <a:lstStyle/>
          <a:p>
            <a:r>
              <a:rPr lang="en-US" dirty="0"/>
              <a:t> </a:t>
            </a:r>
            <a:r>
              <a:rPr lang="en-US" b="1" dirty="0">
                <a:solidFill>
                  <a:srgbClr val="002060"/>
                </a:solidFill>
              </a:rPr>
              <a:t>Expression of adhesion molecules like</a:t>
            </a:r>
          </a:p>
          <a:p>
            <a:pPr>
              <a:buFont typeface="Arial" pitchFamily="34" charset="0"/>
              <a:buChar char="•"/>
            </a:pPr>
            <a:r>
              <a:rPr lang="en-US" b="1" dirty="0">
                <a:solidFill>
                  <a:srgbClr val="002060"/>
                </a:solidFill>
              </a:rPr>
              <a:t> ICAM 1</a:t>
            </a:r>
          </a:p>
          <a:p>
            <a:pPr>
              <a:buFont typeface="Arial" pitchFamily="34" charset="0"/>
              <a:buChar char="•"/>
            </a:pPr>
            <a:r>
              <a:rPr lang="en-US" b="1" dirty="0">
                <a:solidFill>
                  <a:srgbClr val="002060"/>
                </a:solidFill>
              </a:rPr>
              <a:t> E-</a:t>
            </a:r>
            <a:r>
              <a:rPr lang="en-US" b="1" dirty="0" err="1">
                <a:solidFill>
                  <a:srgbClr val="002060"/>
                </a:solidFill>
              </a:rPr>
              <a:t>Selectin</a:t>
            </a:r>
            <a:endParaRPr lang="en-US" b="1" dirty="0">
              <a:solidFill>
                <a:srgbClr val="002060"/>
              </a:solidFill>
            </a:endParaRPr>
          </a:p>
          <a:p>
            <a:pPr>
              <a:buFont typeface="Arial" pitchFamily="34" charset="0"/>
              <a:buChar char="•"/>
            </a:pPr>
            <a:r>
              <a:rPr lang="en-US" b="1" dirty="0">
                <a:solidFill>
                  <a:srgbClr val="002060"/>
                </a:solidFill>
              </a:rPr>
              <a:t> VCAM 1  </a:t>
            </a:r>
          </a:p>
          <a:p>
            <a:pPr>
              <a:buFont typeface="Arial" pitchFamily="34" charset="0"/>
              <a:buChar char="•"/>
            </a:pPr>
            <a:endParaRPr lang="en-US" dirty="0"/>
          </a:p>
        </p:txBody>
      </p:sp>
      <p:sp>
        <p:nvSpPr>
          <p:cNvPr id="11" name="Right Arrow 10"/>
          <p:cNvSpPr/>
          <p:nvPr/>
        </p:nvSpPr>
        <p:spPr>
          <a:xfrm>
            <a:off x="3396343" y="4467497"/>
            <a:ext cx="966651" cy="1306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027817" y="3226526"/>
            <a:ext cx="156754" cy="914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885509" y="3383280"/>
            <a:ext cx="143691" cy="75764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7772400" y="4480560"/>
            <a:ext cx="953589" cy="7837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9749" y="261257"/>
            <a:ext cx="3161211" cy="646331"/>
          </a:xfrm>
          <a:prstGeom prst="rect">
            <a:avLst/>
          </a:prstGeom>
          <a:solidFill>
            <a:srgbClr val="C8F4D6"/>
          </a:solidFill>
          <a:ln>
            <a:solidFill>
              <a:srgbClr val="FFCCFF"/>
            </a:solidFill>
          </a:ln>
        </p:spPr>
        <p:txBody>
          <a:bodyPr wrap="square" rtlCol="0">
            <a:spAutoFit/>
          </a:bodyPr>
          <a:lstStyle/>
          <a:p>
            <a:pPr algn="ctr"/>
            <a:r>
              <a:rPr lang="en-US" b="1" dirty="0">
                <a:solidFill>
                  <a:srgbClr val="002060"/>
                </a:solidFill>
              </a:rPr>
              <a:t>ENDOTHELIAL DAMAGE</a:t>
            </a:r>
          </a:p>
          <a:p>
            <a:pPr algn="ctr"/>
            <a:r>
              <a:rPr lang="en-US" b="1" dirty="0">
                <a:solidFill>
                  <a:srgbClr val="002060"/>
                </a:solidFill>
              </a:rPr>
              <a:t>Express adhesion molecules</a:t>
            </a:r>
          </a:p>
        </p:txBody>
      </p:sp>
      <p:sp>
        <p:nvSpPr>
          <p:cNvPr id="3" name="TextBox 2"/>
          <p:cNvSpPr txBox="1"/>
          <p:nvPr/>
        </p:nvSpPr>
        <p:spPr>
          <a:xfrm>
            <a:off x="1045028" y="1410788"/>
            <a:ext cx="1959429" cy="378823"/>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b="1" dirty="0">
                <a:solidFill>
                  <a:srgbClr val="002060"/>
                </a:solidFill>
              </a:rPr>
              <a:t>MACROPHAGES</a:t>
            </a:r>
          </a:p>
        </p:txBody>
      </p:sp>
      <p:sp>
        <p:nvSpPr>
          <p:cNvPr id="4" name="TextBox 3"/>
          <p:cNvSpPr txBox="1"/>
          <p:nvPr/>
        </p:nvSpPr>
        <p:spPr>
          <a:xfrm>
            <a:off x="5342709" y="1410788"/>
            <a:ext cx="1711234" cy="369332"/>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solidFill>
                  <a:srgbClr val="002060"/>
                </a:solidFill>
              </a:rPr>
              <a:t>T CELLS</a:t>
            </a:r>
          </a:p>
        </p:txBody>
      </p:sp>
      <p:sp>
        <p:nvSpPr>
          <p:cNvPr id="5" name="TextBox 4"/>
          <p:cNvSpPr txBox="1"/>
          <p:nvPr/>
        </p:nvSpPr>
        <p:spPr>
          <a:xfrm>
            <a:off x="8961120" y="1436915"/>
            <a:ext cx="2103120" cy="369332"/>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solidFill>
                  <a:srgbClr val="002060"/>
                </a:solidFill>
              </a:rPr>
              <a:t>PLATELETS</a:t>
            </a:r>
          </a:p>
        </p:txBody>
      </p:sp>
      <p:sp>
        <p:nvSpPr>
          <p:cNvPr id="6" name="TextBox 5"/>
          <p:cNvSpPr txBox="1"/>
          <p:nvPr/>
        </p:nvSpPr>
        <p:spPr>
          <a:xfrm>
            <a:off x="2338252" y="2442754"/>
            <a:ext cx="1423851" cy="369332"/>
          </a:xfrm>
          <a:prstGeom prst="rect">
            <a:avLst/>
          </a:prstGeom>
          <a:solidFill>
            <a:srgbClr val="CFF9FD"/>
          </a:solidFill>
          <a:effectLst>
            <a:outerShdw blurRad="50800" dist="38100" dir="5400000" algn="t" rotWithShape="0">
              <a:prstClr val="black">
                <a:alpha val="40000"/>
              </a:prstClr>
            </a:outerShdw>
          </a:effectLst>
        </p:spPr>
        <p:txBody>
          <a:bodyPr wrap="square" rtlCol="0">
            <a:spAutoFit/>
          </a:bodyPr>
          <a:lstStyle/>
          <a:p>
            <a:r>
              <a:rPr lang="en-US" b="1" dirty="0"/>
              <a:t>Engulf lipids</a:t>
            </a:r>
          </a:p>
        </p:txBody>
      </p:sp>
      <p:sp>
        <p:nvSpPr>
          <p:cNvPr id="7" name="TextBox 6"/>
          <p:cNvSpPr txBox="1"/>
          <p:nvPr/>
        </p:nvSpPr>
        <p:spPr>
          <a:xfrm>
            <a:off x="2325188" y="3174275"/>
            <a:ext cx="1358537" cy="378823"/>
          </a:xfrm>
          <a:prstGeom prst="rect">
            <a:avLst/>
          </a:prstGeom>
          <a:solidFill>
            <a:srgbClr val="CFF9FD"/>
          </a:solidFill>
          <a:effectLst>
            <a:outerShdw blurRad="63500" sx="102000" sy="102000" algn="ctr" rotWithShape="0">
              <a:prstClr val="black">
                <a:alpha val="40000"/>
              </a:prstClr>
            </a:outerShdw>
          </a:effectLst>
        </p:spPr>
        <p:txBody>
          <a:bodyPr wrap="square" rtlCol="0">
            <a:spAutoFit/>
          </a:bodyPr>
          <a:lstStyle/>
          <a:p>
            <a:r>
              <a:rPr lang="en-US" b="1" dirty="0"/>
              <a:t>Foamy cells</a:t>
            </a:r>
          </a:p>
        </p:txBody>
      </p:sp>
      <p:sp>
        <p:nvSpPr>
          <p:cNvPr id="8" name="TextBox 7"/>
          <p:cNvSpPr txBox="1"/>
          <p:nvPr/>
        </p:nvSpPr>
        <p:spPr>
          <a:xfrm>
            <a:off x="1867989" y="3918857"/>
            <a:ext cx="2625633" cy="923330"/>
          </a:xfrm>
          <a:prstGeom prst="rect">
            <a:avLst/>
          </a:prstGeom>
          <a:solidFill>
            <a:srgbClr val="CFF9FD"/>
          </a:solidFill>
          <a:effectLst>
            <a:outerShdw blurRad="63500" sx="102000" sy="102000" algn="ctr" rotWithShape="0">
              <a:prstClr val="black">
                <a:alpha val="40000"/>
              </a:prstClr>
            </a:outerShdw>
          </a:effectLst>
        </p:spPr>
        <p:txBody>
          <a:bodyPr wrap="square" rtlCol="0">
            <a:spAutoFit/>
          </a:bodyPr>
          <a:lstStyle/>
          <a:p>
            <a:pPr algn="ctr"/>
            <a:r>
              <a:rPr lang="en-US" b="1" dirty="0"/>
              <a:t>Foam cells die spilling lipid producing inflammatory reaction</a:t>
            </a:r>
          </a:p>
        </p:txBody>
      </p:sp>
      <p:sp>
        <p:nvSpPr>
          <p:cNvPr id="9" name="TextBox 8"/>
          <p:cNvSpPr txBox="1"/>
          <p:nvPr/>
        </p:nvSpPr>
        <p:spPr>
          <a:xfrm>
            <a:off x="2063931" y="5185954"/>
            <a:ext cx="1946366" cy="369332"/>
          </a:xfrm>
          <a:prstGeom prst="rect">
            <a:avLst/>
          </a:prstGeom>
          <a:solidFill>
            <a:srgbClr val="FBFAD2"/>
          </a:solidFill>
          <a:effectLst>
            <a:outerShdw blurRad="63500" sx="102000" sy="102000" algn="ctr" rotWithShape="0">
              <a:prstClr val="black">
                <a:alpha val="40000"/>
              </a:prstClr>
            </a:outerShdw>
          </a:effectLst>
        </p:spPr>
        <p:txBody>
          <a:bodyPr wrap="square" rtlCol="0">
            <a:spAutoFit/>
          </a:bodyPr>
          <a:lstStyle/>
          <a:p>
            <a:pPr algn="ctr"/>
            <a:r>
              <a:rPr lang="en-US" b="1" dirty="0">
                <a:solidFill>
                  <a:srgbClr val="C00000"/>
                </a:solidFill>
              </a:rPr>
              <a:t>Fatty streaks</a:t>
            </a:r>
          </a:p>
        </p:txBody>
      </p:sp>
      <p:sp>
        <p:nvSpPr>
          <p:cNvPr id="10" name="TextBox 9"/>
          <p:cNvSpPr txBox="1"/>
          <p:nvPr/>
        </p:nvSpPr>
        <p:spPr>
          <a:xfrm>
            <a:off x="274320" y="2573383"/>
            <a:ext cx="1724297" cy="646331"/>
          </a:xfrm>
          <a:prstGeom prst="rect">
            <a:avLst/>
          </a:prstGeom>
          <a:solidFill>
            <a:srgbClr val="CFF9FD"/>
          </a:solidFill>
          <a:effectLst>
            <a:outerShdw blurRad="50800" dist="38100" dir="16200000" rotWithShape="0">
              <a:prstClr val="black">
                <a:alpha val="40000"/>
              </a:prstClr>
            </a:outerShdw>
          </a:effectLst>
        </p:spPr>
        <p:txBody>
          <a:bodyPr wrap="square" rtlCol="0">
            <a:spAutoFit/>
          </a:bodyPr>
          <a:lstStyle/>
          <a:p>
            <a:pPr algn="ctr"/>
            <a:r>
              <a:rPr lang="en-US" b="1" dirty="0"/>
              <a:t>Produce cytokines IL-1</a:t>
            </a:r>
          </a:p>
        </p:txBody>
      </p:sp>
      <p:sp>
        <p:nvSpPr>
          <p:cNvPr id="11" name="TextBox 10"/>
          <p:cNvSpPr txBox="1"/>
          <p:nvPr/>
        </p:nvSpPr>
        <p:spPr>
          <a:xfrm>
            <a:off x="5316582" y="2364377"/>
            <a:ext cx="1554480" cy="365760"/>
          </a:xfrm>
          <a:prstGeom prst="rect">
            <a:avLst/>
          </a:prstGeom>
          <a:solidFill>
            <a:srgbClr val="CFF9FD"/>
          </a:solidFill>
          <a:effectLst>
            <a:outerShdw blurRad="63500" sx="102000" sy="102000" algn="ctr" rotWithShape="0">
              <a:prstClr val="black">
                <a:alpha val="40000"/>
              </a:prstClr>
            </a:outerShdw>
          </a:effectLst>
        </p:spPr>
        <p:txBody>
          <a:bodyPr wrap="square" rtlCol="0">
            <a:spAutoFit/>
          </a:bodyPr>
          <a:lstStyle/>
          <a:p>
            <a:pPr algn="ctr"/>
            <a:r>
              <a:rPr lang="en-US" b="1" dirty="0"/>
              <a:t>IFN-</a:t>
            </a:r>
            <a:r>
              <a:rPr lang="el-GR" b="1" dirty="0"/>
              <a:t>γ</a:t>
            </a:r>
            <a:endParaRPr lang="en-US" b="1" dirty="0"/>
          </a:p>
        </p:txBody>
      </p:sp>
      <p:sp>
        <p:nvSpPr>
          <p:cNvPr id="12" name="TextBox 11"/>
          <p:cNvSpPr txBox="1"/>
          <p:nvPr/>
        </p:nvSpPr>
        <p:spPr>
          <a:xfrm>
            <a:off x="5042261" y="3344092"/>
            <a:ext cx="2638697" cy="1200329"/>
          </a:xfrm>
          <a:prstGeom prst="rect">
            <a:avLst/>
          </a:prstGeom>
          <a:solidFill>
            <a:srgbClr val="CFF9FD"/>
          </a:solidFill>
          <a:effectLst>
            <a:outerShdw blurRad="63500" sx="102000" sy="102000" algn="ctr" rotWithShape="0">
              <a:prstClr val="black">
                <a:alpha val="40000"/>
              </a:prstClr>
            </a:outerShdw>
          </a:effectLst>
        </p:spPr>
        <p:txBody>
          <a:bodyPr wrap="square" rtlCol="0">
            <a:spAutoFit/>
          </a:bodyPr>
          <a:lstStyle/>
          <a:p>
            <a:pPr algn="ctr"/>
            <a:r>
              <a:rPr lang="en-US" b="1" dirty="0"/>
              <a:t>Activating macrophages, endothelial cells and smooth muscle cells</a:t>
            </a:r>
          </a:p>
        </p:txBody>
      </p:sp>
      <p:sp>
        <p:nvSpPr>
          <p:cNvPr id="13" name="TextBox 12"/>
          <p:cNvSpPr txBox="1"/>
          <p:nvPr/>
        </p:nvSpPr>
        <p:spPr>
          <a:xfrm>
            <a:off x="9052560" y="2468881"/>
            <a:ext cx="2351315" cy="923330"/>
          </a:xfrm>
          <a:prstGeom prst="rect">
            <a:avLst/>
          </a:prstGeom>
          <a:solidFill>
            <a:srgbClr val="CFF9FD"/>
          </a:solidFill>
          <a:effectLst>
            <a:outerShdw blurRad="63500" sx="102000" sy="102000" algn="ctr" rotWithShape="0">
              <a:prstClr val="black">
                <a:alpha val="40000"/>
              </a:prstClr>
            </a:outerShdw>
          </a:effectLst>
        </p:spPr>
        <p:txBody>
          <a:bodyPr wrap="square" rtlCol="0">
            <a:spAutoFit/>
          </a:bodyPr>
          <a:lstStyle/>
          <a:p>
            <a:pPr algn="ctr"/>
            <a:r>
              <a:rPr lang="en-US" b="1" dirty="0"/>
              <a:t>Secrete growth factors like PDGF, EGF, and TNF </a:t>
            </a:r>
            <a:r>
              <a:rPr lang="el-GR" b="1" dirty="0"/>
              <a:t>α</a:t>
            </a:r>
            <a:endParaRPr lang="en-US" b="1" dirty="0"/>
          </a:p>
        </p:txBody>
      </p:sp>
      <p:sp>
        <p:nvSpPr>
          <p:cNvPr id="14" name="TextBox 13"/>
          <p:cNvSpPr txBox="1"/>
          <p:nvPr/>
        </p:nvSpPr>
        <p:spPr>
          <a:xfrm>
            <a:off x="8830492" y="4376058"/>
            <a:ext cx="2612571" cy="1200329"/>
          </a:xfrm>
          <a:prstGeom prst="rect">
            <a:avLst/>
          </a:prstGeom>
          <a:solidFill>
            <a:srgbClr val="CFF9FD"/>
          </a:solidFill>
          <a:effectLst>
            <a:outerShdw blurRad="63500" sx="102000" sy="102000" algn="ctr" rotWithShape="0">
              <a:prstClr val="black">
                <a:alpha val="40000"/>
              </a:prstClr>
            </a:outerShdw>
          </a:effectLst>
        </p:spPr>
        <p:txBody>
          <a:bodyPr wrap="square" rtlCol="0">
            <a:spAutoFit/>
          </a:bodyPr>
          <a:lstStyle/>
          <a:p>
            <a:pPr algn="ctr"/>
            <a:r>
              <a:rPr lang="en-US" b="1" dirty="0"/>
              <a:t>Migration and proliferation of smooth muscle cells and matrix production</a:t>
            </a:r>
          </a:p>
        </p:txBody>
      </p:sp>
      <p:sp>
        <p:nvSpPr>
          <p:cNvPr id="15" name="TextBox 14"/>
          <p:cNvSpPr txBox="1"/>
          <p:nvPr/>
        </p:nvSpPr>
        <p:spPr>
          <a:xfrm>
            <a:off x="4911634" y="6021976"/>
            <a:ext cx="3252651" cy="369332"/>
          </a:xfrm>
          <a:prstGeom prst="rect">
            <a:avLst/>
          </a:prstGeom>
          <a:solidFill>
            <a:schemeClr val="accent5">
              <a:lumMod val="40000"/>
              <a:lumOff val="60000"/>
            </a:schemeClr>
          </a:solidFill>
          <a:effectLst>
            <a:outerShdw blurRad="63500" sx="102000" sy="102000" algn="ctr" rotWithShape="0">
              <a:prstClr val="black">
                <a:alpha val="40000"/>
              </a:prstClr>
            </a:outerShdw>
          </a:effectLst>
        </p:spPr>
        <p:txBody>
          <a:bodyPr wrap="square" rtlCol="0">
            <a:spAutoFit/>
          </a:bodyPr>
          <a:lstStyle/>
          <a:p>
            <a:r>
              <a:rPr lang="en-US" b="1" dirty="0">
                <a:solidFill>
                  <a:srgbClr val="C00000"/>
                </a:solidFill>
              </a:rPr>
              <a:t>ATHEROSCLEROTIC PLAQUE</a:t>
            </a:r>
            <a:r>
              <a:rPr lang="en-US" dirty="0">
                <a:solidFill>
                  <a:srgbClr val="C00000"/>
                </a:solidFill>
              </a:rPr>
              <a:t> </a:t>
            </a:r>
          </a:p>
        </p:txBody>
      </p:sp>
      <p:cxnSp>
        <p:nvCxnSpPr>
          <p:cNvPr id="17" name="Straight Arrow Connector 16"/>
          <p:cNvCxnSpPr/>
          <p:nvPr/>
        </p:nvCxnSpPr>
        <p:spPr>
          <a:xfrm rot="10800000" flipV="1">
            <a:off x="3017520" y="744583"/>
            <a:ext cx="1306286" cy="52251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rot="5400000">
            <a:off x="5793380" y="1129938"/>
            <a:ext cx="483325" cy="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7694023" y="744583"/>
            <a:ext cx="2076994" cy="60089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a:stCxn id="9" idx="3"/>
          </p:cNvCxnSpPr>
          <p:nvPr/>
        </p:nvCxnSpPr>
        <p:spPr>
          <a:xfrm flipV="1">
            <a:off x="4010297" y="5342708"/>
            <a:ext cx="4715692" cy="27912"/>
          </a:xfrm>
          <a:prstGeom prst="line">
            <a:avLst/>
          </a:prstGeom>
        </p:spPr>
        <p:style>
          <a:lnRef idx="2">
            <a:schemeClr val="accent2"/>
          </a:lnRef>
          <a:fillRef idx="0">
            <a:schemeClr val="accent2"/>
          </a:fillRef>
          <a:effectRef idx="1">
            <a:schemeClr val="accent2"/>
          </a:effectRef>
          <a:fontRef idx="minor">
            <a:schemeClr val="tx1"/>
          </a:fontRef>
        </p:style>
      </p:cxnSp>
      <p:sp>
        <p:nvSpPr>
          <p:cNvPr id="25" name="Down Arrow 24"/>
          <p:cNvSpPr/>
          <p:nvPr/>
        </p:nvSpPr>
        <p:spPr>
          <a:xfrm>
            <a:off x="6244045" y="5368834"/>
            <a:ext cx="156755" cy="52251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8" name="Straight Arrow Connector 27"/>
          <p:cNvCxnSpPr/>
          <p:nvPr/>
        </p:nvCxnSpPr>
        <p:spPr>
          <a:xfrm rot="5400000">
            <a:off x="1123406" y="1854925"/>
            <a:ext cx="587829" cy="53557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a:off x="2495006" y="1815737"/>
            <a:ext cx="705394" cy="58782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stCxn id="6" idx="2"/>
          </p:cNvCxnSpPr>
          <p:nvPr/>
        </p:nvCxnSpPr>
        <p:spPr>
          <a:xfrm rot="5400000">
            <a:off x="2898476" y="2957258"/>
            <a:ext cx="296874" cy="653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a:stCxn id="7" idx="2"/>
          </p:cNvCxnSpPr>
          <p:nvPr/>
        </p:nvCxnSpPr>
        <p:spPr>
          <a:xfrm rot="5400000">
            <a:off x="2860766" y="3696789"/>
            <a:ext cx="287382"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a:endCxn id="9" idx="0"/>
          </p:cNvCxnSpPr>
          <p:nvPr/>
        </p:nvCxnSpPr>
        <p:spPr>
          <a:xfrm rot="5400000">
            <a:off x="2877098" y="5006339"/>
            <a:ext cx="339631" cy="195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rot="16200000" flipH="1">
            <a:off x="5930537" y="2024742"/>
            <a:ext cx="496389" cy="261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a:stCxn id="11" idx="2"/>
          </p:cNvCxnSpPr>
          <p:nvPr/>
        </p:nvCxnSpPr>
        <p:spPr>
          <a:xfrm rot="5400000">
            <a:off x="5803174" y="3014255"/>
            <a:ext cx="574766" cy="653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rot="16200000" flipH="1">
            <a:off x="9738360" y="2148839"/>
            <a:ext cx="535577" cy="261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p:nvPr/>
        </p:nvCxnSpPr>
        <p:spPr>
          <a:xfrm rot="16200000" flipH="1">
            <a:off x="9738360" y="3807822"/>
            <a:ext cx="770709" cy="5225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927" r="2540" b="24656"/>
          <a:stretch/>
        </p:blipFill>
        <p:spPr>
          <a:xfrm>
            <a:off x="333828" y="478970"/>
            <a:ext cx="11466286" cy="6125313"/>
          </a:xfrm>
          <a:prstGeom prst="rect">
            <a:avLst/>
          </a:prstGeom>
        </p:spPr>
      </p:pic>
    </p:spTree>
    <p:extLst>
      <p:ext uri="{BB962C8B-B14F-4D97-AF65-F5344CB8AC3E}">
        <p14:creationId xmlns:p14="http://schemas.microsoft.com/office/powerpoint/2010/main" val="370107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2">
                    <a:lumMod val="50000"/>
                  </a:schemeClr>
                </a:solidFill>
              </a:rPr>
              <a:t>OVERVEIW</a:t>
            </a:r>
          </a:p>
        </p:txBody>
      </p:sp>
      <p:sp>
        <p:nvSpPr>
          <p:cNvPr id="3" name="Content Placeholder 2"/>
          <p:cNvSpPr>
            <a:spLocks noGrp="1"/>
          </p:cNvSpPr>
          <p:nvPr>
            <p:ph idx="1"/>
          </p:nvPr>
        </p:nvSpPr>
        <p:spPr/>
        <p:txBody>
          <a:bodyPr/>
          <a:lstStyle/>
          <a:p>
            <a:r>
              <a:rPr lang="en-US" sz="3200" b="1">
                <a:solidFill>
                  <a:srgbClr val="002060"/>
                </a:solidFill>
              </a:rPr>
              <a:t>DEFINITION OF ATHEROSCLEROSIS</a:t>
            </a:r>
          </a:p>
          <a:p>
            <a:r>
              <a:rPr lang="en-US" sz="3200" b="1">
                <a:solidFill>
                  <a:srgbClr val="002060"/>
                </a:solidFill>
              </a:rPr>
              <a:t>RISK FACTORS</a:t>
            </a:r>
          </a:p>
          <a:p>
            <a:r>
              <a:rPr lang="en-US" sz="3200" b="1">
                <a:solidFill>
                  <a:srgbClr val="002060"/>
                </a:solidFill>
              </a:rPr>
              <a:t>HYPOTHESIS REGARDING PATHOGENESIS</a:t>
            </a:r>
          </a:p>
          <a:p>
            <a:r>
              <a:rPr lang="en-US" sz="3200" b="1">
                <a:solidFill>
                  <a:srgbClr val="002060"/>
                </a:solidFill>
              </a:rPr>
              <a:t>COMPLICATIONS</a:t>
            </a:r>
          </a:p>
          <a:p>
            <a:r>
              <a:rPr lang="en-US" sz="3200" b="1">
                <a:solidFill>
                  <a:srgbClr val="002060"/>
                </a:solidFill>
              </a:rPr>
              <a:t>CLINICAL MANIFESTATIONS</a:t>
            </a:r>
          </a:p>
        </p:txBody>
      </p:sp>
    </p:spTree>
    <p:extLst>
      <p:ext uri="{BB962C8B-B14F-4D97-AF65-F5344CB8AC3E}">
        <p14:creationId xmlns:p14="http://schemas.microsoft.com/office/powerpoint/2010/main" val="947284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913" y="829679"/>
            <a:ext cx="2554514" cy="461665"/>
          </a:xfrm>
          <a:prstGeom prst="rect">
            <a:avLst/>
          </a:prstGeom>
          <a:solidFill>
            <a:schemeClr val="accent3">
              <a:lumMod val="20000"/>
              <a:lumOff val="80000"/>
            </a:schemeClr>
          </a:solidFill>
        </p:spPr>
        <p:txBody>
          <a:bodyPr wrap="square" rtlCol="0">
            <a:spAutoFit/>
          </a:bodyPr>
          <a:lstStyle/>
          <a:p>
            <a:pPr algn="ctr"/>
            <a:r>
              <a:rPr lang="en-US" sz="2400" b="1" dirty="0"/>
              <a:t>MORPHOLOGY</a:t>
            </a:r>
            <a:endParaRPr lang="en-US" b="1" dirty="0"/>
          </a:p>
        </p:txBody>
      </p:sp>
      <p:sp>
        <p:nvSpPr>
          <p:cNvPr id="3" name="TextBox 2"/>
          <p:cNvSpPr txBox="1"/>
          <p:nvPr/>
        </p:nvSpPr>
        <p:spPr>
          <a:xfrm>
            <a:off x="2024742" y="1889879"/>
            <a:ext cx="2206171" cy="400110"/>
          </a:xfrm>
          <a:prstGeom prst="rect">
            <a:avLst/>
          </a:prstGeom>
          <a:solidFill>
            <a:srgbClr val="CCFFFF"/>
          </a:solidFill>
        </p:spPr>
        <p:txBody>
          <a:bodyPr wrap="square" rtlCol="0">
            <a:spAutoFit/>
          </a:bodyPr>
          <a:lstStyle/>
          <a:p>
            <a:r>
              <a:rPr lang="en-US" sz="2000" b="1" dirty="0"/>
              <a:t>FATTY STREAKS</a:t>
            </a:r>
            <a:endParaRPr lang="en-US" b="1" dirty="0"/>
          </a:p>
        </p:txBody>
      </p:sp>
      <p:sp>
        <p:nvSpPr>
          <p:cNvPr id="4" name="TextBox 3"/>
          <p:cNvSpPr txBox="1"/>
          <p:nvPr/>
        </p:nvSpPr>
        <p:spPr>
          <a:xfrm>
            <a:off x="6596747" y="1889879"/>
            <a:ext cx="3294743" cy="400110"/>
          </a:xfrm>
          <a:prstGeom prst="rect">
            <a:avLst/>
          </a:prstGeom>
          <a:solidFill>
            <a:srgbClr val="CCFFFF"/>
          </a:solidFill>
        </p:spPr>
        <p:txBody>
          <a:bodyPr wrap="square" rtlCol="0">
            <a:spAutoFit/>
          </a:bodyPr>
          <a:lstStyle/>
          <a:p>
            <a:r>
              <a:rPr lang="en-US" sz="2000" b="1" dirty="0"/>
              <a:t>ATHEROMATOUS PLAQUE</a:t>
            </a:r>
          </a:p>
        </p:txBody>
      </p:sp>
      <p:sp>
        <p:nvSpPr>
          <p:cNvPr id="5" name="TextBox 4"/>
          <p:cNvSpPr txBox="1"/>
          <p:nvPr/>
        </p:nvSpPr>
        <p:spPr>
          <a:xfrm>
            <a:off x="4550229" y="3896117"/>
            <a:ext cx="2554514" cy="461665"/>
          </a:xfrm>
          <a:prstGeom prst="rect">
            <a:avLst/>
          </a:prstGeom>
          <a:solidFill>
            <a:schemeClr val="accent3">
              <a:lumMod val="20000"/>
              <a:lumOff val="80000"/>
            </a:schemeClr>
          </a:solidFill>
        </p:spPr>
        <p:txBody>
          <a:bodyPr wrap="square" rtlCol="0">
            <a:spAutoFit/>
          </a:bodyPr>
          <a:lstStyle/>
          <a:p>
            <a:r>
              <a:rPr lang="en-US" sz="2400" b="1" dirty="0"/>
              <a:t>COMPLICATION</a:t>
            </a:r>
          </a:p>
        </p:txBody>
      </p:sp>
      <p:sp>
        <p:nvSpPr>
          <p:cNvPr id="6" name="TextBox 5"/>
          <p:cNvSpPr txBox="1"/>
          <p:nvPr/>
        </p:nvSpPr>
        <p:spPr>
          <a:xfrm>
            <a:off x="537034" y="3718454"/>
            <a:ext cx="2801252" cy="1569660"/>
          </a:xfrm>
          <a:prstGeom prst="rect">
            <a:avLst/>
          </a:prstGeom>
          <a:solidFill>
            <a:srgbClr val="CCFFFF"/>
          </a:solidFill>
        </p:spPr>
        <p:txBody>
          <a:bodyPr wrap="square" rtlCol="0">
            <a:spAutoFit/>
          </a:bodyPr>
          <a:lstStyle/>
          <a:p>
            <a:pPr algn="ctr"/>
            <a:r>
              <a:rPr lang="en-US" sz="2400" b="1" dirty="0">
                <a:solidFill>
                  <a:srgbClr val="7030A0"/>
                </a:solidFill>
              </a:rPr>
              <a:t>Rupture, ulceration or erosion and thrombus formation</a:t>
            </a:r>
            <a:endParaRPr lang="en-US" sz="2400" dirty="0"/>
          </a:p>
        </p:txBody>
      </p:sp>
      <p:sp>
        <p:nvSpPr>
          <p:cNvPr id="7" name="TextBox 6"/>
          <p:cNvSpPr txBox="1"/>
          <p:nvPr/>
        </p:nvSpPr>
        <p:spPr>
          <a:xfrm>
            <a:off x="3623128" y="5288114"/>
            <a:ext cx="2569029" cy="830997"/>
          </a:xfrm>
          <a:prstGeom prst="rect">
            <a:avLst/>
          </a:prstGeom>
          <a:solidFill>
            <a:srgbClr val="CCFFFF"/>
          </a:solidFill>
        </p:spPr>
        <p:txBody>
          <a:bodyPr wrap="square" rtlCol="0">
            <a:spAutoFit/>
          </a:bodyPr>
          <a:lstStyle/>
          <a:p>
            <a:pPr algn="ctr"/>
            <a:r>
              <a:rPr lang="en-US" sz="2400" b="1" dirty="0">
                <a:solidFill>
                  <a:srgbClr val="7030A0"/>
                </a:solidFill>
              </a:rPr>
              <a:t>Hemorrhage into plaque</a:t>
            </a:r>
            <a:endParaRPr lang="en-US" sz="2400" dirty="0"/>
          </a:p>
        </p:txBody>
      </p:sp>
      <p:sp>
        <p:nvSpPr>
          <p:cNvPr id="9" name="TextBox 8"/>
          <p:cNvSpPr txBox="1"/>
          <p:nvPr/>
        </p:nvSpPr>
        <p:spPr>
          <a:xfrm>
            <a:off x="6901545" y="5288114"/>
            <a:ext cx="2539999" cy="461665"/>
          </a:xfrm>
          <a:prstGeom prst="rect">
            <a:avLst/>
          </a:prstGeom>
          <a:solidFill>
            <a:srgbClr val="CCFFFF"/>
          </a:solidFill>
        </p:spPr>
        <p:txBody>
          <a:bodyPr wrap="square" rtlCol="0">
            <a:spAutoFit/>
          </a:bodyPr>
          <a:lstStyle/>
          <a:p>
            <a:pPr algn="ctr"/>
            <a:r>
              <a:rPr lang="en-US" sz="2400" b="1" dirty="0" err="1">
                <a:solidFill>
                  <a:srgbClr val="7030A0"/>
                </a:solidFill>
              </a:rPr>
              <a:t>Atheroembolism</a:t>
            </a:r>
            <a:endParaRPr lang="en-US" sz="2400" dirty="0"/>
          </a:p>
        </p:txBody>
      </p:sp>
      <p:sp>
        <p:nvSpPr>
          <p:cNvPr id="10" name="TextBox 9"/>
          <p:cNvSpPr txBox="1"/>
          <p:nvPr/>
        </p:nvSpPr>
        <p:spPr>
          <a:xfrm>
            <a:off x="7953831" y="3948054"/>
            <a:ext cx="2975426" cy="461665"/>
          </a:xfrm>
          <a:prstGeom prst="rect">
            <a:avLst/>
          </a:prstGeom>
          <a:solidFill>
            <a:srgbClr val="CCFFFF"/>
          </a:solidFill>
        </p:spPr>
        <p:txBody>
          <a:bodyPr wrap="square" rtlCol="0">
            <a:spAutoFit/>
          </a:bodyPr>
          <a:lstStyle/>
          <a:p>
            <a:pPr algn="ctr"/>
            <a:r>
              <a:rPr lang="en-US" sz="2400" b="1" dirty="0">
                <a:solidFill>
                  <a:srgbClr val="7030A0"/>
                </a:solidFill>
              </a:rPr>
              <a:t>Aneurysm formation</a:t>
            </a:r>
            <a:endParaRPr lang="en-US" sz="2400" dirty="0"/>
          </a:p>
        </p:txBody>
      </p:sp>
      <p:cxnSp>
        <p:nvCxnSpPr>
          <p:cNvPr id="15" name="Straight Arrow Connector 14"/>
          <p:cNvCxnSpPr>
            <a:endCxn id="6" idx="3"/>
          </p:cNvCxnSpPr>
          <p:nvPr/>
        </p:nvCxnSpPr>
        <p:spPr>
          <a:xfrm flipH="1">
            <a:off x="3338286" y="4178886"/>
            <a:ext cx="892627" cy="324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4902198" y="4519718"/>
            <a:ext cx="322945" cy="5477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6894287" y="4509570"/>
            <a:ext cx="420913" cy="6122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10" idx="1"/>
          </p:cNvCxnSpPr>
          <p:nvPr/>
        </p:nvCxnSpPr>
        <p:spPr>
          <a:xfrm>
            <a:off x="7235373" y="4126950"/>
            <a:ext cx="718458" cy="519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4354286" y="2089934"/>
            <a:ext cx="210457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89863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838" cy="546339"/>
          </a:xfrm>
        </p:spPr>
        <p:txBody>
          <a:bodyPr/>
          <a:lstStyle/>
          <a:p>
            <a:pPr algn="ctr"/>
            <a:r>
              <a:rPr lang="en-US" dirty="0">
                <a:solidFill>
                  <a:srgbClr val="7030A0"/>
                </a:solidFill>
              </a:rPr>
              <a:t>TREATMENT OF CAD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21" y="1155939"/>
            <a:ext cx="6324994" cy="49599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15" y="1287462"/>
            <a:ext cx="4891786" cy="4855146"/>
          </a:xfrm>
          <a:prstGeom prst="rect">
            <a:avLst/>
          </a:prstGeom>
        </p:spPr>
      </p:pic>
    </p:spTree>
    <p:extLst>
      <p:ext uri="{BB962C8B-B14F-4D97-AF65-F5344CB8AC3E}">
        <p14:creationId xmlns:p14="http://schemas.microsoft.com/office/powerpoint/2010/main" val="877682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2177143"/>
            <a:ext cx="9875838" cy="1355725"/>
          </a:xfrm>
        </p:spPr>
        <p:txBody>
          <a:bodyPr/>
          <a:lstStyle/>
          <a:p>
            <a:pPr algn="ctr"/>
            <a:r>
              <a:rPr lang="en-US" sz="5400" b="1" dirty="0"/>
              <a:t>THANK YOU</a:t>
            </a:r>
            <a:endParaRPr lang="en-US" b="1" dirty="0"/>
          </a:p>
        </p:txBody>
      </p:sp>
    </p:spTree>
    <p:extLst>
      <p:ext uri="{BB962C8B-B14F-4D97-AF65-F5344CB8AC3E}">
        <p14:creationId xmlns:p14="http://schemas.microsoft.com/office/powerpoint/2010/main" val="159205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575" y="265113"/>
            <a:ext cx="9875838" cy="1355725"/>
          </a:xfrm>
        </p:spPr>
        <p:txBody>
          <a:bodyPr rtlCol="0">
            <a:normAutofit/>
          </a:bodyPr>
          <a:lstStyle/>
          <a:p>
            <a:pPr algn="ctr" fontAlgn="auto">
              <a:spcAft>
                <a:spcPts val="0"/>
              </a:spcAft>
              <a:defRPr/>
            </a:pPr>
            <a:r>
              <a:rPr lang="en-US" b="1" dirty="0">
                <a:solidFill>
                  <a:schemeClr val="accent2">
                    <a:lumMod val="50000"/>
                  </a:schemeClr>
                </a:solidFill>
              </a:rPr>
              <a:t>ATHEROSCLEROSIS</a:t>
            </a:r>
          </a:p>
        </p:txBody>
      </p:sp>
      <p:sp>
        <p:nvSpPr>
          <p:cNvPr id="3" name="Content Placeholder 2"/>
          <p:cNvSpPr>
            <a:spLocks noGrp="1"/>
          </p:cNvSpPr>
          <p:nvPr>
            <p:ph idx="1"/>
          </p:nvPr>
        </p:nvSpPr>
        <p:spPr>
          <a:xfrm>
            <a:off x="457200" y="1620838"/>
            <a:ext cx="11304588" cy="4779962"/>
          </a:xfrm>
        </p:spPr>
        <p:txBody>
          <a:bodyPr rtlCol="0">
            <a:normAutofit/>
          </a:bodyPr>
          <a:lstStyle/>
          <a:p>
            <a:pPr indent="-182880" fontAlgn="auto">
              <a:spcAft>
                <a:spcPts val="0"/>
              </a:spcAft>
              <a:defRPr/>
            </a:pPr>
            <a:r>
              <a:rPr lang="en-US" sz="3200" b="1" dirty="0">
                <a:solidFill>
                  <a:srgbClr val="002060"/>
                </a:solidFill>
              </a:rPr>
              <a:t>Atherosclerosis means </a:t>
            </a:r>
            <a:r>
              <a:rPr lang="en-US" sz="3200" b="1" dirty="0">
                <a:solidFill>
                  <a:schemeClr val="accent1">
                    <a:lumMod val="50000"/>
                  </a:schemeClr>
                </a:solidFill>
              </a:rPr>
              <a:t>thickening</a:t>
            </a:r>
            <a:r>
              <a:rPr lang="en-US" sz="3200" b="1" dirty="0">
                <a:solidFill>
                  <a:srgbClr val="002060"/>
                </a:solidFill>
              </a:rPr>
              <a:t> and </a:t>
            </a:r>
            <a:r>
              <a:rPr lang="en-US" sz="3200" b="1" dirty="0">
                <a:solidFill>
                  <a:schemeClr val="accent1">
                    <a:lumMod val="50000"/>
                  </a:schemeClr>
                </a:solidFill>
              </a:rPr>
              <a:t>hardening</a:t>
            </a:r>
            <a:r>
              <a:rPr lang="en-US" sz="3200" b="1" dirty="0">
                <a:solidFill>
                  <a:srgbClr val="002060"/>
                </a:solidFill>
              </a:rPr>
              <a:t> of medium sized vessel due to involvement of intima.</a:t>
            </a:r>
          </a:p>
          <a:p>
            <a:pPr indent="-182880" fontAlgn="auto">
              <a:spcAft>
                <a:spcPts val="0"/>
              </a:spcAft>
              <a:defRPr/>
            </a:pPr>
            <a:r>
              <a:rPr lang="en-US" sz="3200" b="1" dirty="0">
                <a:solidFill>
                  <a:srgbClr val="002060"/>
                </a:solidFill>
              </a:rPr>
              <a:t>Atherosclerosis term is derived from Greek word. </a:t>
            </a:r>
            <a:r>
              <a:rPr lang="en-US" sz="3200" b="1" dirty="0">
                <a:solidFill>
                  <a:schemeClr val="accent1">
                    <a:lumMod val="50000"/>
                  </a:schemeClr>
                </a:solidFill>
              </a:rPr>
              <a:t>“</a:t>
            </a:r>
            <a:r>
              <a:rPr lang="en-US" sz="3200" b="1" dirty="0" err="1">
                <a:solidFill>
                  <a:schemeClr val="accent1">
                    <a:lumMod val="50000"/>
                  </a:schemeClr>
                </a:solidFill>
              </a:rPr>
              <a:t>Athero</a:t>
            </a:r>
            <a:r>
              <a:rPr lang="en-US" sz="3200" b="1" dirty="0">
                <a:solidFill>
                  <a:schemeClr val="accent1">
                    <a:lumMod val="50000"/>
                  </a:schemeClr>
                </a:solidFill>
              </a:rPr>
              <a:t>” </a:t>
            </a:r>
            <a:r>
              <a:rPr lang="en-US" sz="3200" b="1" dirty="0">
                <a:solidFill>
                  <a:srgbClr val="002060"/>
                </a:solidFill>
              </a:rPr>
              <a:t>means “</a:t>
            </a:r>
            <a:r>
              <a:rPr lang="en-US" sz="3200" b="1" dirty="0">
                <a:solidFill>
                  <a:schemeClr val="accent1">
                    <a:lumMod val="50000"/>
                  </a:schemeClr>
                </a:solidFill>
              </a:rPr>
              <a:t>gruel or porridge</a:t>
            </a:r>
            <a:r>
              <a:rPr lang="en-US" sz="3200" b="1" dirty="0">
                <a:solidFill>
                  <a:srgbClr val="002060"/>
                </a:solidFill>
              </a:rPr>
              <a:t>” and “</a:t>
            </a:r>
            <a:r>
              <a:rPr lang="en-US" sz="3200" b="1" dirty="0">
                <a:solidFill>
                  <a:schemeClr val="accent1">
                    <a:lumMod val="50000"/>
                  </a:schemeClr>
                </a:solidFill>
              </a:rPr>
              <a:t>sclerosis</a:t>
            </a:r>
            <a:r>
              <a:rPr lang="en-US" sz="3200" b="1" dirty="0">
                <a:solidFill>
                  <a:srgbClr val="002060"/>
                </a:solidFill>
              </a:rPr>
              <a:t>” means “</a:t>
            </a:r>
            <a:r>
              <a:rPr lang="en-US" sz="3200" b="1" dirty="0">
                <a:solidFill>
                  <a:schemeClr val="accent1">
                    <a:lumMod val="50000"/>
                  </a:schemeClr>
                </a:solidFill>
              </a:rPr>
              <a:t>hardening</a:t>
            </a:r>
            <a:r>
              <a:rPr lang="en-US" sz="3200" b="1" dirty="0">
                <a:solidFill>
                  <a:srgbClr val="002060"/>
                </a:solidFill>
              </a:rPr>
              <a:t>”.</a:t>
            </a:r>
          </a:p>
          <a:p>
            <a:pPr indent="-182880" fontAlgn="auto">
              <a:spcAft>
                <a:spcPts val="0"/>
              </a:spcAft>
              <a:defRPr/>
            </a:pPr>
            <a:r>
              <a:rPr lang="en-US" sz="3200" b="1" dirty="0">
                <a:solidFill>
                  <a:srgbClr val="00B050"/>
                </a:solidFill>
              </a:rPr>
              <a:t>Incidence </a:t>
            </a:r>
            <a:r>
              <a:rPr lang="en-US" sz="3200" b="1" dirty="0">
                <a:solidFill>
                  <a:srgbClr val="002060"/>
                </a:solidFill>
              </a:rPr>
              <a:t>– high in developed countries and low in Africa, Asia, Central and south America</a:t>
            </a:r>
          </a:p>
          <a:p>
            <a:pPr indent="-182880" fontAlgn="auto">
              <a:spcAft>
                <a:spcPts val="0"/>
              </a:spcAft>
              <a:defRPr/>
            </a:pPr>
            <a:r>
              <a:rPr lang="en-US" sz="3200" b="1" dirty="0">
                <a:solidFill>
                  <a:srgbClr val="00B050"/>
                </a:solidFill>
              </a:rPr>
              <a:t>Sites </a:t>
            </a:r>
            <a:r>
              <a:rPr lang="en-US" sz="3200" b="1" dirty="0">
                <a:solidFill>
                  <a:srgbClr val="002060"/>
                </a:solidFill>
              </a:rPr>
              <a:t>– large and medium sized arteries are involved. Most commonly involved are aorta, coronary arteries, carotid artery and iliac arteries</a:t>
            </a:r>
          </a:p>
          <a:p>
            <a:pPr marL="45720" indent="0" fontAlgn="auto">
              <a:spcAft>
                <a:spcPts val="0"/>
              </a:spcAft>
              <a:buFont typeface="Corbel" panose="020B0503020204020204" pitchFamily="34" charset="0"/>
              <a:buNone/>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p:txBody>
          <a:bodyPr rtlCol="0">
            <a:normAutofit/>
          </a:bodyPr>
          <a:lstStyle/>
          <a:p>
            <a:pPr marL="45720" indent="0" fontAlgn="auto">
              <a:spcAft>
                <a:spcPts val="0"/>
              </a:spcAft>
              <a:buFont typeface="Corbel" panose="020B0503020204020204" pitchFamily="34" charset="0"/>
              <a:buNone/>
              <a:defRPr/>
            </a:pPr>
            <a:r>
              <a:rPr lang="en-US" sz="3200" b="1" dirty="0">
                <a:solidFill>
                  <a:srgbClr val="00B050"/>
                </a:solidFill>
              </a:rPr>
              <a:t>RISK FACTORS</a:t>
            </a:r>
          </a:p>
          <a:p>
            <a:pPr marL="45720" indent="0" fontAlgn="auto">
              <a:spcAft>
                <a:spcPts val="0"/>
              </a:spcAft>
              <a:buFont typeface="Corbel" panose="020B0503020204020204" pitchFamily="34" charset="0"/>
              <a:buNone/>
              <a:defRPr/>
            </a:pPr>
            <a:r>
              <a:rPr lang="en-US" sz="3200" b="1" dirty="0">
                <a:solidFill>
                  <a:srgbClr val="002060"/>
                </a:solidFill>
              </a:rPr>
              <a:t>Risk factors for atherosclerosis can divided into </a:t>
            </a:r>
          </a:p>
          <a:p>
            <a:pPr indent="-182880" fontAlgn="auto">
              <a:spcAft>
                <a:spcPts val="0"/>
              </a:spcAft>
              <a:defRPr/>
            </a:pPr>
            <a:r>
              <a:rPr lang="en-US" sz="3200" b="1" dirty="0">
                <a:solidFill>
                  <a:srgbClr val="002060"/>
                </a:solidFill>
              </a:rPr>
              <a:t>Modifiable  risk factors</a:t>
            </a:r>
          </a:p>
          <a:p>
            <a:pPr indent="-182880" fontAlgn="auto">
              <a:spcAft>
                <a:spcPts val="0"/>
              </a:spcAft>
              <a:defRPr/>
            </a:pPr>
            <a:r>
              <a:rPr lang="en-US" sz="3200" b="1" dirty="0">
                <a:solidFill>
                  <a:srgbClr val="002060"/>
                </a:solidFill>
              </a:rPr>
              <a:t>Non-modifiable risk factors</a:t>
            </a:r>
          </a:p>
          <a:p>
            <a:pPr indent="-182880" fontAlgn="auto">
              <a:spcAft>
                <a:spcPts val="0"/>
              </a:spcAft>
              <a:defRPr/>
            </a:pPr>
            <a:r>
              <a:rPr lang="en-US" sz="3200" b="1" dirty="0">
                <a:solidFill>
                  <a:srgbClr val="002060"/>
                </a:solidFill>
              </a:rPr>
              <a:t>Other associated risk factors</a:t>
            </a:r>
          </a:p>
          <a:p>
            <a:pPr indent="-182880" fontAlgn="auto">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251" y="348342"/>
            <a:ext cx="9875838" cy="1355725"/>
          </a:xfrm>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953589" y="1495697"/>
            <a:ext cx="10205765" cy="4617720"/>
          </a:xfrm>
        </p:spPr>
        <p:txBody>
          <a:bodyPr rtlCol="0">
            <a:normAutofit/>
          </a:bodyPr>
          <a:lstStyle/>
          <a:p>
            <a:pPr marL="45720" indent="0" fontAlgn="auto">
              <a:spcAft>
                <a:spcPts val="0"/>
              </a:spcAft>
              <a:buFont typeface="Corbel" panose="020B0503020204020204" pitchFamily="34" charset="0"/>
              <a:buNone/>
              <a:defRPr/>
            </a:pPr>
            <a:r>
              <a:rPr lang="en-US" sz="3200" b="1" dirty="0">
                <a:solidFill>
                  <a:srgbClr val="CC0099"/>
                </a:solidFill>
              </a:rPr>
              <a:t>NON MODIFIABLE RISK FACTORS </a:t>
            </a:r>
          </a:p>
          <a:p>
            <a:pPr indent="-182880" fontAlgn="auto">
              <a:spcAft>
                <a:spcPts val="0"/>
              </a:spcAft>
              <a:defRPr/>
            </a:pPr>
            <a:r>
              <a:rPr lang="en-US" sz="3200" b="1" dirty="0">
                <a:solidFill>
                  <a:srgbClr val="7030A0"/>
                </a:solidFill>
              </a:rPr>
              <a:t>Increasing age </a:t>
            </a:r>
            <a:r>
              <a:rPr lang="en-US" sz="3200" b="1" dirty="0">
                <a:solidFill>
                  <a:srgbClr val="002060"/>
                </a:solidFill>
              </a:rPr>
              <a:t>– progresses with age and manifests in middle age</a:t>
            </a:r>
          </a:p>
          <a:p>
            <a:pPr indent="-182880" fontAlgn="auto">
              <a:spcAft>
                <a:spcPts val="0"/>
              </a:spcAft>
              <a:defRPr/>
            </a:pPr>
            <a:r>
              <a:rPr lang="en-US" sz="3200" b="1" dirty="0">
                <a:solidFill>
                  <a:srgbClr val="7030A0"/>
                </a:solidFill>
              </a:rPr>
              <a:t>Gender </a:t>
            </a:r>
            <a:r>
              <a:rPr lang="en-US" sz="3200" b="1" dirty="0">
                <a:solidFill>
                  <a:srgbClr val="002060"/>
                </a:solidFill>
              </a:rPr>
              <a:t>– males are at increased risk. After menopause females also have increased risk.</a:t>
            </a:r>
          </a:p>
          <a:p>
            <a:pPr indent="-182880" fontAlgn="auto">
              <a:spcAft>
                <a:spcPts val="0"/>
              </a:spcAft>
              <a:defRPr/>
            </a:pPr>
            <a:r>
              <a:rPr lang="en-US" sz="3200" b="1" dirty="0">
                <a:solidFill>
                  <a:srgbClr val="7030A0"/>
                </a:solidFill>
              </a:rPr>
              <a:t>Genetic factors- </a:t>
            </a:r>
            <a:r>
              <a:rPr lang="en-US" sz="3200" b="1" dirty="0">
                <a:solidFill>
                  <a:srgbClr val="002060"/>
                </a:solidFill>
              </a:rPr>
              <a:t>family history and familial clustering of other established risk like hypertension or diabetes or hyperlipidemia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solidFill>
                  <a:schemeClr val="accent2">
                    <a:lumMod val="50000"/>
                  </a:schemeClr>
                </a:solidFill>
              </a:rPr>
              <a:t>ATHEROSCLEROSIS</a:t>
            </a:r>
            <a:endParaRPr lang="en-US" dirty="0"/>
          </a:p>
        </p:txBody>
      </p:sp>
      <p:sp>
        <p:nvSpPr>
          <p:cNvPr id="3" name="Content Placeholder 2"/>
          <p:cNvSpPr>
            <a:spLocks noGrp="1"/>
          </p:cNvSpPr>
          <p:nvPr>
            <p:ph idx="1"/>
          </p:nvPr>
        </p:nvSpPr>
        <p:spPr>
          <a:xfrm>
            <a:off x="3325813" y="2057400"/>
            <a:ext cx="5970587" cy="4038600"/>
          </a:xfrm>
        </p:spPr>
        <p:txBody>
          <a:bodyPr rtlCol="0">
            <a:normAutofit/>
          </a:bodyPr>
          <a:lstStyle/>
          <a:p>
            <a:pPr marL="45720" indent="0" fontAlgn="auto">
              <a:spcAft>
                <a:spcPts val="0"/>
              </a:spcAft>
              <a:buFont typeface="Corbel" panose="020B0503020204020204" pitchFamily="34" charset="0"/>
              <a:buNone/>
              <a:defRPr/>
            </a:pPr>
            <a:r>
              <a:rPr lang="en-US" sz="3600" b="1" dirty="0">
                <a:solidFill>
                  <a:srgbClr val="CC0099"/>
                </a:solidFill>
              </a:rPr>
              <a:t>MODIFIABLE RISK FACTORS</a:t>
            </a:r>
          </a:p>
          <a:p>
            <a:pPr indent="-182880" fontAlgn="auto">
              <a:spcAft>
                <a:spcPts val="0"/>
              </a:spcAft>
              <a:defRPr/>
            </a:pPr>
            <a:r>
              <a:rPr lang="en-US" sz="3600" b="1" dirty="0">
                <a:solidFill>
                  <a:srgbClr val="002060"/>
                </a:solidFill>
              </a:rPr>
              <a:t>Hyperlipidemia</a:t>
            </a:r>
          </a:p>
          <a:p>
            <a:pPr indent="-182880" fontAlgn="auto">
              <a:spcAft>
                <a:spcPts val="0"/>
              </a:spcAft>
              <a:defRPr/>
            </a:pPr>
            <a:r>
              <a:rPr lang="en-US" sz="3600" b="1" dirty="0">
                <a:solidFill>
                  <a:srgbClr val="002060"/>
                </a:solidFill>
              </a:rPr>
              <a:t>Hypertension</a:t>
            </a:r>
          </a:p>
          <a:p>
            <a:pPr indent="-182880" fontAlgn="auto">
              <a:spcAft>
                <a:spcPts val="0"/>
              </a:spcAft>
              <a:defRPr/>
            </a:pPr>
            <a:r>
              <a:rPr lang="en-US" sz="3600" b="1" dirty="0">
                <a:solidFill>
                  <a:srgbClr val="002060"/>
                </a:solidFill>
              </a:rPr>
              <a:t>Diabetes mellitus</a:t>
            </a:r>
          </a:p>
          <a:p>
            <a:pPr indent="-182880" fontAlgn="auto">
              <a:spcAft>
                <a:spcPts val="0"/>
              </a:spcAft>
              <a:defRPr/>
            </a:pPr>
            <a:r>
              <a:rPr lang="en-US" sz="3600" b="1" dirty="0">
                <a:solidFill>
                  <a:srgbClr val="002060"/>
                </a:solidFill>
              </a:rPr>
              <a:t>Cigarette smoking</a:t>
            </a: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1484</TotalTime>
  <Words>1931</Words>
  <Application>Microsoft Office PowerPoint</Application>
  <PresentationFormat>Widescreen</PresentationFormat>
  <Paragraphs>283</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Corbel</vt:lpstr>
      <vt:lpstr>Basis</vt:lpstr>
      <vt:lpstr>AthEROSCLEROSIS</vt:lpstr>
      <vt:lpstr>PowerPoint Presentation</vt:lpstr>
      <vt:lpstr>PowerPoint Presentation</vt:lpstr>
      <vt:lpstr>PowerPoint Presentation</vt:lpstr>
      <vt:lpstr>OVERVEIW</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ATHEROSCLEROSIS</vt:lpstr>
      <vt:lpstr>PowerPoint Presentation</vt:lpstr>
      <vt:lpstr>ATHEROSCLEROSIS</vt:lpstr>
      <vt:lpstr>ATHEROSCLEROSIS</vt:lpstr>
      <vt:lpstr>PowerPoint Presentation</vt:lpstr>
      <vt:lpstr>ATHEROSCLEROSIS</vt:lpstr>
      <vt:lpstr>ATHEROSCLEROSIS</vt:lpstr>
      <vt:lpstr>ATHEROSCLEROSIS</vt:lpstr>
      <vt:lpstr>ATHEROSCLEROSIS</vt:lpstr>
      <vt:lpstr>PowerPoint Presentation</vt:lpstr>
      <vt:lpstr>ATHEROSCLEROSIS</vt:lpstr>
      <vt:lpstr>FATTY STREAKS</vt:lpstr>
      <vt:lpstr>FATTY STREAKS</vt:lpstr>
      <vt:lpstr>ATHEROSCLEROSIS</vt:lpstr>
      <vt:lpstr>ATHEROSCLEROSIS</vt:lpstr>
      <vt:lpstr>ATHEROSCLEROSIS</vt:lpstr>
      <vt:lpstr>ATHEROSCLEROSIS</vt:lpstr>
      <vt:lpstr>PowerPoint Presentation</vt:lpstr>
      <vt:lpstr>PowerPoint Presentation</vt:lpstr>
      <vt:lpstr>ATHEROSCLEROSIS</vt:lpstr>
      <vt:lpstr>ATHEROSCLEROSIS</vt:lpstr>
      <vt:lpstr>ATHEROSCLEROSIS</vt:lpstr>
      <vt:lpstr>PowerPoint Presentation</vt:lpstr>
      <vt:lpstr>PowerPoint Presentation</vt:lpstr>
      <vt:lpstr>PowerPoint Presentation</vt:lpstr>
      <vt:lpstr>PowerPoint Presentation</vt:lpstr>
      <vt:lpstr>PowerPoint Presentation</vt:lpstr>
      <vt:lpstr>PowerPoint Presentation</vt:lpstr>
      <vt:lpstr>TREATMENT OF CAD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AthEROSCLEOSIS</dc:title>
  <dc:creator>Shanthi Vissa</dc:creator>
  <cp:lastModifiedBy>Rupesh Vissa</cp:lastModifiedBy>
  <cp:revision>68</cp:revision>
  <dcterms:created xsi:type="dcterms:W3CDTF">2018-02-14T09:02:13Z</dcterms:created>
  <dcterms:modified xsi:type="dcterms:W3CDTF">2022-10-19T10:33:03Z</dcterms:modified>
</cp:coreProperties>
</file>