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4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257" r:id="rId11"/>
    <p:sldId id="258" r:id="rId12"/>
    <p:sldId id="259" r:id="rId13"/>
    <p:sldId id="260" r:id="rId14"/>
    <p:sldId id="261" r:id="rId15"/>
    <p:sldId id="262" r:id="rId16"/>
    <p:sldId id="287" r:id="rId17"/>
    <p:sldId id="263" r:id="rId18"/>
    <p:sldId id="289" r:id="rId19"/>
    <p:sldId id="264" r:id="rId20"/>
    <p:sldId id="265" r:id="rId21"/>
    <p:sldId id="303" r:id="rId22"/>
    <p:sldId id="266" r:id="rId23"/>
    <p:sldId id="267" r:id="rId24"/>
    <p:sldId id="268" r:id="rId25"/>
    <p:sldId id="290" r:id="rId26"/>
    <p:sldId id="294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304" r:id="rId41"/>
    <p:sldId id="291" r:id="rId42"/>
    <p:sldId id="282" r:id="rId43"/>
    <p:sldId id="283" r:id="rId44"/>
    <p:sldId id="284" r:id="rId45"/>
    <p:sldId id="285" r:id="rId46"/>
    <p:sldId id="286" r:id="rId47"/>
    <p:sldId id="292" r:id="rId48"/>
    <p:sldId id="30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C31F75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AA14A-98E4-4A13-AFF3-68C4D8B4EA9E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67832-5D7F-4EE8-B75F-9A6C3A5F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EAF85B-E27B-439B-8632-CF755EA97089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00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56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03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7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2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6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5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0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2DA7A-C0A1-41EE-8924-F5F7DEF4962D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EEBED-2FCE-42EB-ACD1-97DEB7197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8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674028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C31F75"/>
                </a:solidFill>
                <a:latin typeface="+mn-lt"/>
              </a:rPr>
              <a:t>LUNG TUMORS -2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2806" y="3374546"/>
            <a:ext cx="9144000" cy="16557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Dr.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</a:rPr>
              <a:t>V.Shanthi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Associate Professor, Department of Pathology</a:t>
            </a:r>
          </a:p>
          <a:p>
            <a:pPr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Sri Venkateswara Institute Of Medical Sciences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639600"/>
            <a:ext cx="3823855" cy="382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4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032000" y="517525"/>
            <a:ext cx="8940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660033"/>
                </a:solidFill>
                <a:latin typeface="Calibri" panose="020F0502020204030204" pitchFamily="34" charset="0"/>
              </a:rPr>
              <a:t>CARCINOMA  LUNG-SPREAD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77091" y="1524000"/>
            <a:ext cx="615069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95300" indent="-49530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To pleural surface, Pleural cavity / pericardium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Tracheal, bronchial, mediastinal nodes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Distant metastasis – can occur through </a:t>
            </a:r>
            <a:r>
              <a:rPr lang="en-US" altLang="en-US" sz="32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hematogenous</a:t>
            </a:r>
            <a:r>
              <a:rPr lang="en-US" alt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and lymphatic route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No organ is spared: Adrenals(&gt;50%), Liver (30-50%), Brain (20%) &amp; bone (20%)</a:t>
            </a:r>
          </a:p>
        </p:txBody>
      </p:sp>
      <p:pic>
        <p:nvPicPr>
          <p:cNvPr id="64516" name="Picture 4" descr="res5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935163"/>
            <a:ext cx="5057775" cy="44259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7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660033"/>
                </a:solidFill>
                <a:latin typeface="+mn-lt"/>
              </a:rPr>
              <a:t>Carcinoma Lung </a:t>
            </a:r>
            <a:br>
              <a:rPr lang="en-US" sz="4000" b="1" dirty="0">
                <a:solidFill>
                  <a:srgbClr val="FFFF00"/>
                </a:solidFill>
                <a:latin typeface="+mn-lt"/>
              </a:rPr>
            </a:b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009900"/>
                </a:solidFill>
                <a:latin typeface="+mn-lt"/>
              </a:rPr>
              <a:t>Secondary Pathology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03200" y="1295400"/>
            <a:ext cx="5791200" cy="5562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Pathologic Basis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solidFill>
                <a:srgbClr val="D60093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Tumor obstruction of airway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Tumor obstruction; accumulation of cellular lipid in foamy macrophages</a:t>
            </a:r>
          </a:p>
          <a:p>
            <a:pPr eaLnBrk="1" hangingPunct="1">
              <a:lnSpc>
                <a:spcPct val="90000"/>
              </a:lnSpc>
            </a:pPr>
            <a:endParaRPr lang="en-US" altLang="en-US" sz="9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Tumor spread into pleura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Recurrent laryngeal nerve invasion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Esophageal invasion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373090" y="1330036"/>
            <a:ext cx="5620327" cy="51088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FF3399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800" b="1" dirty="0">
                <a:solidFill>
                  <a:srgbClr val="FF3399"/>
                </a:solidFill>
                <a:latin typeface="Times New Roman" panose="02020603050405020304" pitchFamily="18" charset="0"/>
              </a:rPr>
              <a:t>linical </a:t>
            </a:r>
            <a:r>
              <a:rPr lang="en-US" altLang="en-US" sz="28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Feature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D60093"/>
                </a:solidFill>
                <a:latin typeface="Times New Roman" panose="02020603050405020304" pitchFamily="18" charset="0"/>
              </a:rPr>
              <a:t>                                   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Pneumonia, abscess, lobar collapse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- Lipid pneumonia                                          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- Pleural effusion                                           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- Hoarseness                                                 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- Dysphagia</a:t>
            </a:r>
          </a:p>
        </p:txBody>
      </p:sp>
    </p:spTree>
    <p:extLst>
      <p:ext uri="{BB962C8B-B14F-4D97-AF65-F5344CB8AC3E}">
        <p14:creationId xmlns:p14="http://schemas.microsoft.com/office/powerpoint/2010/main" val="971740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30769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660033"/>
                </a:solidFill>
                <a:latin typeface="+mn-lt"/>
              </a:rPr>
              <a:t>Carcinoma Lung </a:t>
            </a:r>
            <a:br>
              <a:rPr lang="en-US" sz="4000" b="1" dirty="0">
                <a:solidFill>
                  <a:srgbClr val="FFFF00"/>
                </a:solidFill>
                <a:latin typeface="+mn-lt"/>
              </a:rPr>
            </a:br>
            <a:r>
              <a:rPr lang="en-US" sz="4000" b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009900"/>
                </a:solidFill>
                <a:latin typeface="+mn-lt"/>
              </a:rPr>
              <a:t>Secondary Pathology</a:t>
            </a:r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796413" y="1447800"/>
            <a:ext cx="5197987" cy="5410200"/>
          </a:xfrm>
        </p:spPr>
        <p:txBody>
          <a:bodyPr/>
          <a:lstStyle/>
          <a:p>
            <a:pPr algn="ctr" eaLnBrk="1" hangingPunct="1">
              <a:spcAft>
                <a:spcPts val="1200"/>
              </a:spcAft>
              <a:buFontTx/>
              <a:buNone/>
            </a:pPr>
            <a:r>
              <a:rPr lang="en-US" altLang="en-US" b="1" i="1" dirty="0">
                <a:solidFill>
                  <a:srgbClr val="FF99FF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b="1" dirty="0">
                <a:solidFill>
                  <a:srgbClr val="D60093"/>
                </a:solidFill>
                <a:latin typeface="Times New Roman" panose="02020603050405020304" pitchFamily="18" charset="0"/>
              </a:rPr>
              <a:t>Pathologic Basis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Phrenic nerve invasion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Chest wall invasion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SVC compression by tumor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Sympathetic ganglia invasion (Pancoast tumor)</a:t>
            </a:r>
          </a:p>
          <a:p>
            <a:pPr eaLnBrk="1" hangingPunct="1">
              <a:spcAft>
                <a:spcPts val="1200"/>
              </a:spcAft>
            </a:pP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Pericardial involvement</a:t>
            </a:r>
          </a:p>
        </p:txBody>
      </p:sp>
      <p:sp>
        <p:nvSpPr>
          <p:cNvPr id="6656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483926" y="1558634"/>
            <a:ext cx="5403273" cy="5410200"/>
          </a:xfrm>
        </p:spPr>
        <p:txBody>
          <a:bodyPr/>
          <a:lstStyle/>
          <a:p>
            <a:pPr algn="ctr" eaLnBrk="1" hangingPunct="1">
              <a:spcAft>
                <a:spcPts val="1200"/>
              </a:spcAft>
              <a:buFontTx/>
              <a:buNone/>
            </a:pPr>
            <a:r>
              <a:rPr lang="en-US" altLang="en-US" b="1" dirty="0">
                <a:solidFill>
                  <a:srgbClr val="FF99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b="1" dirty="0">
                <a:solidFill>
                  <a:srgbClr val="D60093"/>
                </a:solidFill>
                <a:latin typeface="Times New Roman" panose="02020603050405020304" pitchFamily="18" charset="0"/>
              </a:rPr>
              <a:t>Clinical Feature 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- 	Diaphragm paralysis                                   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- 	Rib destruction                                            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- 	SVC syndrome                                             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- 	Horner syndrome    (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Enophthalmos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, Ptosis,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Miosis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Anhidrosis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- 	Pericarditis, tamponade     </a:t>
            </a:r>
            <a:r>
              <a:rPr lang="en-US" altLang="en-US" b="1" dirty="0">
                <a:solidFill>
                  <a:srgbClr val="CC0099"/>
                </a:solidFill>
              </a:rPr>
              <a:t>                        </a:t>
            </a:r>
          </a:p>
          <a:p>
            <a:pPr eaLnBrk="1" hangingPunct="1"/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02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400" b="1" dirty="0">
                <a:solidFill>
                  <a:srgbClr val="660033"/>
                </a:solidFill>
                <a:latin typeface="Calibri" pitchFamily="34" charset="0"/>
              </a:rPr>
              <a:t>PARANEOPLASTIC SYNDROMES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447800"/>
            <a:ext cx="11236325" cy="5410200"/>
          </a:xfrm>
        </p:spPr>
        <p:txBody>
          <a:bodyPr/>
          <a:lstStyle/>
          <a:p>
            <a:pPr algn="ctr" eaLnBrk="1" hangingPunct="1">
              <a:spcAft>
                <a:spcPts val="1200"/>
              </a:spcAft>
              <a:buFontTx/>
              <a:buNone/>
            </a:pPr>
            <a:r>
              <a:rPr lang="en-US" altLang="en-US" sz="32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Ectopic hormone production 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ACTH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Cushing Syndrome   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Small cell Carcinoma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ADH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Hyponatremia 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Small cell carcinoma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Parathormone, PGE, Some cytokines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Hyper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calcemia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} common in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Squamous cell Ca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Calcitonin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Hypocalcemia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Gonadotropins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Gynecomastia</a:t>
            </a:r>
          </a:p>
          <a:p>
            <a:pPr eaLnBrk="1" hangingPunct="1"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Serotonin &amp; Bradykinin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Carcinoid  syndrome</a:t>
            </a:r>
          </a:p>
          <a:p>
            <a:pPr eaLnBrk="1" hangingPunct="1"/>
            <a:endParaRPr lang="en-US" alt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1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956800" cy="695325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rgbClr val="660033"/>
                </a:solidFill>
                <a:latin typeface="+mn-lt"/>
              </a:rPr>
              <a:t>Carcinoma Lung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2250" y="695325"/>
            <a:ext cx="11861595" cy="6162675"/>
          </a:xfrm>
        </p:spPr>
        <p:txBody>
          <a:bodyPr/>
          <a:lstStyle/>
          <a:p>
            <a:pPr marL="0" indent="0">
              <a:spcAft>
                <a:spcPts val="1200"/>
              </a:spcAft>
              <a:buFont typeface="Wingdings" panose="05000000000000000000" pitchFamily="2" charset="2"/>
              <a:buNone/>
              <a:defRPr/>
            </a:pPr>
            <a:r>
              <a:rPr lang="en-US" b="1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systemic manifestations of lung carcinoma include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Lambert Eaton </a:t>
            </a:r>
            <a:r>
              <a:rPr lang="en-U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myasthenic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muscle weakness due to antibodies (possibly elicited by tumor ionic channels) directed to the neuronal calcium channels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Peripheral neuropathy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purely sensory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Dermatologic abnormalities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including Acanthosis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nigricans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Hematologic abnormalities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such as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leukemoid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reaction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Hypercoagulable state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deep vein thrombosis and thromboembolism(Trousseau syndrome) </a:t>
            </a:r>
          </a:p>
          <a:p>
            <a:pPr>
              <a:spcAft>
                <a:spcPts val="1200"/>
              </a:spcAft>
              <a:defRPr/>
            </a:pP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Abnormality of connective tissue 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hypertrophic pulmonary osteoarthropathy associated with clubbing of fingers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0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7366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latin typeface="+mn-lt"/>
              </a:rPr>
              <a:t>NEUROENDOCRINE PROLIFERATIVE TUMORS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69635" name="Content Placeholder 2"/>
          <p:cNvSpPr>
            <a:spLocks noGrp="1"/>
          </p:cNvSpPr>
          <p:nvPr>
            <p:ph sz="quarter" idx="1"/>
          </p:nvPr>
        </p:nvSpPr>
        <p:spPr>
          <a:xfrm>
            <a:off x="442913" y="1441450"/>
            <a:ext cx="10779125" cy="507047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 contains neuroendocrine cells with in the epithelium as single cells or as clusters ,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neuroepithelial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bodies</a:t>
            </a:r>
          </a:p>
          <a:p>
            <a:pPr>
              <a:spcAft>
                <a:spcPts val="1200"/>
              </a:spcAft>
            </a:pPr>
            <a:endParaRPr lang="en-US" altLang="en-US" sz="7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Pulmonary neuroendocrine hyperplasia are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to airway fibrosis or inflammation</a:t>
            </a:r>
          </a:p>
          <a:p>
            <a:pPr>
              <a:spcAft>
                <a:spcPts val="1200"/>
              </a:spcAft>
            </a:pPr>
            <a:endParaRPr lang="en-US" altLang="en-US" sz="7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Diffuse idiopathic pulmonary neuroendocrine cell hyperplasia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precursor to the development of multiple tumor lets and typical or atypical carcinoids</a:t>
            </a:r>
          </a:p>
        </p:txBody>
      </p:sp>
    </p:spTree>
    <p:extLst>
      <p:ext uri="{BB962C8B-B14F-4D97-AF65-F5344CB8AC3E}">
        <p14:creationId xmlns:p14="http://schemas.microsoft.com/office/powerpoint/2010/main" val="80420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4" y="0"/>
            <a:ext cx="10695708" cy="67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0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3875"/>
            <a:ext cx="9956800" cy="777875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latin typeface="+mn-lt"/>
              </a:rPr>
              <a:t>NEUROENDOCRINE PROLIFERATIVE TUMORS</a:t>
            </a:r>
            <a:endParaRPr lang="en-US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sz="quarter" idx="1"/>
          </p:nvPr>
        </p:nvSpPr>
        <p:spPr>
          <a:xfrm>
            <a:off x="942120" y="1510283"/>
            <a:ext cx="9956800" cy="47418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Neoplasms of neuroendocrine cells in lungs are –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Tumorlets</a:t>
            </a:r>
            <a:r>
              <a:rPr lang="en-US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small inconsequential, hyperplastic nests of neuroendocrine cell seen in areas of scarring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Carcinoids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cell carcinoma</a:t>
            </a:r>
          </a:p>
          <a:p>
            <a:pPr lvl="1">
              <a:lnSpc>
                <a:spcPct val="150000"/>
              </a:lnSpc>
            </a:pPr>
            <a:r>
              <a:rPr lang="en-US" alt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cell neuroendocrine carcinoma</a:t>
            </a:r>
          </a:p>
        </p:txBody>
      </p:sp>
    </p:spTree>
    <p:extLst>
      <p:ext uri="{BB962C8B-B14F-4D97-AF65-F5344CB8AC3E}">
        <p14:creationId xmlns:p14="http://schemas.microsoft.com/office/powerpoint/2010/main" val="2820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726" y="157300"/>
            <a:ext cx="9899073" cy="773257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NEUROENDOCRINE CELL TUMORLETS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48" y="930557"/>
            <a:ext cx="9187307" cy="59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9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63600" y="506359"/>
            <a:ext cx="9956800" cy="75088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rgbClr val="660033"/>
                </a:solidFill>
                <a:latin typeface="Calibri" pitchFamily="34" charset="0"/>
              </a:rPr>
              <a:t>Carcinoid</a:t>
            </a:r>
            <a:r>
              <a:rPr lang="en-US" sz="4400" b="1" dirty="0">
                <a:solidFill>
                  <a:srgbClr val="660033"/>
                </a:solidFill>
                <a:latin typeface="Calibri" pitchFamily="34" charset="0"/>
              </a:rPr>
              <a:t> Tumors</a:t>
            </a: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863600" y="1438480"/>
            <a:ext cx="11328400" cy="453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1200150" indent="-45720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6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1-5% of all lung tumors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  Equal in both sexes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  Age – younger than 40 yrs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  Low grade malignant epithelial neoplasms classified as 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Typical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Atypical</a:t>
            </a:r>
            <a:endParaRPr lang="en-US" altLang="en-US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88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038F5F-AA63-036A-D027-E55135EB74FC}"/>
              </a:ext>
            </a:extLst>
          </p:cNvPr>
          <p:cNvSpPr txBox="1"/>
          <p:nvPr/>
        </p:nvSpPr>
        <p:spPr>
          <a:xfrm>
            <a:off x="4030535" y="3084512"/>
            <a:ext cx="379614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ETIOLOGICAL FACTORS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86CBF-3489-0F9D-C103-0965AF586988}"/>
              </a:ext>
            </a:extLst>
          </p:cNvPr>
          <p:cNvSpPr txBox="1"/>
          <p:nvPr/>
        </p:nvSpPr>
        <p:spPr>
          <a:xfrm>
            <a:off x="4423797" y="802174"/>
            <a:ext cx="2814182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rgbClr val="00B0F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TOBACCO SMOKING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9DADD-0E50-153B-450D-117652F00FE1}"/>
              </a:ext>
            </a:extLst>
          </p:cNvPr>
          <p:cNvSpPr txBox="1"/>
          <p:nvPr/>
        </p:nvSpPr>
        <p:spPr>
          <a:xfrm>
            <a:off x="8399463" y="1090605"/>
            <a:ext cx="2805112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rgbClr val="00B0F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HAZARDS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D7717-1146-643D-9BDC-E09F08A2623C}"/>
              </a:ext>
            </a:extLst>
          </p:cNvPr>
          <p:cNvSpPr txBox="1"/>
          <p:nvPr/>
        </p:nvSpPr>
        <p:spPr>
          <a:xfrm>
            <a:off x="8555038" y="1611313"/>
            <a:ext cx="2895600" cy="1600438"/>
          </a:xfrm>
          <a:prstGeom prst="rect">
            <a:avLst/>
          </a:prstGeom>
          <a:solidFill>
            <a:srgbClr val="FFE5FF"/>
          </a:solidFill>
          <a:effectLst>
            <a:glow rad="63500">
              <a:srgbClr val="D60093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ASBESTOS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ARSENIC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CHROMIUM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URANIUM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NICKLE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VINYL CHLORIDE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MUSTARD GAS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D7F11-85BB-C3B9-B877-CFB43DAB74DD}"/>
              </a:ext>
            </a:extLst>
          </p:cNvPr>
          <p:cNvSpPr txBox="1"/>
          <p:nvPr/>
        </p:nvSpPr>
        <p:spPr>
          <a:xfrm>
            <a:off x="8617743" y="4095750"/>
            <a:ext cx="2493963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rgbClr val="00B0F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40E40-9A04-0052-67E3-DF43D3329723}"/>
              </a:ext>
            </a:extLst>
          </p:cNvPr>
          <p:cNvSpPr txBox="1"/>
          <p:nvPr/>
        </p:nvSpPr>
        <p:spPr>
          <a:xfrm>
            <a:off x="8555038" y="4665663"/>
            <a:ext cx="2493962" cy="523220"/>
          </a:xfrm>
          <a:prstGeom prst="rect">
            <a:avLst/>
          </a:prstGeom>
          <a:solidFill>
            <a:srgbClr val="FFE5FF"/>
          </a:solidFill>
          <a:effectLst>
            <a:glow rad="63500">
              <a:srgbClr val="D60093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PARTICULATES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RADON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571C9-5353-18C0-2064-4E0F2917A2BF}"/>
              </a:ext>
            </a:extLst>
          </p:cNvPr>
          <p:cNvSpPr txBox="1"/>
          <p:nvPr/>
        </p:nvSpPr>
        <p:spPr>
          <a:xfrm>
            <a:off x="941388" y="4295775"/>
            <a:ext cx="2481262" cy="338554"/>
          </a:xfrm>
          <a:prstGeom prst="rect">
            <a:avLst/>
          </a:prstGeom>
          <a:solidFill>
            <a:srgbClr val="CCFFFF"/>
          </a:solidFill>
          <a:effectLst>
            <a:glow rad="63500">
              <a:srgbClr val="00B0F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DIETARY FACTORS</a:t>
            </a:r>
            <a:endParaRPr lang="en-US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B0231B-29FB-E50E-6DDC-8423FDBF26B2}"/>
              </a:ext>
            </a:extLst>
          </p:cNvPr>
          <p:cNvSpPr txBox="1"/>
          <p:nvPr/>
        </p:nvSpPr>
        <p:spPr>
          <a:xfrm>
            <a:off x="928688" y="4897438"/>
            <a:ext cx="2701925" cy="338554"/>
          </a:xfrm>
          <a:prstGeom prst="rect">
            <a:avLst/>
          </a:prstGeom>
          <a:solidFill>
            <a:srgbClr val="FFE5FF"/>
          </a:solidFill>
          <a:effectLst>
            <a:glow rad="63500">
              <a:srgbClr val="D60093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 A DEFICIENCY</a:t>
            </a:r>
            <a:endParaRPr 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C64536-CCD8-081F-25FE-BC4F02203B54}"/>
              </a:ext>
            </a:extLst>
          </p:cNvPr>
          <p:cNvSpPr txBox="1"/>
          <p:nvPr/>
        </p:nvSpPr>
        <p:spPr>
          <a:xfrm>
            <a:off x="627063" y="1423988"/>
            <a:ext cx="2840037" cy="338137"/>
          </a:xfrm>
          <a:prstGeom prst="rect">
            <a:avLst/>
          </a:prstGeom>
          <a:solidFill>
            <a:srgbClr val="CCFFFF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CHRONIC SCARRING</a:t>
            </a:r>
          </a:p>
        </p:txBody>
      </p:sp>
      <p:sp>
        <p:nvSpPr>
          <p:cNvPr id="21517" name="TextBox 10">
            <a:extLst>
              <a:ext uri="{FF2B5EF4-FFF2-40B4-BE49-F238E27FC236}">
                <a16:creationId xmlns:a16="http://schemas.microsoft.com/office/drawing/2014/main" id="{D5985E1C-B79F-9B6C-462B-9649FEA67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1" y="2087147"/>
            <a:ext cx="3054352" cy="738664"/>
          </a:xfrm>
          <a:prstGeom prst="rect">
            <a:avLst/>
          </a:prstGeom>
          <a:solidFill>
            <a:srgbClr val="FFE5FF"/>
          </a:solidFill>
          <a:ln>
            <a:noFill/>
          </a:ln>
          <a:effectLst>
            <a:glow rad="63500">
              <a:srgbClr val="D60093">
                <a:alpha val="40000"/>
              </a:srgbClr>
            </a:glow>
          </a:effec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 TB, CHRONIC INTERSTITIAL FIBROSIS, OLD INFARCT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ADENOCARCINOMA</a:t>
            </a:r>
            <a:endParaRPr lang="en-US" altLang="en-U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145DF-A264-13DF-9DAF-CD43D9D9A5E9}"/>
              </a:ext>
            </a:extLst>
          </p:cNvPr>
          <p:cNvSpPr txBox="1"/>
          <p:nvPr/>
        </p:nvSpPr>
        <p:spPr>
          <a:xfrm>
            <a:off x="4433888" y="5403620"/>
            <a:ext cx="2895600" cy="584775"/>
          </a:xfrm>
          <a:prstGeom prst="rect">
            <a:avLst/>
          </a:prstGeom>
          <a:solidFill>
            <a:srgbClr val="CCFFFF"/>
          </a:solidFill>
          <a:effectLst>
            <a:glow rad="63500">
              <a:srgbClr val="00B0F0">
                <a:alpha val="40000"/>
              </a:srgb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MOLECULAR GENETIC ABERRATIONS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907CE5-E00E-C309-8FEA-10ED1C7132ED}"/>
              </a:ext>
            </a:extLst>
          </p:cNvPr>
          <p:cNvCxnSpPr>
            <a:cxnSpLocks/>
          </p:cNvCxnSpPr>
          <p:nvPr/>
        </p:nvCxnSpPr>
        <p:spPr>
          <a:xfrm>
            <a:off x="5845175" y="1379195"/>
            <a:ext cx="0" cy="147195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D67495-E6B2-B5B0-D181-DAEB436860AE}"/>
              </a:ext>
            </a:extLst>
          </p:cNvPr>
          <p:cNvCxnSpPr>
            <a:cxnSpLocks/>
          </p:cNvCxnSpPr>
          <p:nvPr/>
        </p:nvCxnSpPr>
        <p:spPr>
          <a:xfrm flipH="1">
            <a:off x="7237979" y="1495425"/>
            <a:ext cx="1005909" cy="13718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DAA25AF-206B-8649-0101-BFE8B0066E57}"/>
              </a:ext>
            </a:extLst>
          </p:cNvPr>
          <p:cNvCxnSpPr>
            <a:cxnSpLocks/>
          </p:cNvCxnSpPr>
          <p:nvPr/>
        </p:nvCxnSpPr>
        <p:spPr>
          <a:xfrm flipH="1" flipV="1">
            <a:off x="5830888" y="3656013"/>
            <a:ext cx="4762" cy="1455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0A0C7C-CE7F-34A7-5CA6-0567F7527B7B}"/>
              </a:ext>
            </a:extLst>
          </p:cNvPr>
          <p:cNvCxnSpPr/>
          <p:nvPr/>
        </p:nvCxnSpPr>
        <p:spPr>
          <a:xfrm flipV="1">
            <a:off x="3630613" y="3810000"/>
            <a:ext cx="830262" cy="485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CC5A32C-BCDA-C8C5-9D01-F55E2D66B933}"/>
              </a:ext>
            </a:extLst>
          </p:cNvPr>
          <p:cNvCxnSpPr>
            <a:cxnSpLocks/>
          </p:cNvCxnSpPr>
          <p:nvPr/>
        </p:nvCxnSpPr>
        <p:spPr>
          <a:xfrm flipH="1" flipV="1">
            <a:off x="7329488" y="3539613"/>
            <a:ext cx="914400" cy="5561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A0AFD1-3728-D4B0-41E1-F6CC7BF43E99}"/>
              </a:ext>
            </a:extLst>
          </p:cNvPr>
          <p:cNvCxnSpPr/>
          <p:nvPr/>
        </p:nvCxnSpPr>
        <p:spPr>
          <a:xfrm>
            <a:off x="3630613" y="1824038"/>
            <a:ext cx="996950" cy="9191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56A4B5-62A8-A04C-FF38-A249811DE0B4}"/>
              </a:ext>
            </a:extLst>
          </p:cNvPr>
          <p:cNvSpPr txBox="1"/>
          <p:nvPr/>
        </p:nvSpPr>
        <p:spPr>
          <a:xfrm>
            <a:off x="3127952" y="9908"/>
            <a:ext cx="527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800000"/>
                </a:solidFill>
              </a:rPr>
              <a:t>LUNG CARCINOMA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025236" y="1246188"/>
            <a:ext cx="11069782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en-US" sz="2800" b="1" dirty="0">
                <a:solidFill>
                  <a:srgbClr val="009900"/>
                </a:solidFill>
                <a:latin typeface="Calibri" panose="020F0502020204030204" pitchFamily="34" charset="0"/>
              </a:rPr>
              <a:t>Gross: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en-US" b="1" dirty="0">
                <a:solidFill>
                  <a:srgbClr val="FF99FF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D60093"/>
                </a:solidFill>
                <a:latin typeface="Calibri" panose="020F0502020204030204" pitchFamily="34" charset="0"/>
              </a:rPr>
              <a:t>Central Tumors :</a:t>
            </a:r>
            <a:endParaRPr lang="en-US" altLang="en-US" sz="32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Intra luminal polypoid masses 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Confined to main stem bronchi</a:t>
            </a:r>
          </a:p>
          <a:p>
            <a:pPr marL="571500" indent="-571500"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Can penetrate the wall of bronchus to fan out in the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peribronchial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tissue producing “Collar button lesion”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None/>
              <a:defRPr/>
            </a:pPr>
            <a:endParaRPr lang="en-US" alt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D60093"/>
                </a:solidFill>
                <a:latin typeface="Calibri" panose="020F0502020204030204" pitchFamily="34" charset="0"/>
              </a:rPr>
              <a:t>Peripheral  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Solid &amp; nodular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 eaLnBrk="1" hangingPunct="1">
              <a:defRPr/>
            </a:pPr>
            <a:r>
              <a:rPr lang="en-US" sz="4400" b="1" cap="small" dirty="0" err="1">
                <a:solidFill>
                  <a:srgbClr val="660033"/>
                </a:solidFill>
                <a:latin typeface="Calibri" pitchFamily="34" charset="0"/>
                <a:ea typeface="+mj-ea"/>
                <a:cs typeface="+mj-cs"/>
              </a:rPr>
              <a:t>Carcinoid</a:t>
            </a:r>
            <a:r>
              <a:rPr lang="en-US" sz="4400" b="1" cap="small" dirty="0">
                <a:solidFill>
                  <a:srgbClr val="660033"/>
                </a:solidFill>
                <a:latin typeface="Calibri" pitchFamily="34" charset="0"/>
                <a:ea typeface="+mj-ea"/>
                <a:cs typeface="+mj-cs"/>
              </a:rPr>
              <a:t> Tumors</a:t>
            </a:r>
          </a:p>
        </p:txBody>
      </p:sp>
    </p:spTree>
    <p:extLst>
      <p:ext uri="{BB962C8B-B14F-4D97-AF65-F5344CB8AC3E}">
        <p14:creationId xmlns:p14="http://schemas.microsoft.com/office/powerpoint/2010/main" val="6944222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small" dirty="0">
                <a:solidFill>
                  <a:srgbClr val="660033"/>
                </a:solidFill>
                <a:latin typeface="Calibri" pitchFamily="34" charset="0"/>
              </a:rPr>
              <a:t>Carcinoid Tumors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1513152"/>
            <a:ext cx="5146966" cy="5146966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6157866"/>
              </p:ext>
            </p:extLst>
          </p:nvPr>
        </p:nvGraphicFramePr>
        <p:xfrm>
          <a:off x="7000874" y="1513152"/>
          <a:ext cx="4761635" cy="5082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087060" imgH="6087325" progId="MSPhotoEd.3">
                  <p:embed/>
                </p:oleObj>
              </mc:Choice>
              <mc:Fallback>
                <p:oleObj name="Photo Editor Photo" r:id="rId3" imgW="5087060" imgH="608732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874" y="1513152"/>
                        <a:ext cx="4761635" cy="508291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356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953725" y="1105077"/>
            <a:ext cx="11462182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9900"/>
                </a:solidFill>
                <a:latin typeface="Calibri" panose="020F0502020204030204" pitchFamily="34" charset="0"/>
              </a:rPr>
              <a:t>Histopathology: </a:t>
            </a:r>
            <a:endParaRPr lang="en-US" altLang="en-US" sz="3200" b="1" dirty="0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eaLnBrk="1" hangingPunct="1"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Organoid / Trabecular / Ribbons/ Rosette-like patterns</a:t>
            </a:r>
          </a:p>
          <a:p>
            <a:pPr eaLnBrk="1" hangingPunct="1"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Tumor cells have uniform round nuclei with moderate  eosinophilic cytoplasm</a:t>
            </a:r>
          </a:p>
          <a:p>
            <a:pPr eaLnBrk="1" hangingPunct="1"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D60093"/>
                </a:solidFill>
                <a:latin typeface="Calibri" panose="020F0502020204030204" pitchFamily="34" charset="0"/>
              </a:rPr>
              <a:t>Typical carcinoids</a:t>
            </a:r>
            <a:r>
              <a:rPr lang="en-US" altLang="en-US" sz="3200" b="1" dirty="0">
                <a:solidFill>
                  <a:srgbClr val="D60093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- &lt; 2 mitosis /10 HPF</a:t>
            </a:r>
          </a:p>
          <a:p>
            <a:pPr eaLnBrk="1" hangingPunct="1">
              <a:spcAft>
                <a:spcPts val="1200"/>
              </a:spcAft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D60093"/>
                </a:solidFill>
                <a:latin typeface="Calibri" panose="020F0502020204030204" pitchFamily="34" charset="0"/>
              </a:rPr>
              <a:t>Atypical Carcinoids</a:t>
            </a: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:2-10 Mitosis /10 HPF,  foci of necrosis   </a:t>
            </a:r>
          </a:p>
          <a:p>
            <a:pPr eaLnBrk="1" hangingPunct="1">
              <a:spcAft>
                <a:spcPts val="120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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Cellularity, prominent nucleoli, grow in disorganized fashion, Lymphatic invasion</a:t>
            </a:r>
          </a:p>
          <a:p>
            <a:pPr eaLnBrk="1" hangingPunct="1">
              <a:spcAft>
                <a:spcPts val="120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EM : Dense-core granules (Serotonin, NSE etc.)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3137929" y="180741"/>
            <a:ext cx="6156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0033"/>
                </a:solidFill>
                <a:latin typeface="Calibri" panose="020F0502020204030204" pitchFamily="34" charset="0"/>
              </a:rPr>
              <a:t>CARCINOID - MORPHOLOGY</a:t>
            </a:r>
          </a:p>
        </p:txBody>
      </p:sp>
    </p:spTree>
    <p:extLst>
      <p:ext uri="{BB962C8B-B14F-4D97-AF65-F5344CB8AC3E}">
        <p14:creationId xmlns:p14="http://schemas.microsoft.com/office/powerpoint/2010/main" val="626039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1697038" y="1365250"/>
          <a:ext cx="9070975" cy="510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8973803" imgH="5525271" progId="MSPhotoEd.3">
                  <p:embed/>
                </p:oleObj>
              </mc:Choice>
              <mc:Fallback>
                <p:oleObj name="Photo Editor Photo" r:id="rId2" imgW="8973803" imgH="55252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7038" y="1365250"/>
                        <a:ext cx="9070975" cy="5102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4743450" y="0"/>
            <a:ext cx="3051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660033"/>
                </a:solidFill>
                <a:latin typeface="Calibri" panose="020F0502020204030204" pitchFamily="34" charset="0"/>
              </a:rPr>
              <a:t>CARCINOID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>
                <a:solidFill>
                  <a:srgbClr val="660033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000" b="1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r>
              <a:rPr lang="en-US" altLang="en-US" sz="2800" b="1">
                <a:solidFill>
                  <a:srgbClr val="002060"/>
                </a:solidFill>
                <a:latin typeface="Calibri" panose="020F0502020204030204" pitchFamily="34" charset="0"/>
              </a:rPr>
              <a:t>rganoid pattern </a:t>
            </a:r>
          </a:p>
        </p:txBody>
      </p:sp>
    </p:spTree>
    <p:extLst>
      <p:ext uri="{BB962C8B-B14F-4D97-AF65-F5344CB8AC3E}">
        <p14:creationId xmlns:p14="http://schemas.microsoft.com/office/powerpoint/2010/main" val="356803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4000" b="1" dirty="0">
                <a:solidFill>
                  <a:srgbClr val="660033"/>
                </a:solidFill>
                <a:latin typeface="Calibri" pitchFamily="34" charset="0"/>
              </a:rPr>
              <a:t>CARCINOID TUMORS</a:t>
            </a:r>
            <a:endParaRPr lang="en-US" dirty="0"/>
          </a:p>
        </p:txBody>
      </p:sp>
      <p:sp>
        <p:nvSpPr>
          <p:cNvPr id="75779" name="Content Placeholder 2"/>
          <p:cNvSpPr>
            <a:spLocks noGrp="1"/>
          </p:cNvSpPr>
          <p:nvPr>
            <p:ph sz="quarter" idx="1"/>
          </p:nvPr>
        </p:nvSpPr>
        <p:spPr>
          <a:xfrm>
            <a:off x="263236" y="1440873"/>
            <a:ext cx="11776364" cy="5237017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en-US" b="1" dirty="0">
                <a:solidFill>
                  <a:srgbClr val="FF3399"/>
                </a:solidFill>
              </a:rPr>
              <a:t>Clinical features </a:t>
            </a:r>
          </a:p>
          <a:p>
            <a:pPr>
              <a:spcAft>
                <a:spcPts val="1200"/>
              </a:spcAft>
            </a:pPr>
            <a:r>
              <a:rPr lang="en-US" altLang="en-US" b="1" dirty="0" err="1">
                <a:solidFill>
                  <a:srgbClr val="7030A0"/>
                </a:solidFill>
              </a:rPr>
              <a:t>Intrabronchial</a:t>
            </a:r>
            <a:r>
              <a:rPr lang="en-US" altLang="en-US" b="1" dirty="0">
                <a:solidFill>
                  <a:srgbClr val="7030A0"/>
                </a:solidFill>
              </a:rPr>
              <a:t> growth </a:t>
            </a:r>
            <a:r>
              <a:rPr lang="en-US" altLang="en-US" b="1" dirty="0">
                <a:solidFill>
                  <a:srgbClr val="002060"/>
                </a:solidFill>
              </a:rPr>
              <a:t>– produces persistent cough, hemoptysis, impairment of drainage of respiratory passage with secondary infections, bronchiectasis, emphysema and atelectasis</a:t>
            </a:r>
          </a:p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7030A0"/>
                </a:solidFill>
              </a:rPr>
              <a:t>Functional tumors </a:t>
            </a:r>
            <a:r>
              <a:rPr lang="en-US" altLang="en-US" b="1" dirty="0">
                <a:solidFill>
                  <a:srgbClr val="002060"/>
                </a:solidFill>
              </a:rPr>
              <a:t>– carcinoid syndrome – intermittent attacks of diarrhea, flushing and cyanosis</a:t>
            </a:r>
          </a:p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</a:rPr>
              <a:t>10% of carcinoids give rise to syndrome</a:t>
            </a:r>
          </a:p>
          <a:p>
            <a:pPr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</a:rPr>
              <a:t>Most Bronchial carcinoids – </a:t>
            </a:r>
            <a:r>
              <a:rPr lang="en-US" altLang="en-US" b="1" dirty="0">
                <a:solidFill>
                  <a:srgbClr val="7030A0"/>
                </a:solidFill>
              </a:rPr>
              <a:t>do not have metastasis </a:t>
            </a:r>
            <a:r>
              <a:rPr lang="en-US" altLang="en-US" b="1" dirty="0">
                <a:solidFill>
                  <a:srgbClr val="002060"/>
                </a:solidFill>
              </a:rPr>
              <a:t>and have benign course for long period</a:t>
            </a:r>
          </a:p>
        </p:txBody>
      </p:sp>
    </p:spTree>
    <p:extLst>
      <p:ext uri="{BB962C8B-B14F-4D97-AF65-F5344CB8AC3E}">
        <p14:creationId xmlns:p14="http://schemas.microsoft.com/office/powerpoint/2010/main" val="2535503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660033"/>
                </a:solidFill>
                <a:latin typeface="Calibri" pitchFamily="34" charset="0"/>
              </a:rPr>
              <a:t>CARCINOID TUMORS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690" y="1825625"/>
            <a:ext cx="970510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</a:rPr>
              <a:t>5 year survival rate 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95% for typical carcinoid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70% for atypical carcinoid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30% for large cell neuroendocrine carcinoma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2060"/>
                </a:solidFill>
              </a:rPr>
              <a:t>5% for small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1129275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800000"/>
                </a:solidFill>
                <a:latin typeface="+mn-lt"/>
              </a:rPr>
              <a:t>MISCELLANEOUS TUMORS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9985"/>
            <a:ext cx="10515600" cy="479148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Inflammatory </a:t>
            </a:r>
            <a:r>
              <a:rPr lang="en-US" sz="2400" b="1" dirty="0" err="1">
                <a:solidFill>
                  <a:srgbClr val="002060"/>
                </a:solidFill>
              </a:rPr>
              <a:t>myofibroblastic</a:t>
            </a:r>
            <a:r>
              <a:rPr lang="en-US" sz="2400" b="1" dirty="0">
                <a:solidFill>
                  <a:srgbClr val="002060"/>
                </a:solidFill>
              </a:rPr>
              <a:t> tumor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Fibroma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</a:rPr>
              <a:t>Fibrosarcoma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</a:rPr>
              <a:t>Lymphangioleiomyoma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Leiomyoma</a:t>
            </a: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</a:rPr>
              <a:t>Leiomyosarcoma</a:t>
            </a:r>
            <a:endParaRPr lang="en-US" sz="2400" b="1" dirty="0">
              <a:solidFill>
                <a:srgbClr val="002060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Lipoma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Hematopoietic tumors - lymphoma</a:t>
            </a:r>
          </a:p>
        </p:txBody>
      </p:sp>
    </p:spTree>
    <p:extLst>
      <p:ext uri="{BB962C8B-B14F-4D97-AF65-F5344CB8AC3E}">
        <p14:creationId xmlns:p14="http://schemas.microsoft.com/office/powerpoint/2010/main" val="20159040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81075" y="1960563"/>
            <a:ext cx="1032351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Aft>
                <a:spcPts val="18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CC0099"/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Lung is the most common site of metastatic neoplasms</a:t>
            </a:r>
          </a:p>
          <a:p>
            <a:pPr eaLnBrk="1" hangingPunct="1">
              <a:spcAft>
                <a:spcPts val="18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Metastases from extra pulmonary cancer sites are more frequent than are primary lung cancers</a:t>
            </a:r>
          </a:p>
          <a:p>
            <a:pPr eaLnBrk="1" hangingPunct="1">
              <a:spcAft>
                <a:spcPts val="18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Carcinomas &amp; Sarcomas arising anywhere in the body may spread to lungs </a:t>
            </a:r>
          </a:p>
          <a:p>
            <a:pPr eaLnBrk="1" hangingPunct="1">
              <a:spcAft>
                <a:spcPts val="1800"/>
              </a:spcAft>
              <a:buClrTx/>
              <a:buSzTx/>
              <a:buFontTx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Direct spread / lymphatics/ hematogenous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162300" y="685800"/>
            <a:ext cx="48132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0033"/>
                </a:solidFill>
                <a:latin typeface="Calibri" panose="020F0502020204030204" pitchFamily="34" charset="0"/>
              </a:rPr>
              <a:t>METASTATIC TUMORS</a:t>
            </a:r>
            <a:endParaRPr lang="en-US" altLang="en-US" sz="4400" b="1" dirty="0">
              <a:solidFill>
                <a:srgbClr val="660033"/>
              </a:solidFill>
              <a:latin typeface="Calibri" panose="020F0502020204030204" pitchFamily="34" charset="0"/>
            </a:endParaRPr>
          </a:p>
        </p:txBody>
      </p:sp>
      <p:pic>
        <p:nvPicPr>
          <p:cNvPr id="76804" name="Picture 4" descr="spac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63" y="3646488"/>
            <a:ext cx="1524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675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ChangeArrowheads="1"/>
          </p:cNvSpPr>
          <p:nvPr/>
        </p:nvSpPr>
        <p:spPr bwMode="auto">
          <a:xfrm>
            <a:off x="238125" y="2071688"/>
            <a:ext cx="56896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lvl="1" eaLnBrk="1" hangingPunct="1">
              <a:spcBef>
                <a:spcPct val="50000"/>
              </a:spcBef>
              <a:buClr>
                <a:srgbClr val="002060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Multiple discrete nodules       (Cannon ball Lesions)  scattered through out all lobes</a:t>
            </a:r>
          </a:p>
          <a:p>
            <a:pPr lvl="1" eaLnBrk="1" hangingPunct="1">
              <a:spcBef>
                <a:spcPct val="50000"/>
              </a:spcBef>
              <a:buClr>
                <a:srgbClr val="002060"/>
              </a:buClr>
              <a:buSzTx/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Tend to occur in the    periphery</a:t>
            </a:r>
          </a:p>
        </p:txBody>
      </p:sp>
      <p:graphicFrame>
        <p:nvGraphicFramePr>
          <p:cNvPr id="77827" name="Object 5"/>
          <p:cNvGraphicFramePr>
            <a:graphicFrameLocks noChangeAspect="1"/>
          </p:cNvGraphicFramePr>
          <p:nvPr/>
        </p:nvGraphicFramePr>
        <p:xfrm>
          <a:off x="6188075" y="1484313"/>
          <a:ext cx="5791200" cy="479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7249537" imgH="7020905" progId="MSPhotoEd.3">
                  <p:embed/>
                </p:oleObj>
              </mc:Choice>
              <mc:Fallback>
                <p:oleObj name="Photo Editor Photo" r:id="rId2" imgW="7249537" imgH="7020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8075" y="1484313"/>
                        <a:ext cx="5791200" cy="47974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Rectangle 3"/>
          <p:cNvSpPr>
            <a:spLocks noChangeArrowheads="1"/>
          </p:cNvSpPr>
          <p:nvPr/>
        </p:nvSpPr>
        <p:spPr bwMode="auto">
          <a:xfrm>
            <a:off x="3358946" y="398156"/>
            <a:ext cx="48132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660033"/>
                </a:solidFill>
                <a:latin typeface="Calibri" panose="020F0502020204030204" pitchFamily="34" charset="0"/>
              </a:rPr>
              <a:t>METASTATIC TUMORS</a:t>
            </a:r>
            <a:endParaRPr lang="en-US" altLang="en-US" sz="4800" b="1" dirty="0">
              <a:solidFill>
                <a:srgbClr val="6600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56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LUNG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276350"/>
            <a:ext cx="4505325" cy="49053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LUNG0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206500"/>
            <a:ext cx="4470400" cy="49164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149600" y="277813"/>
            <a:ext cx="57467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660033"/>
                </a:solidFill>
                <a:latin typeface="Calibri" panose="020F0502020204030204" pitchFamily="34" charset="0"/>
              </a:rPr>
              <a:t>METASTATIC TUMORS</a:t>
            </a:r>
          </a:p>
        </p:txBody>
      </p:sp>
    </p:spTree>
    <p:extLst>
      <p:ext uri="{BB962C8B-B14F-4D97-AF65-F5344CB8AC3E}">
        <p14:creationId xmlns:p14="http://schemas.microsoft.com/office/powerpoint/2010/main" val="36665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5429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800000"/>
                </a:solidFill>
                <a:latin typeface="+mn-lt"/>
              </a:rPr>
              <a:t>SQUAMOUS CELL CARCINOMA - CARCINOGENESIS</a:t>
            </a:r>
          </a:p>
        </p:txBody>
      </p:sp>
      <p:pic>
        <p:nvPicPr>
          <p:cNvPr id="235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1" b="60001"/>
          <a:stretch>
            <a:fillRect/>
          </a:stretch>
        </p:blipFill>
        <p:spPr bwMode="auto">
          <a:xfrm>
            <a:off x="346075" y="1093788"/>
            <a:ext cx="1123632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0" b="26666"/>
          <a:stretch>
            <a:fillRect/>
          </a:stretch>
        </p:blipFill>
        <p:spPr bwMode="auto">
          <a:xfrm>
            <a:off x="346075" y="3892550"/>
            <a:ext cx="1123632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857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LUNG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012825"/>
            <a:ext cx="7991475" cy="5156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227013" y="6149975"/>
            <a:ext cx="1081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i="1">
                <a:solidFill>
                  <a:srgbClr val="002060"/>
                </a:solidFill>
                <a:latin typeface="Calibri" panose="020F0502020204030204" pitchFamily="34" charset="0"/>
              </a:rPr>
              <a:t>Nest of metastatic infiltrating ductal carcinoma from breast is seen in a dilated lymphatic channel in the lung</a:t>
            </a:r>
            <a:r>
              <a:rPr lang="en-US" altLang="en-US" sz="2000" b="1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3043238" y="185738"/>
            <a:ext cx="5748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660033"/>
                </a:solidFill>
                <a:latin typeface="Calibri" panose="020F0502020204030204" pitchFamily="34" charset="0"/>
              </a:rPr>
              <a:t>METASTATIC TUMORS</a:t>
            </a:r>
          </a:p>
        </p:txBody>
      </p:sp>
    </p:spTree>
    <p:extLst>
      <p:ext uri="{BB962C8B-B14F-4D97-AF65-F5344CB8AC3E}">
        <p14:creationId xmlns:p14="http://schemas.microsoft.com/office/powerpoint/2010/main" val="1455999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325" y="2195513"/>
            <a:ext cx="9956800" cy="1143000"/>
          </a:xfrm>
        </p:spPr>
        <p:txBody>
          <a:bodyPr/>
          <a:lstStyle/>
          <a:p>
            <a:pPr algn="ctr">
              <a:defRPr/>
            </a:pPr>
            <a:r>
              <a:rPr lang="en-US" sz="4800" b="1" dirty="0">
                <a:solidFill>
                  <a:srgbClr val="660033"/>
                </a:solidFill>
                <a:latin typeface="+mn-lt"/>
              </a:rPr>
              <a:t>PLEURAL LESIONS</a:t>
            </a:r>
          </a:p>
        </p:txBody>
      </p:sp>
    </p:spTree>
    <p:extLst>
      <p:ext uri="{BB962C8B-B14F-4D97-AF65-F5344CB8AC3E}">
        <p14:creationId xmlns:p14="http://schemas.microsoft.com/office/powerpoint/2010/main" val="217391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29264" y="461451"/>
            <a:ext cx="9956800" cy="9715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660033"/>
                </a:solidFill>
                <a:latin typeface="Calibri" pitchFamily="34" charset="0"/>
              </a:rPr>
              <a:t>PLEURA – NORMAL STRUCTURE</a:t>
            </a:r>
            <a:endParaRPr lang="en-US" sz="4000" b="1" dirty="0">
              <a:solidFill>
                <a:srgbClr val="660033"/>
              </a:solidFill>
              <a:latin typeface="Calibri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848464"/>
            <a:ext cx="10204450" cy="478093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Pleural cavity is a potential space lined by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mesothelium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of the visceral &amp; parietal pleura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Visceral pleura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covers the lungs &amp; extends into the fissures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Parietal pleura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covers the dome of diaphragm &amp; inner aspect of the chest wall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Normal pleural fluid is a transudate,  containing &lt;15 ml of clear serous fluid,  relatively acellular</a:t>
            </a:r>
          </a:p>
          <a:p>
            <a:pPr eaLnBrk="1" hangingPunct="1">
              <a:lnSpc>
                <a:spcPct val="90000"/>
              </a:lnSpc>
            </a:pPr>
            <a:endParaRPr lang="en-US" altLang="en-US" sz="32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94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741363" y="1033463"/>
            <a:ext cx="10987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660033"/>
                </a:solidFill>
                <a:latin typeface="Calibri" panose="020F0502020204030204" pitchFamily="34" charset="0"/>
              </a:rPr>
              <a:t>PLEURAL FLUID                                       TRANSUDATE                                 EXUDATE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06400" y="1828800"/>
            <a:ext cx="4165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CC0099"/>
                </a:solidFill>
                <a:latin typeface="CG Times" pitchFamily="18" charset="0"/>
              </a:rPr>
              <a:t> </a:t>
            </a: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Appearance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b="1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b="1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Pleural fluid/Serum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  protein ratio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b="1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Pleural fluid/ serum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 LD ratio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b="1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b="1" dirty="0">
              <a:solidFill>
                <a:srgbClr val="D60093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Pleural fluid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 cholesterol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4470400" y="1828800"/>
            <a:ext cx="37592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 Clear, pale yellow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&lt; 0.5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&lt; 0.6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&lt; 60 mg/dl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8718550" y="1828800"/>
            <a:ext cx="25812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CC0099"/>
                </a:solidFill>
                <a:latin typeface="CG Times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Cloudy, turbid,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Purulent or bloody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&gt; 0.5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&gt; 0.6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&gt; 60 mg/dl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09600" y="136088"/>
            <a:ext cx="9956800" cy="9715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solidFill>
                  <a:srgbClr val="660033"/>
                </a:solidFill>
                <a:latin typeface="Calibri" pitchFamily="34" charset="0"/>
              </a:rPr>
              <a:t>PLEURA – NORMAL STRUCTURE</a:t>
            </a:r>
          </a:p>
        </p:txBody>
      </p:sp>
    </p:spTree>
    <p:extLst>
      <p:ext uri="{BB962C8B-B14F-4D97-AF65-F5344CB8AC3E}">
        <p14:creationId xmlns:p14="http://schemas.microsoft.com/office/powerpoint/2010/main" val="23669120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04800" y="1752600"/>
            <a:ext cx="32512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D60093"/>
                </a:solidFill>
                <a:latin typeface="Calibri" panose="020F0502020204030204" pitchFamily="34" charset="0"/>
              </a:rPr>
              <a:t>Condition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FF99FF"/>
              </a:solidFill>
              <a:latin typeface="CG Times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9900"/>
                </a:solidFill>
                <a:latin typeface="Calibri" panose="020F0502020204030204" pitchFamily="34" charset="0"/>
              </a:rPr>
              <a:t>Inflammatory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Serofibrinous pleuritis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Suppurative pleuritis (empyema)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Hemorrhagic pleuritis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133600" y="457200"/>
            <a:ext cx="7026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660033"/>
                </a:solidFill>
                <a:latin typeface="Calibri" panose="020F0502020204030204" pitchFamily="34" charset="0"/>
              </a:rPr>
              <a:t>PLEURAL SPACE FLUID ACCUMULATIONS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3533775" y="1752600"/>
            <a:ext cx="2946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D60093"/>
                </a:solidFill>
                <a:latin typeface="Calibri" panose="020F0502020204030204" pitchFamily="34" charset="0"/>
              </a:rPr>
              <a:t>Type of Fluid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Serofibrionus exudate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Pus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Bloody exudate</a:t>
            </a:r>
            <a:endParaRPr lang="en-US" altLang="en-US" sz="18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6851650" y="1603375"/>
            <a:ext cx="473075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D60093"/>
                </a:solidFill>
                <a:latin typeface="Calibri" panose="020F0502020204030204" pitchFamily="34" charset="0"/>
              </a:rPr>
              <a:t>Common Associations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Inflammation in adjacent lung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Collagen vascular disease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Suppurative infection in adjacent lung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5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Calibri" panose="020F0502020204030204" pitchFamily="34" charset="0"/>
              </a:rPr>
              <a:t>Tumors, Bleeding disorders &amp; Rickettsial diseases  </a:t>
            </a:r>
          </a:p>
        </p:txBody>
      </p:sp>
    </p:spTree>
    <p:extLst>
      <p:ext uri="{BB962C8B-B14F-4D97-AF65-F5344CB8AC3E}">
        <p14:creationId xmlns:p14="http://schemas.microsoft.com/office/powerpoint/2010/main" val="3347986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04800" y="1447800"/>
            <a:ext cx="37592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D60093"/>
                </a:solidFill>
                <a:latin typeface="Calibri" panose="020F0502020204030204" pitchFamily="34" charset="0"/>
              </a:rPr>
              <a:t>Condition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9900"/>
                </a:solidFill>
                <a:latin typeface="Calibri" panose="020F0502020204030204" pitchFamily="34" charset="0"/>
              </a:rPr>
              <a:t>Noninflammatory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Hydrothorax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Hemothorax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Chylothorax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>
              <a:solidFill>
                <a:srgbClr val="7030A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7030A0"/>
                </a:solidFill>
                <a:latin typeface="Calibri" panose="020F0502020204030204" pitchFamily="34" charset="0"/>
              </a:rPr>
              <a:t>Pneumothorax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255818" y="1447800"/>
            <a:ext cx="3754582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Type of Fluid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Transudate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Blood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Chyle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(lymph)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Air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6388100" y="1314450"/>
            <a:ext cx="54864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Common Associations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400" b="1" dirty="0">
              <a:solidFill>
                <a:srgbClr val="FF99FF"/>
              </a:solidFill>
              <a:latin typeface="CG Times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900" b="1" dirty="0">
              <a:solidFill>
                <a:srgbClr val="CC0099"/>
              </a:solidFill>
              <a:latin typeface="CG Times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Congestive heart failure, Renal failure, cirrhosis of liver,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Meig’s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syndrome, tumors of lung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Ruptured aortic aneurysm, trauma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5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Tumor obstruction of normal lymphatics, rupture of the thoracic duct by trauma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Spontaneous pneumothorax</a:t>
            </a: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133600" y="381000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660033"/>
                </a:solidFill>
                <a:latin typeface="Times New Roman" panose="02020603050405020304" pitchFamily="18" charset="0"/>
              </a:rPr>
              <a:t>PLEURAL SPACE FLUID ACCUMULATIONS</a:t>
            </a:r>
          </a:p>
        </p:txBody>
      </p:sp>
    </p:spTree>
    <p:extLst>
      <p:ext uri="{BB962C8B-B14F-4D97-AF65-F5344CB8AC3E}">
        <p14:creationId xmlns:p14="http://schemas.microsoft.com/office/powerpoint/2010/main" val="1517428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LUNG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701675"/>
            <a:ext cx="9713912" cy="49434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6027738"/>
            <a:ext cx="12365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i="1">
                <a:solidFill>
                  <a:srgbClr val="002060"/>
                </a:solidFill>
                <a:latin typeface="Calibri" panose="020F0502020204030204" pitchFamily="34" charset="0"/>
              </a:rPr>
              <a:t>serosanguinous pleural effusion (between the parietal pleura on the lung and the visceral pleura on the chest wall )  </a:t>
            </a:r>
          </a:p>
        </p:txBody>
      </p:sp>
    </p:spTree>
    <p:extLst>
      <p:ext uri="{BB962C8B-B14F-4D97-AF65-F5344CB8AC3E}">
        <p14:creationId xmlns:p14="http://schemas.microsoft.com/office/powerpoint/2010/main" val="3537614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LUNG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496581"/>
            <a:ext cx="9625012" cy="517663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582420" y="5752273"/>
            <a:ext cx="8692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Chylothorax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- right pleural cavity  filled with </a:t>
            </a:r>
            <a:r>
              <a:rPr lang="en-US" altLang="en-US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chyle</a:t>
            </a:r>
            <a:r>
              <a:rPr lang="en-US" altLang="en-US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which contains emulsified fats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39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660033"/>
                </a:solidFill>
                <a:latin typeface="Times New Roman" pitchFamily="18" charset="0"/>
              </a:rPr>
              <a:t>PLEURAL TUMORS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627188"/>
            <a:ext cx="10779125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Metastatic tumors are more common than primary tumors 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Most frequently metastasis arises from primary neoplasms lung &amp; Breast</a:t>
            </a:r>
          </a:p>
          <a:p>
            <a:pPr eaLnBrk="1" hangingPunct="1"/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Primary tumors    -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Solilary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fibrous tumors                                         			              - Malignant Mesotheliomas</a:t>
            </a:r>
          </a:p>
        </p:txBody>
      </p:sp>
    </p:spTree>
    <p:extLst>
      <p:ext uri="{BB962C8B-B14F-4D97-AF65-F5344CB8AC3E}">
        <p14:creationId xmlns:p14="http://schemas.microsoft.com/office/powerpoint/2010/main" val="1043203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417638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660033"/>
                </a:solidFill>
                <a:latin typeface="Times New Roman" pitchFamily="18" charset="0"/>
              </a:rPr>
              <a:t>SOLITARY FIBROUS TUMOR</a:t>
            </a:r>
            <a:br>
              <a:rPr lang="en-US" sz="2800" b="1" dirty="0">
                <a:solidFill>
                  <a:srgbClr val="660033"/>
                </a:solidFill>
                <a:latin typeface="Times New Roman" pitchFamily="18" charset="0"/>
              </a:rPr>
            </a:br>
            <a:r>
              <a:rPr lang="en-US" sz="2800" b="1" dirty="0">
                <a:solidFill>
                  <a:srgbClr val="660033"/>
                </a:solidFill>
                <a:latin typeface="Times New Roman" pitchFamily="18" charset="0"/>
              </a:rPr>
              <a:t>(Benign Mesothelioma/Localized fibrous Tumor)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20645"/>
            <a:ext cx="11316929" cy="490875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Small (1 to 2cm) to enormous size 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Gross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: Solitary, circumscribed firm mass attached to pleural surface by pedicle.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C/S  :  Whorls of dense fibrous tissue with occasional cysts filled with viscid fluid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Microscopy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: Whorls of reticulin &amp; collagen fibers interspersed with spindle cells resembling fibroblasts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No relationship to asbestos exposure</a:t>
            </a:r>
          </a:p>
          <a:p>
            <a:pPr eaLnBrk="1" hangingPunct="1">
              <a:lnSpc>
                <a:spcPct val="90000"/>
              </a:lnSpc>
            </a:pPr>
            <a:endParaRPr lang="en-US" alt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7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388"/>
            <a:ext cx="9956800" cy="6540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800000"/>
                </a:solidFill>
                <a:latin typeface="+mn-lt"/>
              </a:rPr>
              <a:t>ATYPICAL ADENOMATOUS HYPERPLASIA</a:t>
            </a:r>
            <a:endParaRPr lang="en-US" sz="3200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389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706438"/>
            <a:ext cx="9182100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577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660033"/>
                </a:solidFill>
                <a:latin typeface="Times New Roman" pitchFamily="18" charset="0"/>
              </a:rPr>
              <a:t>SOLITARY FIBROUS TUMOR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67728"/>
            <a:ext cx="5796583" cy="4710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567726"/>
            <a:ext cx="5576266" cy="477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87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SOLITARY FIBROUS TUMOR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9805"/>
            <a:ext cx="10515600" cy="4407157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C31F75"/>
                </a:solidFill>
              </a:rPr>
              <a:t>Features suggesting malignant change are </a:t>
            </a:r>
            <a:r>
              <a:rPr lang="en-US" sz="3200" b="1" dirty="0">
                <a:solidFill>
                  <a:srgbClr val="002060"/>
                </a:solidFill>
              </a:rPr>
              <a:t>– pleomorphism, mitotic activity, necrosis and large size ( &gt;10cms)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Tumor cells are positive for CD34, and negative for keratin.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C31F75"/>
                </a:solidFill>
              </a:rPr>
              <a:t>Cytogenetics </a:t>
            </a:r>
            <a:r>
              <a:rPr lang="en-US" sz="3200" b="1" dirty="0">
                <a:solidFill>
                  <a:srgbClr val="002060"/>
                </a:solidFill>
              </a:rPr>
              <a:t>– Associated with a </a:t>
            </a:r>
            <a:r>
              <a:rPr lang="en-US" sz="3200" b="1" dirty="0">
                <a:solidFill>
                  <a:srgbClr val="7030A0"/>
                </a:solidFill>
              </a:rPr>
              <a:t>cryptic inversion of chromosome 12 </a:t>
            </a:r>
            <a:r>
              <a:rPr lang="en-US" sz="3200" b="1" dirty="0">
                <a:solidFill>
                  <a:srgbClr val="002060"/>
                </a:solidFill>
              </a:rPr>
              <a:t>involving the genes NAB2 and STAT6 creating NAB2-STAT6 fusion gene which is unique to this tumor  </a:t>
            </a:r>
          </a:p>
        </p:txBody>
      </p:sp>
    </p:spTree>
    <p:extLst>
      <p:ext uri="{BB962C8B-B14F-4D97-AF65-F5344CB8AC3E}">
        <p14:creationId xmlns:p14="http://schemas.microsoft.com/office/powerpoint/2010/main" val="972340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6460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660033"/>
                </a:solidFill>
                <a:latin typeface="Times New Roman" pitchFamily="18" charset="0"/>
              </a:rPr>
              <a:t>MALIGNANT MESOTHELIOMA</a:t>
            </a:r>
            <a:endParaRPr lang="en-US" sz="36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1372022"/>
            <a:ext cx="11263746" cy="5125759"/>
          </a:xfrm>
        </p:spPr>
        <p:txBody>
          <a:bodyPr>
            <a:normAutofit/>
          </a:bodyPr>
          <a:lstStyle/>
          <a:p>
            <a:pPr eaLnBrk="1" hangingPunct="1">
              <a:spcAft>
                <a:spcPts val="18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Arises from either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visceral or parietal pleura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90% are asbestos – related 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Latent period of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25 to 45 years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for the development of Asbestos related mesotheliomas.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Cytogenetic abnormalities -  deletions of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tumor suppression gene CDKN2A/INK4a involving chromosome 9p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Aft>
                <a:spcPts val="1800"/>
              </a:spcAft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SV40 (simian virus 40) viral DNA + in   60 to  80% of pleural malignant mesotheliomas</a:t>
            </a:r>
          </a:p>
        </p:txBody>
      </p:sp>
    </p:spTree>
    <p:extLst>
      <p:ext uri="{BB962C8B-B14F-4D97-AF65-F5344CB8AC3E}">
        <p14:creationId xmlns:p14="http://schemas.microsoft.com/office/powerpoint/2010/main" val="2366766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9590"/>
            <a:ext cx="10515600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MALIGNANT MESOTHELIOMA-MORPHOLOGY</a:t>
            </a:r>
          </a:p>
        </p:txBody>
      </p:sp>
      <p:sp>
        <p:nvSpPr>
          <p:cNvPr id="9113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97600" y="1891140"/>
            <a:ext cx="5689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600"/>
              </a:spcAft>
              <a:buFontTx/>
              <a:buNone/>
            </a:pPr>
            <a:r>
              <a:rPr lang="en-US" alt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Gross : 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Diffuse forming thick, white fleshy coating over parietal &amp; visceral surfaces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</a:pPr>
            <a:endParaRPr lang="en-US" alt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9114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09600" y="1600200"/>
          <a:ext cx="467995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352381" imgH="6047619" progId="Paint.Picture">
                  <p:embed/>
                </p:oleObj>
              </mc:Choice>
              <mc:Fallback>
                <p:oleObj name="Bitmap Image" r:id="rId2" imgW="4352381" imgH="60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00200"/>
                        <a:ext cx="4679950" cy="487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264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89473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660033"/>
                </a:solidFill>
                <a:latin typeface="Times New Roman" pitchFamily="18" charset="0"/>
              </a:rPr>
              <a:t>MALIGNANT MESOTHELIOMA-MORPHOLOGY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7418" y="1219200"/>
            <a:ext cx="10736827" cy="5287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dirty="0">
                <a:solidFill>
                  <a:srgbClr val="D60093"/>
                </a:solidFill>
              </a:rPr>
              <a:t>Epithelial Pattern </a:t>
            </a:r>
            <a:r>
              <a:rPr lang="en-US" altLang="en-US" sz="2400" b="1" dirty="0">
                <a:solidFill>
                  <a:srgbClr val="FF99FF"/>
                </a:solidFill>
                <a:latin typeface="Times New Roman" panose="02020603050405020304" pitchFamily="18" charset="0"/>
              </a:rPr>
              <a:t>:-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660400" indent="-660400" eaLnBrk="1" hangingPunct="1"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- cuboidal, flattened or columnar cells forming tubular or papillary structures</a:t>
            </a:r>
          </a:p>
          <a:p>
            <a:pPr marL="660400" indent="-660400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- Resembles adeno carcinoma</a:t>
            </a:r>
          </a:p>
          <a:p>
            <a:r>
              <a:rPr lang="en-US" altLang="en-US" b="1" dirty="0" err="1">
                <a:solidFill>
                  <a:srgbClr val="D60093"/>
                </a:solidFill>
                <a:latin typeface="Calibri" panose="020F0502020204030204" pitchFamily="34" charset="0"/>
              </a:rPr>
              <a:t>Sarcomatoid</a:t>
            </a:r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 pattern</a:t>
            </a:r>
            <a:r>
              <a:rPr lang="en-US" altLang="en-US" b="1" dirty="0">
                <a:solidFill>
                  <a:srgbClr val="FF99FF"/>
                </a:solidFill>
                <a:latin typeface="Calibri" panose="020F050202020403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 - Resembles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fibrosarcoma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 -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Storiform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pattern</a:t>
            </a:r>
          </a:p>
          <a:p>
            <a:r>
              <a:rPr lang="en-US" altLang="en-US" b="1" dirty="0">
                <a:solidFill>
                  <a:srgbClr val="D60093"/>
                </a:solidFill>
                <a:latin typeface="Calibri" panose="020F0502020204030204" pitchFamily="34" charset="0"/>
              </a:rPr>
              <a:t>Biphasic pattern </a:t>
            </a:r>
            <a:r>
              <a:rPr lang="en-US" altLang="en-US" b="1" dirty="0">
                <a:solidFill>
                  <a:srgbClr val="FF99FF"/>
                </a:solidFill>
                <a:latin typeface="Calibri" panose="020F0502020204030204" pitchFamily="34" charset="0"/>
              </a:rPr>
              <a:t>:</a:t>
            </a:r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 -  Mixed growth having epithelial &amp;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sarcomatoid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pattern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      -  Slit like spaces lined by neoplastic mesothelial cells separated by spindle shaped tumor cells</a:t>
            </a:r>
          </a:p>
          <a:p>
            <a:pPr marL="660400" indent="-660400" eaLnBrk="1" hangingPunct="1">
              <a:buFontTx/>
              <a:buNone/>
            </a:pPr>
            <a:endParaRPr lang="en-US" altLang="en-US" sz="32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660400" indent="-660400" eaLnBrk="1" hangingPunct="1"/>
            <a:endParaRPr lang="en-US" altLang="en-US" sz="32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3402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660033"/>
                </a:solidFill>
                <a:latin typeface="Times New Roman" pitchFamily="18" charset="0"/>
              </a:rPr>
              <a:t>Malignant Mesothelioma</a:t>
            </a:r>
            <a:endParaRPr lang="en-US" sz="3600" b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999" y="1911926"/>
            <a:ext cx="11462327" cy="4793673"/>
          </a:xfrm>
        </p:spPr>
        <p:txBody>
          <a:bodyPr/>
          <a:lstStyle/>
          <a:p>
            <a:pPr marL="660400" indent="-660400">
              <a:buNone/>
            </a:pPr>
            <a:r>
              <a:rPr lang="en-US" altLang="en-US" b="1" i="1" dirty="0">
                <a:solidFill>
                  <a:srgbClr val="002060"/>
                </a:solidFill>
                <a:latin typeface="Calibri" panose="020F0502020204030204" pitchFamily="34" charset="0"/>
              </a:rPr>
              <a:t> - </a:t>
            </a:r>
            <a:r>
              <a:rPr lang="en-US" alt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Immunohistochemistry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CEA negative</a:t>
            </a:r>
          </a:p>
          <a:p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 positivity for keratin proteins,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calretinin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, WT-1, cytokeratin 5/6 and D 2-40</a:t>
            </a:r>
          </a:p>
          <a:p>
            <a:pPr marL="660400" indent="-660400"/>
            <a:endParaRPr lang="en-US" altLang="en-US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en-US" altLang="en-US" b="1" dirty="0">
                <a:solidFill>
                  <a:srgbClr val="009900"/>
                </a:solidFill>
                <a:latin typeface="Calibri" panose="020F0502020204030204" pitchFamily="34" charset="0"/>
              </a:rPr>
              <a:t>Electron Microscopy </a:t>
            </a:r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en-US" alt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Gold standard : Long slender microvilli and  abundant </a:t>
            </a:r>
            <a:r>
              <a:rPr lang="en-US" altLang="en-US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tonofilaments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274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res5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2512" r="52609" b="3188"/>
          <a:stretch>
            <a:fillRect/>
          </a:stretch>
        </p:blipFill>
        <p:spPr bwMode="auto">
          <a:xfrm>
            <a:off x="1033463" y="1231900"/>
            <a:ext cx="45847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" descr="res5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9" t="2415" r="2554" b="2222"/>
          <a:stretch>
            <a:fillRect/>
          </a:stretch>
        </p:blipFill>
        <p:spPr bwMode="auto">
          <a:xfrm>
            <a:off x="6308725" y="1260475"/>
            <a:ext cx="4454525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847725" y="277813"/>
            <a:ext cx="9956800" cy="785812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defRPr/>
            </a:pPr>
            <a:r>
              <a:rPr lang="en-US" sz="3600" b="1" cap="small" dirty="0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Malignant </a:t>
            </a:r>
            <a:r>
              <a:rPr lang="en-US" sz="3600" b="1" cap="small" dirty="0" err="1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Mesothelioma</a:t>
            </a:r>
            <a:r>
              <a:rPr lang="en-US" sz="3600" b="1" cap="small" dirty="0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-Morphology</a:t>
            </a:r>
          </a:p>
        </p:txBody>
      </p:sp>
    </p:spTree>
    <p:extLst>
      <p:ext uri="{BB962C8B-B14F-4D97-AF65-F5344CB8AC3E}">
        <p14:creationId xmlns:p14="http://schemas.microsoft.com/office/powerpoint/2010/main" val="1364176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660033"/>
                </a:solidFill>
                <a:latin typeface="Times New Roman" pitchFamily="18" charset="0"/>
              </a:rPr>
              <a:t>MALIGNANT MESOTHELIOMA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73" y="1690688"/>
            <a:ext cx="11651672" cy="4945639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rgbClr val="C31F75"/>
                </a:solidFill>
              </a:rPr>
              <a:t>Clinical features –</a:t>
            </a:r>
            <a:r>
              <a:rPr lang="en-US" b="1" dirty="0">
                <a:solidFill>
                  <a:srgbClr val="002060"/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Patient presents with </a:t>
            </a:r>
            <a:r>
              <a:rPr lang="en-US" b="1" dirty="0">
                <a:solidFill>
                  <a:srgbClr val="7030A0"/>
                </a:solidFill>
              </a:rPr>
              <a:t>chest pain, dyspnea and pleural effusion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Lung is directly invaded and it can spread to hilar </a:t>
            </a:r>
            <a:r>
              <a:rPr lang="en-US" b="1" dirty="0" err="1">
                <a:solidFill>
                  <a:srgbClr val="002060"/>
                </a:solidFill>
              </a:rPr>
              <a:t>lymphnodes</a:t>
            </a:r>
            <a:r>
              <a:rPr lang="en-US" b="1" dirty="0">
                <a:solidFill>
                  <a:srgbClr val="002060"/>
                </a:solidFill>
              </a:rPr>
              <a:t> and to the liver and distant organs  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50% of patients die within 12 months of diagnosis.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Aggressive therapy with </a:t>
            </a:r>
            <a:r>
              <a:rPr lang="en-US" b="1" dirty="0" err="1">
                <a:solidFill>
                  <a:srgbClr val="7030A0"/>
                </a:solidFill>
              </a:rPr>
              <a:t>extrapleural</a:t>
            </a:r>
            <a:r>
              <a:rPr lang="en-US" b="1" dirty="0">
                <a:solidFill>
                  <a:srgbClr val="7030A0"/>
                </a:solidFill>
              </a:rPr>
              <a:t> pneumonectomy, chemotherapy and  radiation therapy</a:t>
            </a:r>
            <a:r>
              <a:rPr lang="en-US" b="1" dirty="0">
                <a:solidFill>
                  <a:srgbClr val="002060"/>
                </a:solidFill>
              </a:rPr>
              <a:t> improves the prognosis</a:t>
            </a:r>
          </a:p>
        </p:txBody>
      </p:sp>
    </p:spTree>
    <p:extLst>
      <p:ext uri="{BB962C8B-B14F-4D97-AF65-F5344CB8AC3E}">
        <p14:creationId xmlns:p14="http://schemas.microsoft.com/office/powerpoint/2010/main" val="1105904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16031" y="2667223"/>
            <a:ext cx="3898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THANK YOU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1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525" y="0"/>
            <a:ext cx="9956800" cy="746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660033"/>
                </a:solidFill>
                <a:latin typeface="+mn-lt"/>
              </a:rPr>
              <a:t>ADENOCARCINOMA IN-SITU</a:t>
            </a:r>
            <a:endParaRPr lang="en-US" sz="3600" dirty="0">
              <a:latin typeface="+mn-lt"/>
            </a:endParaRPr>
          </a:p>
        </p:txBody>
      </p:sp>
      <p:pic>
        <p:nvPicPr>
          <p:cNvPr id="419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4"/>
          <a:stretch>
            <a:fillRect/>
          </a:stretch>
        </p:blipFill>
        <p:spPr bwMode="auto">
          <a:xfrm>
            <a:off x="207963" y="746125"/>
            <a:ext cx="5556250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940" r="7133" b="1187"/>
          <a:stretch>
            <a:fillRect/>
          </a:stretch>
        </p:blipFill>
        <p:spPr bwMode="auto">
          <a:xfrm>
            <a:off x="6296025" y="746125"/>
            <a:ext cx="5272088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56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res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812925"/>
            <a:ext cx="5233987" cy="38322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5" descr="LUNG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3400"/>
            <a:ext cx="5260975" cy="388143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650" y="317500"/>
            <a:ext cx="9956800" cy="825500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defRPr/>
            </a:pPr>
            <a:r>
              <a:rPr lang="en-US" sz="4800" b="1" cap="small" dirty="0" err="1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Adenocarcinoma</a:t>
            </a:r>
            <a:endParaRPr lang="en-US" sz="4800" b="1" cap="small" dirty="0">
              <a:solidFill>
                <a:srgbClr val="660033"/>
              </a:solidFill>
              <a:latin typeface="Times New Roman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1793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res6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5" y="1768475"/>
            <a:ext cx="5461000" cy="4391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6908800" y="119063"/>
            <a:ext cx="4165600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4400" b="1" i="1">
                <a:solidFill>
                  <a:schemeClr val="bg1"/>
                </a:solidFill>
                <a:latin typeface="CG Times" pitchFamily="18" charset="0"/>
              </a:rPr>
              <a:t>Small cell </a:t>
            </a:r>
          </a:p>
          <a:p>
            <a:pPr>
              <a:spcBef>
                <a:spcPct val="30000"/>
              </a:spcBef>
              <a:buClrTx/>
              <a:buSzTx/>
              <a:buFontTx/>
              <a:buNone/>
            </a:pPr>
            <a:r>
              <a:rPr lang="en-US" altLang="en-US" sz="4400" b="1" i="1">
                <a:solidFill>
                  <a:schemeClr val="bg1"/>
                </a:solidFill>
                <a:latin typeface="CG Times" pitchFamily="18" charset="0"/>
              </a:rPr>
              <a:t>Carcinoma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22300" y="676275"/>
            <a:ext cx="10972800" cy="1447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 eaLnBrk="1" hangingPunct="1">
              <a:defRPr/>
            </a:pPr>
            <a:r>
              <a:rPr lang="en-US" sz="4000" b="1" cap="small" dirty="0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Small cell Carcinoma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" b="10948"/>
          <a:stretch>
            <a:fillRect/>
          </a:stretch>
        </p:blipFill>
        <p:spPr bwMode="auto">
          <a:xfrm>
            <a:off x="6220268" y="1768474"/>
            <a:ext cx="56657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33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36588" y="0"/>
            <a:ext cx="10972800" cy="11366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914400" eaLnBrk="1" hangingPunct="1">
              <a:defRPr/>
            </a:pPr>
            <a:r>
              <a:rPr lang="en-US" sz="5100" b="1" cap="small" dirty="0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Small cell Carcinoma</a:t>
            </a:r>
          </a:p>
        </p:txBody>
      </p:sp>
      <p:pic>
        <p:nvPicPr>
          <p:cNvPr id="593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2388"/>
            <a:ext cx="56626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1322388"/>
            <a:ext cx="5827712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97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es5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1457325"/>
            <a:ext cx="6307138" cy="49307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87438" y="314325"/>
            <a:ext cx="9956800" cy="1143000"/>
          </a:xfrm>
          <a:prstGeom prst="rect">
            <a:avLst/>
          </a:prstGeom>
        </p:spPr>
        <p:txBody>
          <a:bodyPr/>
          <a:lstStyle/>
          <a:p>
            <a:pPr algn="ctr" defTabSz="914400" eaLnBrk="1" hangingPunct="1">
              <a:defRPr/>
            </a:pPr>
            <a:r>
              <a:rPr lang="en-US" sz="4800" b="1" cap="small">
                <a:solidFill>
                  <a:srgbClr val="660033"/>
                </a:solidFill>
                <a:latin typeface="Times New Roman" pitchFamily="18" charset="0"/>
                <a:ea typeface="+mj-ea"/>
                <a:cs typeface="+mj-cs"/>
              </a:rPr>
              <a:t>Large cell Carcinoma</a:t>
            </a:r>
            <a:endParaRPr lang="en-US" sz="4800" b="1" cap="small" dirty="0">
              <a:solidFill>
                <a:srgbClr val="660033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61444" name="Picture 4" descr="LUNG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457325"/>
            <a:ext cx="4349750" cy="50133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835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1485</Words>
  <Application>Microsoft Office PowerPoint</Application>
  <PresentationFormat>Widescreen</PresentationFormat>
  <Paragraphs>318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Calibri Light</vt:lpstr>
      <vt:lpstr>CG Times</vt:lpstr>
      <vt:lpstr>Monotype Corsiva</vt:lpstr>
      <vt:lpstr>Times New Roman</vt:lpstr>
      <vt:lpstr>Wingdings</vt:lpstr>
      <vt:lpstr>Office Theme</vt:lpstr>
      <vt:lpstr>Photo Editor Photo</vt:lpstr>
      <vt:lpstr>Bitmap Image</vt:lpstr>
      <vt:lpstr>LUNG TUMORS -2</vt:lpstr>
      <vt:lpstr>PowerPoint Presentation</vt:lpstr>
      <vt:lpstr>SQUAMOUS CELL CARCINOMA - CARCINOGENESIS</vt:lpstr>
      <vt:lpstr>ATYPICAL ADENOMATOUS HYPERPLASIA</vt:lpstr>
      <vt:lpstr>ADENOCARCINOMA IN-SITU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Carcinoma Lung   Secondary Pathology</vt:lpstr>
      <vt:lpstr>Carcinoma Lung   Secondary Pathology</vt:lpstr>
      <vt:lpstr>PARANEOPLASTIC SYNDROMES</vt:lpstr>
      <vt:lpstr>Carcinoma Lung</vt:lpstr>
      <vt:lpstr>NEUROENDOCRINE PROLIFERATIVE TUMORS</vt:lpstr>
      <vt:lpstr>PowerPoint Presentation</vt:lpstr>
      <vt:lpstr>NEUROENDOCRINE PROLIFERATIVE TUMORS</vt:lpstr>
      <vt:lpstr>NEUROENDOCRINE CELL TUMORLETS</vt:lpstr>
      <vt:lpstr>Carcinoid Tumors</vt:lpstr>
      <vt:lpstr>PowerPoint Presentation</vt:lpstr>
      <vt:lpstr>Carcinoid Tumors</vt:lpstr>
      <vt:lpstr>PowerPoint Presentation</vt:lpstr>
      <vt:lpstr>PowerPoint Presentation</vt:lpstr>
      <vt:lpstr>CARCINOID TUMORS</vt:lpstr>
      <vt:lpstr>CARCINOID TUMORS</vt:lpstr>
      <vt:lpstr>MISCELLANEOUS TUMORS</vt:lpstr>
      <vt:lpstr>PowerPoint Presentation</vt:lpstr>
      <vt:lpstr>PowerPoint Presentation</vt:lpstr>
      <vt:lpstr>PowerPoint Presentation</vt:lpstr>
      <vt:lpstr>PowerPoint Presentation</vt:lpstr>
      <vt:lpstr>PLEURAL LESIONS</vt:lpstr>
      <vt:lpstr>PLEURA – NORMAL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PLEURAL TUMORS</vt:lpstr>
      <vt:lpstr>SOLITARY FIBROUS TUMOR (Benign Mesothelioma/Localized fibrous Tumor)</vt:lpstr>
      <vt:lpstr>SOLITARY FIBROUS TUMOR</vt:lpstr>
      <vt:lpstr>SOLITARY FIBROUS TUMOR</vt:lpstr>
      <vt:lpstr>MALIGNANT MESOTHELIOMA</vt:lpstr>
      <vt:lpstr>MALIGNANT MESOTHELIOMA-MORPHOLOGY</vt:lpstr>
      <vt:lpstr>MALIGNANT MESOTHELIOMA-MORPHOLOGY</vt:lpstr>
      <vt:lpstr>Malignant Mesothelioma</vt:lpstr>
      <vt:lpstr>PowerPoint Presentation</vt:lpstr>
      <vt:lpstr>MALIGNANT MESOTHELIOMA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LUNG TUMORS -2</dc:title>
  <dc:creator>Shanthi Vissa</dc:creator>
  <cp:lastModifiedBy>Rupesh Vissa</cp:lastModifiedBy>
  <cp:revision>78</cp:revision>
  <dcterms:created xsi:type="dcterms:W3CDTF">2019-04-22T09:33:47Z</dcterms:created>
  <dcterms:modified xsi:type="dcterms:W3CDTF">2022-06-20T07:15:15Z</dcterms:modified>
</cp:coreProperties>
</file>