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479"/>
  </p:normalViewPr>
  <p:slideViewPr>
    <p:cSldViewPr snapToGrid="0" snapToObjects="1">
      <p:cViewPr varScale="1">
        <p:scale>
          <a:sx n="54" d="100"/>
          <a:sy n="54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38A3C-653D-D744-9B9E-234129310F27}" type="datetimeFigureOut">
              <a:rPr lang="en-US" smtClean="0"/>
              <a:t>6/15/19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B6BEE-DF03-CC44-AB82-3DDAAEDFA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fld id="{0AFED9FD-26CF-A745-AFCD-E092010E212F}" type="slidenum">
              <a:rPr lang="en-US" altLang="en-US" sz="1200" b="0" smtClean="0"/>
              <a:pPr eaLnBrk="1" hangingPunct="1">
                <a:defRPr/>
              </a:pPr>
              <a:t>1</a:t>
            </a:fld>
            <a:endParaRPr lang="en-US" altLang="en-US" sz="1200" b="0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IN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D1087-ADC5-204E-888E-2E3BD2D13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0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5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8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6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46F4-7353-FC49-9A42-08E5CE11076F}" type="datetimeFigureOut">
              <a:rPr lang="en-US" smtClean="0"/>
              <a:t>6/15/19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E3A1D-C9DC-D247-BA86-D0A798E0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2.png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3.png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10" Type="http://schemas.openxmlformats.org/officeDocument/2006/relationships/image" Target="../media/image7.png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png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png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png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png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6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7.png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8.png"/><Relationship Id="rId10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a0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981200" y="304801"/>
            <a:ext cx="8305800" cy="923925"/>
          </a:xfrm>
          <a:prstGeom prst="rect">
            <a:avLst/>
          </a:prstGeom>
          <a:noFill/>
          <a:ln w="76200" cmpd="tri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dirty="0">
                <a:solidFill>
                  <a:srgbClr val="FF0000"/>
                </a:solidFill>
                <a:latin typeface="CG Times" charset="0"/>
              </a:rPr>
              <a:t>MYELOID LEUKEMIAS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5162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2133600" y="53340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>
                <a:solidFill>
                  <a:srgbClr val="C00000"/>
                </a:solidFill>
                <a:latin typeface="Arial" charset="0"/>
              </a:rPr>
              <a:t>                              </a:t>
            </a:r>
            <a:r>
              <a:rPr lang="en-US" altLang="en-US" sz="3600" dirty="0">
                <a:solidFill>
                  <a:srgbClr val="006600"/>
                </a:solidFill>
                <a:latin typeface="Arial" charset="0"/>
              </a:rPr>
              <a:t>Dr. </a:t>
            </a:r>
            <a:r>
              <a:rPr lang="en-US" altLang="en-US" sz="3600" dirty="0" err="1">
                <a:solidFill>
                  <a:srgbClr val="006600"/>
                </a:solidFill>
                <a:latin typeface="Arial" charset="0"/>
              </a:rPr>
              <a:t>B.V.Vydehi</a:t>
            </a:r>
            <a:r>
              <a:rPr lang="en-US" altLang="en-US" sz="3600" dirty="0">
                <a:solidFill>
                  <a:srgbClr val="006600"/>
                </a:solidFill>
                <a:latin typeface="Arial" charset="0"/>
              </a:rPr>
              <a:t>  M.D</a:t>
            </a:r>
            <a:endParaRPr lang="en-US" altLang="en-US" sz="2000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                                 PROFESSOR OF PATHOLOGY</a:t>
            </a:r>
          </a:p>
          <a:p>
            <a:pPr eaLnBrk="1" hangingPunct="1">
              <a:defRPr/>
            </a:pPr>
            <a:r>
              <a:rPr lang="en-US" altLang="en-US" sz="2000" dirty="0">
                <a:solidFill>
                  <a:srgbClr val="222268"/>
                </a:solidFill>
                <a:latin typeface="Arial" charset="0"/>
                <a:ea typeface="Arial" charset="0"/>
                <a:cs typeface="Arial" charset="0"/>
              </a:rPr>
              <a:t>                    NARAYANA MEDICAL COLLEGE,NELLORE</a:t>
            </a:r>
            <a:endParaRPr lang="en-US" altLang="en-US" sz="3200" dirty="0">
              <a:solidFill>
                <a:srgbClr val="22226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1905000" y="2571750"/>
            <a:ext cx="8153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Exposure to Ionizing Radiation </a:t>
            </a:r>
          </a:p>
          <a:p>
            <a:pPr eaLnBrk="1" hangingPunct="1">
              <a:buFontTx/>
              <a:buChar char="•"/>
              <a:defRPr/>
            </a:pPr>
            <a:endParaRPr lang="en-US" altLang="en-US" sz="3600" dirty="0">
              <a:solidFill>
                <a:srgbClr val="0033CC"/>
              </a:solidFill>
              <a:latin typeface="CG Times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Certain chemotherapeutic drugs</a:t>
            </a:r>
          </a:p>
          <a:p>
            <a:pPr eaLnBrk="1" hangingPunct="1">
              <a:buFontTx/>
              <a:buChar char="•"/>
              <a:defRPr/>
            </a:pPr>
            <a:endParaRPr lang="en-US" altLang="en-US" sz="3600" dirty="0">
              <a:solidFill>
                <a:srgbClr val="0033CC"/>
              </a:solidFill>
              <a:latin typeface="CG Times" charset="0"/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Exposure to mutagenic chemicals</a:t>
            </a:r>
            <a:endParaRPr lang="en-US" altLang="en-US" sz="3600" dirty="0">
              <a:solidFill>
                <a:srgbClr val="0033CC"/>
              </a:solidFill>
              <a:latin typeface="CG Times" charset="0"/>
              <a:sym typeface="Symbol" charset="2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057401" y="1363664"/>
            <a:ext cx="563086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>
                <a:solidFill>
                  <a:srgbClr val="FF3399"/>
                </a:solidFill>
              </a:rPr>
              <a:t>IV.Iatrogenic</a:t>
            </a:r>
            <a:r>
              <a:rPr lang="en-US" altLang="en-US" sz="4400" dirty="0">
                <a:solidFill>
                  <a:srgbClr val="FF3399"/>
                </a:solidFill>
              </a:rPr>
              <a:t> Factors :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667000" y="254069"/>
            <a:ext cx="7026282" cy="707886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0000"/>
                </a:solidFill>
              </a:rPr>
              <a:t>Etiology of white cell Neoplasia</a:t>
            </a:r>
          </a:p>
        </p:txBody>
      </p:sp>
    </p:spTree>
    <p:extLst>
      <p:ext uri="{BB962C8B-B14F-4D97-AF65-F5344CB8AC3E}">
        <p14:creationId xmlns:p14="http://schemas.microsoft.com/office/powerpoint/2010/main" val="8788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352800" y="196851"/>
            <a:ext cx="5257800" cy="646331"/>
          </a:xfrm>
          <a:prstGeom prst="rect">
            <a:avLst/>
          </a:prstGeom>
          <a:noFill/>
          <a:ln w="57150" cmpd="thinThick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CG Times" charset="0"/>
              </a:rPr>
              <a:t>Leukemias – Age groups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52600" y="1752600"/>
            <a:ext cx="84582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0432FF"/>
                </a:solidFill>
                <a:latin typeface="CG Times" charset="0"/>
                <a:sym typeface="Symbol" charset="2"/>
              </a:rPr>
              <a:t>ALL            -  2 to 8 </a:t>
            </a:r>
            <a:r>
              <a:rPr lang="en-US" altLang="en-US" sz="3600" dirty="0" err="1">
                <a:solidFill>
                  <a:srgbClr val="0432FF"/>
                </a:solidFill>
                <a:latin typeface="CG Times" charset="0"/>
                <a:sym typeface="Symbol" charset="2"/>
              </a:rPr>
              <a:t>yrs</a:t>
            </a:r>
            <a:r>
              <a:rPr lang="en-US" altLang="en-US" sz="3600" dirty="0">
                <a:solidFill>
                  <a:srgbClr val="0432FF"/>
                </a:solidFill>
                <a:latin typeface="CG Times" charset="0"/>
                <a:sym typeface="Symbol" charset="2"/>
              </a:rPr>
              <a:t> </a:t>
            </a:r>
          </a:p>
          <a:p>
            <a:pPr eaLnBrk="1" hangingPunct="1">
              <a:defRPr/>
            </a:pPr>
            <a:endParaRPr lang="en-US" altLang="en-US" sz="3600" dirty="0">
              <a:solidFill>
                <a:srgbClr val="0432FF"/>
              </a:solidFill>
              <a:latin typeface="CG Times" charset="0"/>
              <a:sym typeface="Symbol" charset="2"/>
            </a:endParaRP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  <a:sym typeface="Symbol" charset="2"/>
              </a:rPr>
              <a:t>AML           -  15 to 40 </a:t>
            </a:r>
            <a:r>
              <a:rPr lang="en-US" altLang="en-US" sz="3600" dirty="0" err="1">
                <a:solidFill>
                  <a:srgbClr val="0033CC"/>
                </a:solidFill>
                <a:latin typeface="CG Times" charset="0"/>
                <a:sym typeface="Symbol" charset="2"/>
              </a:rPr>
              <a:t>yrs</a:t>
            </a:r>
            <a:endParaRPr lang="en-US" altLang="en-US" sz="3600" dirty="0">
              <a:solidFill>
                <a:srgbClr val="0033CC"/>
              </a:solidFill>
              <a:latin typeface="CG Times" charset="0"/>
              <a:sym typeface="Symbol" charset="2"/>
            </a:endParaRPr>
          </a:p>
          <a:p>
            <a:pPr eaLnBrk="1" hangingPunct="1">
              <a:defRPr/>
            </a:pPr>
            <a:endParaRPr lang="en-US" altLang="en-US" sz="3600" dirty="0">
              <a:solidFill>
                <a:srgbClr val="0033CC"/>
              </a:solidFill>
              <a:latin typeface="CG Times" charset="0"/>
              <a:sym typeface="Symbol" charset="2"/>
            </a:endParaRP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FF6600"/>
                </a:solidFill>
                <a:latin typeface="CG Times" charset="0"/>
                <a:sym typeface="Symbol" charset="2"/>
              </a:rPr>
              <a:t>CML           -   25 to 60 </a:t>
            </a:r>
            <a:r>
              <a:rPr lang="en-US" altLang="en-US" sz="3600" dirty="0" err="1">
                <a:solidFill>
                  <a:srgbClr val="FF6600"/>
                </a:solidFill>
                <a:latin typeface="CG Times" charset="0"/>
                <a:sym typeface="Symbol" charset="2"/>
              </a:rPr>
              <a:t>yrs</a:t>
            </a:r>
            <a:endParaRPr lang="en-US" altLang="en-US" sz="3600" dirty="0">
              <a:solidFill>
                <a:srgbClr val="FF6600"/>
              </a:solidFill>
              <a:latin typeface="CG Times" charset="0"/>
              <a:sym typeface="Symbol" charset="2"/>
            </a:endParaRPr>
          </a:p>
          <a:p>
            <a:pPr eaLnBrk="1" hangingPunct="1">
              <a:defRPr/>
            </a:pPr>
            <a:endParaRPr lang="en-US" altLang="en-US" sz="3600" dirty="0">
              <a:solidFill>
                <a:srgbClr val="FF6600"/>
              </a:solidFill>
              <a:latin typeface="CG Times" charset="0"/>
              <a:sym typeface="Symbol" charset="2"/>
            </a:endParaRP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FF6600"/>
                </a:solidFill>
                <a:latin typeface="CG Times" charset="0"/>
                <a:sym typeface="Symbol" charset="2"/>
              </a:rPr>
              <a:t>CLL            -  &gt; 50 </a:t>
            </a:r>
            <a:r>
              <a:rPr lang="en-US" altLang="en-US" sz="3600" dirty="0" err="1">
                <a:solidFill>
                  <a:srgbClr val="FF6600"/>
                </a:solidFill>
                <a:latin typeface="CG Times" charset="0"/>
                <a:sym typeface="Symbol" charset="2"/>
              </a:rPr>
              <a:t>yrs</a:t>
            </a:r>
            <a:endParaRPr lang="en-US" altLang="en-US" sz="3600" dirty="0">
              <a:solidFill>
                <a:srgbClr val="FF6600"/>
              </a:solidFill>
              <a:latin typeface="CG 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87350"/>
            <a:ext cx="81026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86000" y="196851"/>
            <a:ext cx="7543800" cy="646331"/>
          </a:xfrm>
          <a:prstGeom prst="rect">
            <a:avLst/>
          </a:prstGeom>
          <a:noFill/>
          <a:ln w="57150" cmpd="thinThick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CG Times" charset="0"/>
              </a:rPr>
              <a:t>Acute Leukemias – Clinical Features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05000" y="1219200"/>
            <a:ext cx="8382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latin typeface="CG Times" charset="0"/>
              </a:rPr>
              <a:t>1. Abrupt onset :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Patients present within days to few weeks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G Times" charset="0"/>
                <a:sym typeface="Symbol" charset="2"/>
              </a:rPr>
              <a:t>2. Symptoms related to depression of normal marrow function :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3200" dirty="0">
                <a:solidFill>
                  <a:srgbClr val="FF6600"/>
                </a:solidFill>
                <a:latin typeface="CG Times" charset="0"/>
              </a:rPr>
              <a:t>Fatigue :</a:t>
            </a:r>
            <a:r>
              <a:rPr lang="en-US" altLang="en-US" sz="3200" dirty="0">
                <a:solidFill>
                  <a:srgbClr val="0033CC"/>
                </a:solidFill>
                <a:latin typeface="CG Times" charset="0"/>
              </a:rPr>
              <a:t> Due to anemia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3200" dirty="0">
                <a:solidFill>
                  <a:srgbClr val="FF6600"/>
                </a:solidFill>
                <a:latin typeface="CG Times" charset="0"/>
              </a:rPr>
              <a:t>Fever :</a:t>
            </a:r>
            <a:r>
              <a:rPr lang="en-US" altLang="en-US" sz="3200" dirty="0">
                <a:solidFill>
                  <a:srgbClr val="0033CC"/>
                </a:solidFill>
                <a:latin typeface="CG Times" charset="0"/>
              </a:rPr>
              <a:t> Due to infections because of absence of mature leucocytes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3200" dirty="0">
                <a:solidFill>
                  <a:srgbClr val="FF6600"/>
                </a:solidFill>
                <a:latin typeface="CG Times" charset="0"/>
              </a:rPr>
              <a:t>Bleeding :</a:t>
            </a:r>
            <a:r>
              <a:rPr lang="en-US" altLang="en-US" sz="3200" dirty="0">
                <a:solidFill>
                  <a:srgbClr val="0033CC"/>
                </a:solidFill>
                <a:latin typeface="CG Times" charset="0"/>
              </a:rPr>
              <a:t> Due to Thrombocytopenia (Epistaxis, Gum bleeding, </a:t>
            </a:r>
            <a:r>
              <a:rPr lang="en-US" altLang="en-US" sz="3200" dirty="0" err="1">
                <a:solidFill>
                  <a:srgbClr val="0033CC"/>
                </a:solidFill>
                <a:latin typeface="CG Times" charset="0"/>
              </a:rPr>
              <a:t>Petechiae</a:t>
            </a:r>
            <a:r>
              <a:rPr lang="en-US" altLang="en-US" sz="3200" dirty="0">
                <a:solidFill>
                  <a:srgbClr val="0033CC"/>
                </a:solidFill>
                <a:latin typeface="CG Times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CG Times" charset="0"/>
              </a:rPr>
              <a:t>Ecchymoses</a:t>
            </a:r>
            <a:r>
              <a:rPr lang="en-US" altLang="en-US" sz="3200" dirty="0">
                <a:solidFill>
                  <a:srgbClr val="0033CC"/>
                </a:solidFill>
                <a:latin typeface="CG Time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52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0" y="196851"/>
            <a:ext cx="7543800" cy="646331"/>
          </a:xfrm>
          <a:prstGeom prst="rect">
            <a:avLst/>
          </a:prstGeom>
          <a:noFill/>
          <a:ln w="57150" cmpd="thinThick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rgbClr val="FF0000"/>
                </a:solidFill>
                <a:latin typeface="CG Times" charset="0"/>
              </a:rPr>
              <a:t>Acute Leukemias – Clinical Features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76400" y="1219200"/>
            <a:ext cx="8763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400" dirty="0">
                <a:latin typeface="CG Times" charset="0"/>
              </a:rPr>
              <a:t>3. Bone pains &amp; tenderness : </a:t>
            </a:r>
          </a:p>
          <a:p>
            <a:pPr eaLnBrk="1" hangingPunct="1">
              <a:defRPr/>
            </a:pPr>
            <a:r>
              <a:rPr lang="en-US" altLang="en-US" sz="34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Results from marrow expansion</a:t>
            </a:r>
          </a:p>
          <a:p>
            <a:pPr eaLnBrk="1" hangingPunct="1">
              <a:defRPr/>
            </a:pPr>
            <a:r>
              <a:rPr lang="en-US" altLang="en-US" sz="3400" dirty="0">
                <a:latin typeface="CG Times" charset="0"/>
                <a:sym typeface="Symbol" charset="2"/>
              </a:rPr>
              <a:t>4. Generalized lymphadenopathy      more </a:t>
            </a:r>
          </a:p>
          <a:p>
            <a:pPr eaLnBrk="1" hangingPunct="1">
              <a:defRPr/>
            </a:pPr>
            <a:r>
              <a:rPr lang="en-US" altLang="en-US" sz="3400" dirty="0">
                <a:latin typeface="CG Times" charset="0"/>
                <a:sym typeface="Symbol" charset="2"/>
              </a:rPr>
              <a:t>5. </a:t>
            </a:r>
            <a:r>
              <a:rPr lang="en-US" altLang="en-US" sz="3400" dirty="0" err="1">
                <a:latin typeface="CG Times" charset="0"/>
                <a:sym typeface="Symbol" charset="2"/>
              </a:rPr>
              <a:t>Hepatosplenomegaly</a:t>
            </a:r>
            <a:r>
              <a:rPr lang="en-US" altLang="en-US" sz="3400" dirty="0">
                <a:latin typeface="CG Times" charset="0"/>
                <a:sym typeface="Symbol" charset="2"/>
              </a:rPr>
              <a:t>                    common</a:t>
            </a:r>
          </a:p>
          <a:p>
            <a:pPr eaLnBrk="1" hangingPunct="1">
              <a:defRPr/>
            </a:pPr>
            <a:r>
              <a:rPr lang="en-US" altLang="en-US" sz="3400" dirty="0">
                <a:latin typeface="CG Times" charset="0"/>
                <a:sym typeface="Symbol" charset="2"/>
              </a:rPr>
              <a:t>6. Testicular involvement                 in ALL</a:t>
            </a:r>
          </a:p>
          <a:p>
            <a:pPr eaLnBrk="1" hangingPunct="1">
              <a:defRPr/>
            </a:pPr>
            <a:r>
              <a:rPr lang="en-US" altLang="en-US" sz="3400" dirty="0">
                <a:latin typeface="CG Times" charset="0"/>
                <a:sym typeface="Symbol" charset="2"/>
              </a:rPr>
              <a:t>7. C.N.S manifestations :</a:t>
            </a:r>
          </a:p>
          <a:p>
            <a:pPr eaLnBrk="1" hangingPunct="1">
              <a:defRPr/>
            </a:pPr>
            <a:r>
              <a:rPr lang="en-US" altLang="en-US" sz="34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Headache, vomiting &amp; nerve palsies </a:t>
            </a:r>
          </a:p>
          <a:p>
            <a:pPr eaLnBrk="1" hangingPunct="1">
              <a:defRPr/>
            </a:pPr>
            <a:r>
              <a:rPr lang="en-US" altLang="en-US" sz="34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resulting from meningeal spread </a:t>
            </a:r>
          </a:p>
          <a:p>
            <a:pPr eaLnBrk="1" hangingPunct="1">
              <a:defRPr/>
            </a:pPr>
            <a:r>
              <a:rPr lang="en-US" altLang="en-US" sz="34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(more common in ALL than in AML)</a:t>
            </a:r>
            <a:endParaRPr lang="en-US" altLang="en-US" sz="3400" dirty="0">
              <a:solidFill>
                <a:srgbClr val="0033CC"/>
              </a:solidFill>
              <a:latin typeface="CG Times" charset="0"/>
            </a:endParaRP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7848600" y="2438400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endParaRPr lang="en-IN" altLang="en-US" sz="1800">
              <a:solidFill>
                <a:srgbClr val="FF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124200" y="0"/>
            <a:ext cx="6826250" cy="584200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>
                <a:solidFill>
                  <a:srgbClr val="FF0000"/>
                </a:solidFill>
              </a:rPr>
              <a:t>Pleuripotent</a:t>
            </a:r>
            <a:r>
              <a:rPr lang="en-US" altLang="en-US" sz="3200" dirty="0">
                <a:solidFill>
                  <a:srgbClr val="FF0000"/>
                </a:solidFill>
              </a:rPr>
              <a:t> Hematopoietic Stem Cell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00200" y="76200"/>
            <a:ext cx="13716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/>
              <a:t>Bone</a:t>
            </a:r>
          </a:p>
          <a:p>
            <a:pPr algn="ctr" eaLnBrk="1" hangingPunct="1">
              <a:defRPr/>
            </a:pPr>
            <a:r>
              <a:rPr lang="en-US" altLang="en-US" sz="2000" dirty="0"/>
              <a:t> Marrow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86200" y="1858964"/>
            <a:ext cx="3505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>
                <a:solidFill>
                  <a:srgbClr val="FF0066"/>
                </a:solidFill>
              </a:rPr>
              <a:t>Gran-</a:t>
            </a:r>
            <a:r>
              <a:rPr lang="en-US" altLang="en-US" sz="2200" dirty="0" err="1">
                <a:solidFill>
                  <a:srgbClr val="FF0066"/>
                </a:solidFill>
              </a:rPr>
              <a:t>monoprogenitor</a:t>
            </a:r>
            <a:r>
              <a:rPr lang="en-US" altLang="en-US" sz="2200" dirty="0">
                <a:solidFill>
                  <a:srgbClr val="FF0066"/>
                </a:solidFill>
              </a:rPr>
              <a:t> cell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895600" y="3348038"/>
            <a:ext cx="182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err="1">
                <a:solidFill>
                  <a:srgbClr val="336600"/>
                </a:solidFill>
              </a:rPr>
              <a:t>Monoblast</a:t>
            </a:r>
            <a:endParaRPr lang="en-US" altLang="en-US" dirty="0">
              <a:solidFill>
                <a:srgbClr val="336600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895600" y="4449764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>
                <a:solidFill>
                  <a:schemeClr val="accent2"/>
                </a:solidFill>
              </a:rPr>
              <a:t>ProMonocyte</a:t>
            </a:r>
            <a:endParaRPr lang="en-US" altLang="en-US" sz="2200" dirty="0">
              <a:solidFill>
                <a:schemeClr val="accent2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934200" y="2773364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Promyelocyte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934200" y="3459164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>
                <a:solidFill>
                  <a:schemeClr val="accent2"/>
                </a:solidFill>
              </a:rPr>
              <a:t>Myelocytes</a:t>
            </a:r>
            <a:endParaRPr lang="en-US" altLang="en-US" sz="2200" dirty="0">
              <a:solidFill>
                <a:schemeClr val="accent2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705600" y="3992564"/>
            <a:ext cx="2286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Metamyelocytes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6477000" y="4525964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Band granulocytes</a:t>
            </a:r>
          </a:p>
        </p:txBody>
      </p:sp>
      <p:graphicFrame>
        <p:nvGraphicFramePr>
          <p:cNvPr id="46090" name="Object 12"/>
          <p:cNvGraphicFramePr>
            <a:graphicFrameLocks noChangeAspect="1"/>
          </p:cNvGraphicFramePr>
          <p:nvPr/>
        </p:nvGraphicFramePr>
        <p:xfrm>
          <a:off x="3714750" y="1981201"/>
          <a:ext cx="24765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Bitmap Image" r:id="rId3" imgW="247685" imgH="161990" progId="Paint.Picture">
                  <p:embed/>
                </p:oleObj>
              </mc:Choice>
              <mc:Fallback>
                <p:oleObj name="Bitmap Image" r:id="rId3" imgW="247685" imgH="1619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981201"/>
                        <a:ext cx="247650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3"/>
          <p:cNvGraphicFramePr>
            <a:graphicFrameLocks noChangeAspect="1"/>
          </p:cNvGraphicFramePr>
          <p:nvPr/>
        </p:nvGraphicFramePr>
        <p:xfrm>
          <a:off x="1981200" y="1981200"/>
          <a:ext cx="247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Bitmap Image" r:id="rId5" imgW="247685" imgH="228571" progId="Paint.Picture">
                  <p:embed/>
                </p:oleObj>
              </mc:Choice>
              <mc:Fallback>
                <p:oleObj name="Bitmap Image" r:id="rId5" imgW="247685" imgH="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2476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2362200" y="1824039"/>
            <a:ext cx="647700" cy="269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3011488" y="1811339"/>
            <a:ext cx="609600" cy="268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3810000" y="3992564"/>
            <a:ext cx="0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3810000" y="4953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3886200" y="2408239"/>
            <a:ext cx="457200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7848600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7848600" y="4343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7848600" y="3810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46100" name="Object 23"/>
          <p:cNvGraphicFramePr>
            <a:graphicFrameLocks noChangeAspect="1"/>
          </p:cNvGraphicFramePr>
          <p:nvPr/>
        </p:nvGraphicFramePr>
        <p:xfrm>
          <a:off x="8686800" y="5407026"/>
          <a:ext cx="14478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Bitmap Image" r:id="rId7" imgW="828791" imgH="743054" progId="Paint.Picture">
                  <p:embed/>
                </p:oleObj>
              </mc:Choice>
              <mc:Fallback>
                <p:oleObj name="Bitmap Image" r:id="rId7" imgW="828791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5407026"/>
                        <a:ext cx="144780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8458200" y="5029200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/>
              <a:t>Basophil</a:t>
            </a:r>
          </a:p>
        </p:txBody>
      </p:sp>
      <p:graphicFrame>
        <p:nvGraphicFramePr>
          <p:cNvPr id="46102" name="Object 25"/>
          <p:cNvGraphicFramePr>
            <a:graphicFrameLocks noChangeAspect="1"/>
          </p:cNvGraphicFramePr>
          <p:nvPr/>
        </p:nvGraphicFramePr>
        <p:xfrm>
          <a:off x="6934200" y="5497514"/>
          <a:ext cx="12954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Bitmap Image" r:id="rId9" imgW="847843" imgH="790476" progId="Paint.Picture">
                  <p:embed/>
                </p:oleObj>
              </mc:Choice>
              <mc:Fallback>
                <p:oleObj name="Bitmap Image" r:id="rId9" imgW="847843" imgH="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97514"/>
                        <a:ext cx="129540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6781800" y="5105400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/>
              <a:t>Eosinophil</a:t>
            </a:r>
          </a:p>
        </p:txBody>
      </p:sp>
      <p:graphicFrame>
        <p:nvGraphicFramePr>
          <p:cNvPr id="46104" name="Object 27"/>
          <p:cNvGraphicFramePr>
            <a:graphicFrameLocks noChangeAspect="1"/>
          </p:cNvGraphicFramePr>
          <p:nvPr/>
        </p:nvGraphicFramePr>
        <p:xfrm>
          <a:off x="5213350" y="5410200"/>
          <a:ext cx="13398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Bitmap Image" r:id="rId11" imgW="781159" imgH="800212" progId="Paint.Picture">
                  <p:embed/>
                </p:oleObj>
              </mc:Choice>
              <mc:Fallback>
                <p:oleObj name="Bitmap Image" r:id="rId11" imgW="781159" imgH="80021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5410200"/>
                        <a:ext cx="13398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4" name="Rectangle 28"/>
          <p:cNvSpPr>
            <a:spLocks noChangeArrowheads="1"/>
          </p:cNvSpPr>
          <p:nvPr/>
        </p:nvSpPr>
        <p:spPr bwMode="auto">
          <a:xfrm>
            <a:off x="4953000" y="5029200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/>
              <a:t>Neutrophil</a:t>
            </a: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6934200" y="2222501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err="1">
                <a:solidFill>
                  <a:srgbClr val="336600"/>
                </a:solidFill>
              </a:rPr>
              <a:t>Myeloblast</a:t>
            </a:r>
            <a:endParaRPr lang="en-US" altLang="en-US" dirty="0">
              <a:solidFill>
                <a:srgbClr val="336600"/>
              </a:solidFill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7848600" y="2667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7329488" y="2159001"/>
            <a:ext cx="552450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46109" name="Object 33"/>
          <p:cNvGraphicFramePr>
            <a:graphicFrameLocks noChangeAspect="1"/>
          </p:cNvGraphicFramePr>
          <p:nvPr/>
        </p:nvGraphicFramePr>
        <p:xfrm>
          <a:off x="8686800" y="1752601"/>
          <a:ext cx="7620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Photo Editor Photo" r:id="rId13" imgW="2029108" imgH="1952898" progId="MSPhotoEd.3">
                  <p:embed/>
                </p:oleObj>
              </mc:Choice>
              <mc:Fallback>
                <p:oleObj name="Photo Editor Photo" r:id="rId13" imgW="2029108" imgH="1952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1752601"/>
                        <a:ext cx="7620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0" name="Object 34"/>
          <p:cNvGraphicFramePr>
            <a:graphicFrameLocks noChangeAspect="1"/>
          </p:cNvGraphicFramePr>
          <p:nvPr/>
        </p:nvGraphicFramePr>
        <p:xfrm>
          <a:off x="8763001" y="2514601"/>
          <a:ext cx="7286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Photo Editor Photo" r:id="rId15" imgW="1914286" imgH="1895238" progId="MSPhotoEd.3">
                  <p:embed/>
                </p:oleObj>
              </mc:Choice>
              <mc:Fallback>
                <p:oleObj name="Photo Editor Photo" r:id="rId15" imgW="1914286" imgH="18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2514601"/>
                        <a:ext cx="7286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1" name="Object 35"/>
          <p:cNvGraphicFramePr>
            <a:graphicFrameLocks noChangeAspect="1"/>
          </p:cNvGraphicFramePr>
          <p:nvPr/>
        </p:nvGraphicFramePr>
        <p:xfrm>
          <a:off x="8610600" y="3200400"/>
          <a:ext cx="6048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Photo Editor Photo" r:id="rId17" imgW="1666667" imgH="1590897" progId="MSPhotoEd.3">
                  <p:embed/>
                </p:oleObj>
              </mc:Choice>
              <mc:Fallback>
                <p:oleObj name="Photo Editor Photo" r:id="rId17" imgW="1666667" imgH="159089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3200400"/>
                        <a:ext cx="604838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2" name="Object 36"/>
          <p:cNvGraphicFramePr>
            <a:graphicFrameLocks noChangeAspect="1"/>
          </p:cNvGraphicFramePr>
          <p:nvPr/>
        </p:nvGraphicFramePr>
        <p:xfrm>
          <a:off x="8839200" y="3733800"/>
          <a:ext cx="6556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Photo Editor Photo" r:id="rId19" imgW="1171429" imgH="1228571" progId="MSPhotoEd.3">
                  <p:embed/>
                </p:oleObj>
              </mc:Choice>
              <mc:Fallback>
                <p:oleObj name="Photo Editor Photo" r:id="rId19" imgW="1171429" imgH="12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3733800"/>
                        <a:ext cx="6556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3" name="Object 37"/>
          <p:cNvGraphicFramePr>
            <a:graphicFrameLocks noChangeAspect="1"/>
          </p:cNvGraphicFramePr>
          <p:nvPr/>
        </p:nvGraphicFramePr>
        <p:xfrm>
          <a:off x="9144000" y="4495800"/>
          <a:ext cx="6619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Photo Editor Photo" r:id="rId21" imgW="1324160" imgH="1286055" progId="MSPhotoEd.3">
                  <p:embed/>
                </p:oleObj>
              </mc:Choice>
              <mc:Fallback>
                <p:oleObj name="Photo Editor Photo" r:id="rId21" imgW="1324160" imgH="128605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495800"/>
                        <a:ext cx="6619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4" name="Object 38"/>
          <p:cNvGraphicFramePr>
            <a:graphicFrameLocks noChangeAspect="1"/>
          </p:cNvGraphicFramePr>
          <p:nvPr/>
        </p:nvGraphicFramePr>
        <p:xfrm>
          <a:off x="1600201" y="4800600"/>
          <a:ext cx="14906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Bitmap Image" r:id="rId23" imgW="857143" imgH="1095528" progId="Paint.Picture">
                  <p:embed/>
                </p:oleObj>
              </mc:Choice>
              <mc:Fallback>
                <p:oleObj name="Bitmap Image" r:id="rId23" imgW="857143" imgH="109552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4800600"/>
                        <a:ext cx="149066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5791200" y="762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1600200" y="2205039"/>
            <a:ext cx="1981200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>
                <a:solidFill>
                  <a:schemeClr val="accent6"/>
                </a:solidFill>
              </a:rPr>
              <a:t>Erythro</a:t>
            </a:r>
            <a:r>
              <a:rPr lang="en-US" altLang="en-US" sz="2200" dirty="0">
                <a:solidFill>
                  <a:schemeClr val="accent6"/>
                </a:solidFill>
              </a:rPr>
              <a:t>-MK progenitor cell </a:t>
            </a:r>
          </a:p>
          <a:p>
            <a:pPr algn="ctr" eaLnBrk="1" hangingPunct="1">
              <a:defRPr/>
            </a:pPr>
            <a:r>
              <a:rPr lang="en-US" altLang="en-US" sz="22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895600" y="5516564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>
                <a:solidFill>
                  <a:schemeClr val="accent2"/>
                </a:solidFill>
              </a:rPr>
              <a:t>Monocyte</a:t>
            </a:r>
          </a:p>
        </p:txBody>
      </p:sp>
      <p:pic>
        <p:nvPicPr>
          <p:cNvPr id="41" name="Picture 1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4" y="1182688"/>
            <a:ext cx="2317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19" name="Rectangle 40"/>
          <p:cNvSpPr>
            <a:spLocks noChangeArrowheads="1"/>
          </p:cNvSpPr>
          <p:nvPr/>
        </p:nvSpPr>
        <p:spPr bwMode="auto">
          <a:xfrm>
            <a:off x="1600200" y="762000"/>
            <a:ext cx="8991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33CC"/>
                </a:solidFill>
                <a:latin typeface="CG Times" charset="0"/>
                <a:sym typeface="Symbol" charset="2"/>
              </a:rPr>
              <a:t>                  </a:t>
            </a:r>
            <a:r>
              <a:rPr lang="en-US" altLang="en-US" sz="2700">
                <a:solidFill>
                  <a:srgbClr val="FF6600"/>
                </a:solidFill>
                <a:latin typeface="CG Times" charset="0"/>
                <a:sym typeface="Symbol" charset="2"/>
              </a:rPr>
              <a:t>Committed hemopoietic stem cells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00FF"/>
                </a:solidFill>
                <a:sym typeface="Symbol" charset="2"/>
              </a:rPr>
              <a:t>   Myeloid progenitor cell</a:t>
            </a:r>
            <a:endParaRPr lang="en-US" altLang="en-US" sz="270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28964" y="104844"/>
            <a:ext cx="5630067" cy="707886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0000"/>
                </a:solidFill>
              </a:rPr>
              <a:t>Hematopoietic Stem Cell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581400" y="990600"/>
            <a:ext cx="472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Committed Hematopoietic Stem cell</a:t>
            </a:r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>
            <a:off x="5791200" y="77311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4038600" y="1600200"/>
            <a:ext cx="335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Myeloid progenitor cell</a:t>
            </a: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4038600" y="2011364"/>
            <a:ext cx="3810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rgbClr val="CC00CC"/>
                </a:solidFill>
              </a:rPr>
              <a:t>Erythro-MK progenitor cell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2438400" y="23622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Pro-erythroblast </a:t>
            </a:r>
          </a:p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(pro-normoblast)</a:t>
            </a:r>
          </a:p>
        </p:txBody>
      </p:sp>
      <p:sp>
        <p:nvSpPr>
          <p:cNvPr id="51208" name="Rectangle 10"/>
          <p:cNvSpPr>
            <a:spLocks noChangeArrowheads="1"/>
          </p:cNvSpPr>
          <p:nvPr/>
        </p:nvSpPr>
        <p:spPr bwMode="auto">
          <a:xfrm>
            <a:off x="2133600" y="32004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>
                <a:solidFill>
                  <a:schemeClr val="accent2"/>
                </a:solidFill>
              </a:rPr>
              <a:t>Basophilic erythroblast (early)</a:t>
            </a:r>
          </a:p>
        </p:txBody>
      </p:sp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1981200" y="4114800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Polychromatic erythroblast (intermediate)</a:t>
            </a:r>
          </a:p>
        </p:txBody>
      </p:sp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6019800" y="2743200"/>
            <a:ext cx="297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Mk.- blast (stage -1)</a:t>
            </a:r>
          </a:p>
        </p:txBody>
      </p:sp>
      <p:sp>
        <p:nvSpPr>
          <p:cNvPr id="51211" name="Rectangle 13"/>
          <p:cNvSpPr>
            <a:spLocks noChangeArrowheads="1"/>
          </p:cNvSpPr>
          <p:nvPr/>
        </p:nvSpPr>
        <p:spPr bwMode="auto">
          <a:xfrm>
            <a:off x="6019800" y="3611564"/>
            <a:ext cx="3124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Pro –MKcyte (stage -2)</a:t>
            </a:r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>
            <a:off x="5791200" y="137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3" name="Line 17"/>
          <p:cNvSpPr>
            <a:spLocks noChangeShapeType="1"/>
          </p:cNvSpPr>
          <p:nvPr/>
        </p:nvSpPr>
        <p:spPr bwMode="auto">
          <a:xfrm>
            <a:off x="5791200" y="1905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4" name="Line 18"/>
          <p:cNvSpPr>
            <a:spLocks noChangeShapeType="1"/>
          </p:cNvSpPr>
          <p:nvPr/>
        </p:nvSpPr>
        <p:spPr bwMode="auto">
          <a:xfrm flipH="1">
            <a:off x="3810000" y="23622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>
            <a:off x="7239000" y="2362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6" name="Line 20"/>
          <p:cNvSpPr>
            <a:spLocks noChangeShapeType="1"/>
          </p:cNvSpPr>
          <p:nvPr/>
        </p:nvSpPr>
        <p:spPr bwMode="auto">
          <a:xfrm>
            <a:off x="8077200" y="4876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17" name="Line 21"/>
          <p:cNvSpPr>
            <a:spLocks noChangeShapeType="1"/>
          </p:cNvSpPr>
          <p:nvPr/>
        </p:nvSpPr>
        <p:spPr bwMode="auto">
          <a:xfrm>
            <a:off x="80772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712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638300"/>
            <a:ext cx="295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Line 23"/>
          <p:cNvSpPr>
            <a:spLocks noChangeShapeType="1"/>
          </p:cNvSpPr>
          <p:nvPr/>
        </p:nvSpPr>
        <p:spPr bwMode="auto">
          <a:xfrm>
            <a:off x="3657600" y="3886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20" name="Line 24"/>
          <p:cNvSpPr>
            <a:spLocks noChangeShapeType="1"/>
          </p:cNvSpPr>
          <p:nvPr/>
        </p:nvSpPr>
        <p:spPr bwMode="auto">
          <a:xfrm>
            <a:off x="3657600" y="3048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21" name="Rectangle 25"/>
          <p:cNvSpPr>
            <a:spLocks noChangeArrowheads="1"/>
          </p:cNvSpPr>
          <p:nvPr/>
        </p:nvSpPr>
        <p:spPr bwMode="auto">
          <a:xfrm>
            <a:off x="1981200" y="4953000"/>
            <a:ext cx="365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Ortho erythroblast (late)</a:t>
            </a:r>
          </a:p>
        </p:txBody>
      </p:sp>
      <p:sp>
        <p:nvSpPr>
          <p:cNvPr id="51222" name="Line 26"/>
          <p:cNvSpPr>
            <a:spLocks noChangeShapeType="1"/>
          </p:cNvSpPr>
          <p:nvPr/>
        </p:nvSpPr>
        <p:spPr bwMode="auto">
          <a:xfrm>
            <a:off x="3657600" y="4724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23" name="Line 27"/>
          <p:cNvSpPr>
            <a:spLocks noChangeShapeType="1"/>
          </p:cNvSpPr>
          <p:nvPr/>
        </p:nvSpPr>
        <p:spPr bwMode="auto">
          <a:xfrm>
            <a:off x="36576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24" name="Rectangle 28"/>
          <p:cNvSpPr>
            <a:spLocks noChangeArrowheads="1"/>
          </p:cNvSpPr>
          <p:nvPr/>
        </p:nvSpPr>
        <p:spPr bwMode="auto">
          <a:xfrm>
            <a:off x="2819400" y="5668964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Reticulocyte</a:t>
            </a:r>
          </a:p>
        </p:txBody>
      </p:sp>
      <p:sp>
        <p:nvSpPr>
          <p:cNvPr id="51225" name="Line 29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1226" name="Rectangle 30"/>
          <p:cNvSpPr>
            <a:spLocks noChangeArrowheads="1"/>
          </p:cNvSpPr>
          <p:nvPr/>
        </p:nvSpPr>
        <p:spPr bwMode="auto">
          <a:xfrm>
            <a:off x="2895600" y="6354764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Erythocyte</a:t>
            </a:r>
          </a:p>
        </p:txBody>
      </p:sp>
      <p:sp>
        <p:nvSpPr>
          <p:cNvPr id="51227" name="Rectangle 33"/>
          <p:cNvSpPr>
            <a:spLocks noChangeArrowheads="1"/>
          </p:cNvSpPr>
          <p:nvPr/>
        </p:nvSpPr>
        <p:spPr bwMode="auto">
          <a:xfrm>
            <a:off x="7162800" y="5257800"/>
            <a:ext cx="175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Platelets</a:t>
            </a:r>
          </a:p>
        </p:txBody>
      </p:sp>
      <p:sp>
        <p:nvSpPr>
          <p:cNvPr id="51228" name="Rectangle 34"/>
          <p:cNvSpPr>
            <a:spLocks noChangeArrowheads="1"/>
          </p:cNvSpPr>
          <p:nvPr/>
        </p:nvSpPr>
        <p:spPr bwMode="auto">
          <a:xfrm>
            <a:off x="2286000" y="965200"/>
            <a:ext cx="1371600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/>
              <a:t>Bone</a:t>
            </a:r>
          </a:p>
          <a:p>
            <a:pPr algn="ctr" eaLnBrk="1" hangingPunct="1">
              <a:defRPr/>
            </a:pPr>
            <a:r>
              <a:rPr lang="en-US" altLang="en-US" sz="2000"/>
              <a:t> Marrow</a:t>
            </a:r>
          </a:p>
        </p:txBody>
      </p:sp>
      <p:graphicFrame>
        <p:nvGraphicFramePr>
          <p:cNvPr id="47132" name="Object 35"/>
          <p:cNvGraphicFramePr>
            <a:graphicFrameLocks noChangeAspect="1"/>
          </p:cNvGraphicFramePr>
          <p:nvPr/>
        </p:nvGraphicFramePr>
        <p:xfrm>
          <a:off x="9144000" y="4256089"/>
          <a:ext cx="12192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Bitmap Image" r:id="rId4" imgW="1752381" imgH="1628571" progId="Paint.Picture">
                  <p:embed/>
                </p:oleObj>
              </mc:Choice>
              <mc:Fallback>
                <p:oleObj name="Bitmap Image" r:id="rId4" imgW="1752381" imgH="16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256089"/>
                        <a:ext cx="12192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3" name="Object 36"/>
          <p:cNvGraphicFramePr>
            <a:graphicFrameLocks noChangeAspect="1"/>
          </p:cNvGraphicFramePr>
          <p:nvPr/>
        </p:nvGraphicFramePr>
        <p:xfrm>
          <a:off x="8839200" y="22098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Bitmap Image" r:id="rId6" imgW="1047619" imgH="1047619" progId="Paint.Picture">
                  <p:embed/>
                </p:oleObj>
              </mc:Choice>
              <mc:Fallback>
                <p:oleObj name="Bitmap Image" r:id="rId6" imgW="1047619" imgH="10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22098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4" name="Object 37"/>
          <p:cNvGraphicFramePr>
            <a:graphicFrameLocks noChangeAspect="1"/>
          </p:cNvGraphicFramePr>
          <p:nvPr/>
        </p:nvGraphicFramePr>
        <p:xfrm>
          <a:off x="9220200" y="3268664"/>
          <a:ext cx="1143000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Bitmap Image" r:id="rId8" imgW="1438095" imgH="1257476" progId="Paint.Picture">
                  <p:embed/>
                </p:oleObj>
              </mc:Choice>
              <mc:Fallback>
                <p:oleObj name="Bitmap Image" r:id="rId8" imgW="1438095" imgH="1257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3268664"/>
                        <a:ext cx="1143000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2" name="Rectangle 38"/>
          <p:cNvSpPr>
            <a:spLocks noChangeArrowheads="1"/>
          </p:cNvSpPr>
          <p:nvPr/>
        </p:nvSpPr>
        <p:spPr bwMode="auto">
          <a:xfrm>
            <a:off x="5715000" y="4343400"/>
            <a:ext cx="3581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>
                <a:solidFill>
                  <a:schemeClr val="accent2"/>
                </a:solidFill>
              </a:rPr>
              <a:t>Granular MKcyte (stage -3)</a:t>
            </a:r>
          </a:p>
        </p:txBody>
      </p:sp>
      <p:sp>
        <p:nvSpPr>
          <p:cNvPr id="51233" name="Line 39"/>
          <p:cNvSpPr>
            <a:spLocks noChangeShapeType="1"/>
          </p:cNvSpPr>
          <p:nvPr/>
        </p:nvSpPr>
        <p:spPr bwMode="auto">
          <a:xfrm>
            <a:off x="3886200" y="6172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7137" name="Picture 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09800" y="460375"/>
            <a:ext cx="7467600" cy="707886"/>
          </a:xfrm>
          <a:prstGeom prst="rect">
            <a:avLst/>
          </a:prstGeom>
          <a:noFill/>
          <a:ln w="57150" cmpd="thinThick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rgbClr val="FF0000"/>
                </a:solidFill>
                <a:latin typeface="CG Times" charset="0"/>
              </a:rPr>
              <a:t>Revised FAB classification AML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76400" y="1724026"/>
            <a:ext cx="8763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>
                <a:solidFill>
                  <a:srgbClr val="0033CC"/>
                </a:solidFill>
                <a:latin typeface="CG Times" charset="0"/>
              </a:rPr>
              <a:t>M0 </a:t>
            </a: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(Minimal differentiation)                                      </a:t>
            </a: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M1 (With out maturation)</a:t>
            </a: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FF6600"/>
                </a:solidFill>
                <a:latin typeface="CG Times" charset="0"/>
              </a:rPr>
              <a:t>M2 (With maturation) – Most common</a:t>
            </a: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FF00FF"/>
                </a:solidFill>
                <a:latin typeface="CG Times" charset="0"/>
              </a:rPr>
              <a:t>M3 (APML/Acute </a:t>
            </a:r>
            <a:r>
              <a:rPr lang="en-US" altLang="en-US" sz="3600" dirty="0" err="1">
                <a:solidFill>
                  <a:srgbClr val="FF00FF"/>
                </a:solidFill>
                <a:latin typeface="CG Times" charset="0"/>
              </a:rPr>
              <a:t>Promyelocytic</a:t>
            </a:r>
            <a:r>
              <a:rPr lang="en-US" altLang="en-US" sz="3600" dirty="0">
                <a:solidFill>
                  <a:srgbClr val="FF00FF"/>
                </a:solidFill>
                <a:latin typeface="CG Times" charset="0"/>
              </a:rPr>
              <a:t> leukemia)</a:t>
            </a: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M4 (Acute </a:t>
            </a:r>
            <a:r>
              <a:rPr lang="en-US" altLang="en-US" sz="3600" dirty="0" err="1">
                <a:solidFill>
                  <a:srgbClr val="0033CC"/>
                </a:solidFill>
                <a:latin typeface="CG Times" charset="0"/>
              </a:rPr>
              <a:t>Myelomonocytic</a:t>
            </a: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 leukemia) </a:t>
            </a: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M5 (Acute </a:t>
            </a:r>
            <a:r>
              <a:rPr lang="en-US" altLang="en-US" sz="3600" dirty="0" err="1">
                <a:solidFill>
                  <a:srgbClr val="0033CC"/>
                </a:solidFill>
                <a:latin typeface="CG Times" charset="0"/>
              </a:rPr>
              <a:t>Monocytic</a:t>
            </a: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 leukemia)                    </a:t>
            </a: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M6 (Acute </a:t>
            </a:r>
            <a:r>
              <a:rPr lang="en-US" altLang="en-US" sz="3600" dirty="0" err="1">
                <a:solidFill>
                  <a:srgbClr val="0033CC"/>
                </a:solidFill>
                <a:latin typeface="CG Times" charset="0"/>
              </a:rPr>
              <a:t>Erythro</a:t>
            </a: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 leukemia)		</a:t>
            </a:r>
          </a:p>
          <a:p>
            <a:pPr eaLnBrk="1" hangingPunct="1"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M7 (Acute Megakaryocytic leukemia)            </a:t>
            </a:r>
          </a:p>
        </p:txBody>
      </p:sp>
    </p:spTree>
    <p:extLst>
      <p:ext uri="{BB962C8B-B14F-4D97-AF65-F5344CB8AC3E}">
        <p14:creationId xmlns:p14="http://schemas.microsoft.com/office/powerpoint/2010/main" val="961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594100" y="151320"/>
            <a:ext cx="4983928" cy="584775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>
                <a:solidFill>
                  <a:srgbClr val="FF0000"/>
                </a:solidFill>
              </a:rPr>
              <a:t>WHO Classification - AML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28800" y="806450"/>
            <a:ext cx="845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>
                <a:latin typeface="CG Times" charset="0"/>
              </a:rPr>
              <a:t>Based on molecular pathogenesis &amp; prognosis 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52600" y="1447801"/>
            <a:ext cx="84582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FF3399"/>
                </a:solidFill>
                <a:latin typeface="CG Times" charset="0"/>
              </a:rPr>
              <a:t>Class         </a:t>
            </a:r>
            <a:r>
              <a:rPr lang="en-US" altLang="en-US" sz="2800" dirty="0">
                <a:solidFill>
                  <a:srgbClr val="336600"/>
                </a:solidFill>
                <a:latin typeface="CG Times" charset="0"/>
              </a:rPr>
              <a:t>                                                    </a:t>
            </a:r>
            <a:r>
              <a:rPr lang="en-US" altLang="en-US" sz="2800" dirty="0">
                <a:solidFill>
                  <a:srgbClr val="FF3399"/>
                </a:solidFill>
                <a:latin typeface="CG Times" charset="0"/>
              </a:rPr>
              <a:t>Prognosis</a:t>
            </a:r>
          </a:p>
          <a:p>
            <a:pPr marL="514350" indent="-514350" eaLnBrk="1" hangingPunct="1">
              <a:buFontTx/>
              <a:buAutoNum type="romanUcPeriod"/>
              <a:defRPr/>
            </a:pPr>
            <a:r>
              <a:rPr lang="en-US" altLang="en-US" dirty="0">
                <a:solidFill>
                  <a:srgbClr val="FF6600"/>
                </a:solidFill>
                <a:latin typeface="CG Times" charset="0"/>
              </a:rPr>
              <a:t>AML with Genetic Aberrations</a:t>
            </a:r>
            <a:endParaRPr lang="en-US" altLang="en-US" dirty="0">
              <a:solidFill>
                <a:srgbClr val="0033CC"/>
              </a:solidFill>
              <a:latin typeface="CG Times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rgbClr val="336600"/>
                </a:solidFill>
                <a:latin typeface="CG Times" charset="0"/>
              </a:rPr>
              <a:t>AML with t(8;21)                                                    Favorable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336600"/>
                </a:solidFill>
                <a:latin typeface="CG Times" charset="0"/>
              </a:rPr>
              <a:t>AML with </a:t>
            </a:r>
            <a:r>
              <a:rPr lang="en-US" altLang="en-US" dirty="0" err="1">
                <a:solidFill>
                  <a:srgbClr val="336600"/>
                </a:solidFill>
                <a:latin typeface="CG Times" charset="0"/>
              </a:rPr>
              <a:t>inv</a:t>
            </a:r>
            <a:r>
              <a:rPr lang="en-US" altLang="en-US" dirty="0">
                <a:solidFill>
                  <a:srgbClr val="336600"/>
                </a:solidFill>
                <a:latin typeface="CG Times" charset="0"/>
              </a:rPr>
              <a:t> (16)                                                  Favorable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336600"/>
                </a:solidFill>
                <a:latin typeface="CG Times" charset="0"/>
              </a:rPr>
              <a:t>AML with t (15;17)                                                 Intermediate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336600"/>
                </a:solidFill>
                <a:latin typeface="CG Times" charset="0"/>
              </a:rPr>
              <a:t>AML with t(11q23;)                                                Poor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6600"/>
                </a:solidFill>
                <a:latin typeface="CG Times" charset="0"/>
              </a:rPr>
              <a:t>II.   AML with </a:t>
            </a:r>
            <a:r>
              <a:rPr lang="en-US" altLang="en-US" dirty="0" err="1">
                <a:solidFill>
                  <a:srgbClr val="FF6600"/>
                </a:solidFill>
                <a:latin typeface="CG Times" charset="0"/>
              </a:rPr>
              <a:t>Multilineage</a:t>
            </a:r>
            <a:r>
              <a:rPr lang="en-US" altLang="en-US" dirty="0">
                <a:solidFill>
                  <a:srgbClr val="FF6600"/>
                </a:solidFill>
                <a:latin typeface="CG Times" charset="0"/>
              </a:rPr>
              <a:t> Dysplasia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33CC"/>
                </a:solidFill>
                <a:latin typeface="CG Times" charset="0"/>
              </a:rPr>
              <a:t>With prior </a:t>
            </a:r>
            <a:r>
              <a:rPr lang="en-US" altLang="en-US" dirty="0" err="1">
                <a:solidFill>
                  <a:srgbClr val="0033CC"/>
                </a:solidFill>
                <a:latin typeface="CG Times" charset="0"/>
              </a:rPr>
              <a:t>myelodysplastic</a:t>
            </a:r>
            <a:r>
              <a:rPr lang="en-US" altLang="en-US" dirty="0">
                <a:solidFill>
                  <a:srgbClr val="0033CC"/>
                </a:solidFill>
                <a:latin typeface="CG Times" charset="0"/>
              </a:rPr>
              <a:t> syndrome                  Poor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0033CC"/>
                </a:solidFill>
                <a:latin typeface="CG Times" charset="0"/>
              </a:rPr>
              <a:t>Without prior </a:t>
            </a:r>
            <a:r>
              <a:rPr lang="en-US" altLang="en-US" dirty="0" err="1">
                <a:solidFill>
                  <a:srgbClr val="0033CC"/>
                </a:solidFill>
                <a:latin typeface="CG Times" charset="0"/>
              </a:rPr>
              <a:t>myelodysplastic</a:t>
            </a:r>
            <a:r>
              <a:rPr lang="en-US" altLang="en-US" dirty="0">
                <a:solidFill>
                  <a:srgbClr val="0033CC"/>
                </a:solidFill>
                <a:latin typeface="CG Times" charset="0"/>
              </a:rPr>
              <a:t> syndrome            Poor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6600"/>
                </a:solidFill>
                <a:latin typeface="CG Times" charset="0"/>
              </a:rPr>
              <a:t>III.AML Therapy Related</a:t>
            </a:r>
          </a:p>
          <a:p>
            <a:pPr eaLnBrk="1" hangingPunct="1">
              <a:defRPr/>
            </a:pPr>
            <a:r>
              <a:rPr lang="en-US" altLang="en-US" dirty="0" err="1">
                <a:latin typeface="CG Times" charset="0"/>
              </a:rPr>
              <a:t>Alkylator</a:t>
            </a:r>
            <a:r>
              <a:rPr lang="en-US" altLang="en-US" dirty="0">
                <a:latin typeface="CG Times" charset="0"/>
              </a:rPr>
              <a:t>/Radiation therapy (2-8 </a:t>
            </a:r>
            <a:r>
              <a:rPr lang="en-US" altLang="en-US" dirty="0" err="1">
                <a:latin typeface="CG Times" charset="0"/>
              </a:rPr>
              <a:t>yrs</a:t>
            </a:r>
            <a:r>
              <a:rPr lang="en-US" altLang="en-US" dirty="0">
                <a:latin typeface="CG Times" charset="0"/>
              </a:rPr>
              <a:t> latency)    Very poor</a:t>
            </a:r>
          </a:p>
          <a:p>
            <a:pPr eaLnBrk="1" hangingPunct="1">
              <a:defRPr/>
            </a:pPr>
            <a:r>
              <a:rPr lang="en-US" altLang="en-US" dirty="0" err="1">
                <a:latin typeface="CG Times" charset="0"/>
              </a:rPr>
              <a:t>Etoposide</a:t>
            </a:r>
            <a:r>
              <a:rPr lang="en-US" altLang="en-US" dirty="0">
                <a:latin typeface="CG Times" charset="0"/>
              </a:rPr>
              <a:t> therapy related (1-3 </a:t>
            </a:r>
            <a:r>
              <a:rPr lang="en-US" altLang="en-US" dirty="0" err="1">
                <a:latin typeface="CG Times" charset="0"/>
              </a:rPr>
              <a:t>yrs</a:t>
            </a:r>
            <a:r>
              <a:rPr lang="en-US" altLang="en-US" dirty="0">
                <a:latin typeface="CG Times" charset="0"/>
              </a:rPr>
              <a:t> latency)         Very poor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rgbClr val="FF6600"/>
                </a:solidFill>
                <a:latin typeface="CG Times" charset="0"/>
              </a:rPr>
              <a:t>IV. AML, not Otherwise Specified                        </a:t>
            </a:r>
            <a:r>
              <a:rPr lang="en-US" altLang="en-US" dirty="0">
                <a:solidFill>
                  <a:srgbClr val="0033CC"/>
                </a:solidFill>
                <a:latin typeface="CG Times" charset="0"/>
              </a:rPr>
              <a:t>Variable       </a:t>
            </a:r>
            <a:r>
              <a:rPr lang="en-US" altLang="en-US" dirty="0">
                <a:solidFill>
                  <a:srgbClr val="FF3399"/>
                </a:solidFill>
                <a:latin typeface="CG Times" charset="0"/>
              </a:rPr>
              <a:t>(All FAB subtypes except AML M3)</a:t>
            </a:r>
          </a:p>
        </p:txBody>
      </p:sp>
    </p:spTree>
    <p:extLst>
      <p:ext uri="{BB962C8B-B14F-4D97-AF65-F5344CB8AC3E}">
        <p14:creationId xmlns:p14="http://schemas.microsoft.com/office/powerpoint/2010/main" val="11677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05000" y="2093914"/>
            <a:ext cx="83820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rgbClr val="0033CC"/>
                </a:solidFill>
                <a:latin typeface="CG Times" charset="0"/>
              </a:rPr>
              <a:t>  Uncontrolled  &amp; abnormal proliferation of one of white blood cells &amp; their precursors in the bone marrow and peripheral blood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95626" y="296864"/>
            <a:ext cx="5700713" cy="769937"/>
          </a:xfrm>
          <a:prstGeom prst="rect">
            <a:avLst/>
          </a:prstGeom>
          <a:noFill/>
          <a:ln w="57150" cmpd="thinThick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G Times" charset="0"/>
              </a:rPr>
              <a:t>Leukemias - Definition</a:t>
            </a:r>
          </a:p>
        </p:txBody>
      </p:sp>
    </p:spTree>
    <p:extLst>
      <p:ext uri="{BB962C8B-B14F-4D97-AF65-F5344CB8AC3E}">
        <p14:creationId xmlns:p14="http://schemas.microsoft.com/office/powerpoint/2010/main" val="20339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944813" y="201613"/>
            <a:ext cx="6393866" cy="707886"/>
          </a:xfrm>
          <a:prstGeom prst="rect">
            <a:avLst/>
          </a:prstGeom>
          <a:noFill/>
          <a:ln w="76200" cmpd="tri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0000"/>
                </a:solidFill>
                <a:latin typeface="CG Times" charset="0"/>
              </a:rPr>
              <a:t>Acute Vs Chronic Leukemia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76400" y="1144589"/>
            <a:ext cx="8686800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FF"/>
                </a:solidFill>
              </a:rPr>
              <a:t>Acute :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33CC"/>
                </a:solidFill>
              </a:rPr>
              <a:t>Rapid onset, Aggressive disease        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33CC"/>
                </a:solidFill>
              </a:rPr>
              <a:t>Cells involved are mostly poorly differentiated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dirty="0">
                <a:solidFill>
                  <a:srgbClr val="FF9300"/>
                </a:solidFill>
              </a:rPr>
              <a:t>   (&gt;20% Blasts )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dirty="0" err="1"/>
              <a:t>Eg</a:t>
            </a:r>
            <a:r>
              <a:rPr lang="en-US" altLang="en-US" sz="3600" dirty="0"/>
              <a:t> :</a:t>
            </a:r>
            <a:r>
              <a:rPr lang="en-US" altLang="en-US" dirty="0"/>
              <a:t>AML, ALL</a:t>
            </a:r>
            <a:endParaRPr lang="en-US" altLang="en-US" dirty="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FF"/>
                </a:solidFill>
              </a:rPr>
              <a:t>Chronic :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33CC"/>
                </a:solidFill>
              </a:rPr>
              <a:t>Insidious onset, less aggressive disease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33CC"/>
                </a:solidFill>
              </a:rPr>
              <a:t>Cells involved are mostly mature &amp;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0033CC"/>
                </a:solidFill>
              </a:rPr>
              <a:t>    differentiated cells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dirty="0">
              <a:solidFill>
                <a:srgbClr val="0033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err="1"/>
              <a:t>Eg</a:t>
            </a:r>
            <a:r>
              <a:rPr lang="en-US" altLang="en-US" dirty="0"/>
              <a:t>: CML, CLL</a:t>
            </a:r>
          </a:p>
        </p:txBody>
      </p:sp>
    </p:spTree>
    <p:extLst>
      <p:ext uri="{BB962C8B-B14F-4D97-AF65-F5344CB8AC3E}">
        <p14:creationId xmlns:p14="http://schemas.microsoft.com/office/powerpoint/2010/main" val="12701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657600" y="384175"/>
            <a:ext cx="4800600" cy="707886"/>
          </a:xfrm>
          <a:prstGeom prst="rect">
            <a:avLst/>
          </a:prstGeom>
          <a:noFill/>
          <a:ln w="57150" cmpd="thinThick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00"/>
                </a:solidFill>
                <a:latin typeface="CG Times" charset="0"/>
              </a:rPr>
              <a:t>Myeloid Neoplasms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28800" y="1549400"/>
            <a:ext cx="8458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altLang="en-US" sz="3600" dirty="0">
                <a:solidFill>
                  <a:srgbClr val="0033CC"/>
                </a:solidFill>
                <a:latin typeface="CG Times" charset="0"/>
              </a:rPr>
              <a:t>Arise from hematopoietic progenitor cells that differentiate to cells of myeloid series (Erythrocytes, Granulocytes, Monocytes &amp; Platelets)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3600" dirty="0">
                <a:latin typeface="CG Times" charset="0"/>
              </a:rPr>
              <a:t>Primarily involve Bone marrow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3600" dirty="0">
                <a:solidFill>
                  <a:srgbClr val="FF6600"/>
                </a:solidFill>
                <a:latin typeface="CG Times" charset="0"/>
              </a:rPr>
              <a:t>Other less common sites : Spleen, liver &amp; lymph nodes</a:t>
            </a:r>
          </a:p>
        </p:txBody>
      </p:sp>
    </p:spTree>
    <p:extLst>
      <p:ext uri="{BB962C8B-B14F-4D97-AF65-F5344CB8AC3E}">
        <p14:creationId xmlns:p14="http://schemas.microsoft.com/office/powerpoint/2010/main" val="1234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97038" y="1447800"/>
            <a:ext cx="8742362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FF00FF"/>
                </a:solidFill>
                <a:latin typeface="CG Times" charset="0"/>
              </a:rPr>
              <a:t>I</a:t>
            </a:r>
            <a:r>
              <a:rPr lang="en-US" altLang="en-US" dirty="0">
                <a:solidFill>
                  <a:srgbClr val="FF00FF"/>
                </a:solidFill>
                <a:latin typeface="CG Times" charset="0"/>
              </a:rPr>
              <a:t>.  Acute Myeloid Leukemias 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CG Times" charset="0"/>
              </a:rPr>
              <a:t>Excessive immature myeloid forms                     (20% Myeloblasts) in the bone marrow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33CC"/>
                </a:solidFill>
                <a:latin typeface="CG Times" charset="0"/>
              </a:rPr>
              <a:t>Suppression of normal hematopoiesis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solidFill>
                  <a:srgbClr val="FF00FF"/>
                </a:solidFill>
                <a:latin typeface="CG Times" charset="0"/>
              </a:rPr>
              <a:t>II. </a:t>
            </a:r>
            <a:r>
              <a:rPr lang="en-US" altLang="en-US" dirty="0" err="1">
                <a:solidFill>
                  <a:srgbClr val="FF00FF"/>
                </a:solidFill>
                <a:latin typeface="CG Times" charset="0"/>
              </a:rPr>
              <a:t>Myeloproliferative</a:t>
            </a:r>
            <a:r>
              <a:rPr lang="en-US" altLang="en-US" dirty="0">
                <a:solidFill>
                  <a:srgbClr val="FF00FF"/>
                </a:solidFill>
                <a:latin typeface="CG Times" charset="0"/>
              </a:rPr>
              <a:t> disorders 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CG Times" charset="0"/>
              </a:rPr>
              <a:t>Increased Production of one or more mature blood cells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err="1">
                <a:solidFill>
                  <a:srgbClr val="FF00FF"/>
                </a:solidFill>
                <a:latin typeface="CG Times" charset="0"/>
              </a:rPr>
              <a:t>III.Myelodysplastic</a:t>
            </a:r>
            <a:r>
              <a:rPr lang="en-US" altLang="en-US" dirty="0">
                <a:solidFill>
                  <a:srgbClr val="FF00FF"/>
                </a:solidFill>
                <a:latin typeface="CG Times" charset="0"/>
              </a:rPr>
              <a:t> Syndromes 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latin typeface="CG Times" charset="0"/>
              </a:rPr>
              <a:t>Defective maturation of Myeloid Progenitors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>
                <a:solidFill>
                  <a:srgbClr val="0033CC"/>
                </a:solidFill>
                <a:latin typeface="CG Times" charset="0"/>
              </a:rPr>
              <a:t>Ineffective hematopoiesis leading to </a:t>
            </a:r>
            <a:r>
              <a:rPr lang="en-US" altLang="en-US" dirty="0" err="1">
                <a:solidFill>
                  <a:srgbClr val="0033CC"/>
                </a:solidFill>
                <a:latin typeface="CG Times" charset="0"/>
              </a:rPr>
              <a:t>cytopenias</a:t>
            </a:r>
            <a:endParaRPr lang="en-US" altLang="en-US" dirty="0">
              <a:solidFill>
                <a:srgbClr val="0033CC"/>
              </a:solidFill>
              <a:latin typeface="CG Times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88207" y="231775"/>
            <a:ext cx="8812412" cy="707886"/>
          </a:xfrm>
          <a:prstGeom prst="rect">
            <a:avLst/>
          </a:prstGeom>
          <a:noFill/>
          <a:ln w="57150" cmpd="thinThick">
            <a:solidFill>
              <a:srgbClr val="99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rgbClr val="FF0000"/>
                </a:solidFill>
                <a:latin typeface="CG Times" charset="0"/>
              </a:rPr>
              <a:t>Myeloid Neoplasms – Broad Categories</a:t>
            </a:r>
          </a:p>
        </p:txBody>
      </p:sp>
    </p:spTree>
    <p:extLst>
      <p:ext uri="{BB962C8B-B14F-4D97-AF65-F5344CB8AC3E}">
        <p14:creationId xmlns:p14="http://schemas.microsoft.com/office/powerpoint/2010/main" val="18516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81200"/>
            <a:ext cx="6096000" cy="3733800"/>
          </a:xfrm>
        </p:spPr>
        <p:txBody>
          <a:bodyPr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G Times" pitchFamily="18" charset="0"/>
              </a:rPr>
              <a:t>Exact cause is not known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FF3399"/>
                </a:solidFill>
                <a:latin typeface="CG Times" pitchFamily="18" charset="0"/>
              </a:rPr>
              <a:t>Host factors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CG Times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FF3399"/>
                </a:solidFill>
              </a:rPr>
              <a:t>Environmental factors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FF3399"/>
                </a:solidFill>
              </a:rPr>
              <a:t>Oncogenic Viruses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FF3399"/>
                </a:solidFill>
              </a:rPr>
              <a:t>Iatrogenic Factors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4600" y="638244"/>
            <a:ext cx="7026282" cy="707886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0000"/>
                </a:solidFill>
              </a:rPr>
              <a:t>Etiology of white cell Neoplasia</a:t>
            </a:r>
          </a:p>
        </p:txBody>
      </p:sp>
    </p:spTree>
    <p:extLst>
      <p:ext uri="{BB962C8B-B14F-4D97-AF65-F5344CB8AC3E}">
        <p14:creationId xmlns:p14="http://schemas.microsoft.com/office/powerpoint/2010/main" val="10114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14600" y="333444"/>
            <a:ext cx="7026282" cy="707886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0000"/>
                </a:solidFill>
              </a:rPr>
              <a:t>Etiology of white cell Neoplasia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52600" y="1509714"/>
            <a:ext cx="868680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FF3399"/>
                </a:solidFill>
                <a:latin typeface="CG Times" charset="0"/>
              </a:rPr>
              <a:t>I. Host factors :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6600"/>
                </a:solidFill>
                <a:latin typeface="CG Times" charset="0"/>
              </a:rPr>
              <a:t>1. Chromosomal abnormalities :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00FF"/>
                </a:solidFill>
                <a:latin typeface="CG Times" charset="0"/>
              </a:rPr>
              <a:t>       -</a:t>
            </a:r>
            <a:r>
              <a:rPr lang="en-US" altLang="en-US" sz="2600" dirty="0">
                <a:solidFill>
                  <a:srgbClr val="0033CC"/>
                </a:solidFill>
                <a:latin typeface="CG Times" charset="0"/>
              </a:rPr>
              <a:t> Translocations : common in myeloid neoplasms 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0033CC"/>
                </a:solidFill>
                <a:latin typeface="CG Times" charset="0"/>
              </a:rPr>
              <a:t>      -  Rearrangements: Lymphoid neoplasms 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6600"/>
                </a:solidFill>
                <a:latin typeface="CG Times" charset="0"/>
              </a:rPr>
              <a:t>2. Inherited genetic factors :</a:t>
            </a:r>
            <a:r>
              <a:rPr lang="en-US" altLang="en-US" sz="2600" dirty="0">
                <a:solidFill>
                  <a:srgbClr val="0033CC"/>
                </a:solidFill>
                <a:latin typeface="CG Times" charset="0"/>
              </a:rPr>
              <a:t> </a:t>
            </a:r>
            <a:r>
              <a:rPr lang="en-US" altLang="en-US" sz="2600" dirty="0">
                <a:solidFill>
                  <a:srgbClr val="0033CC"/>
                </a:solidFill>
                <a:latin typeface="CG Times" charset="0"/>
                <a:sym typeface="Symbol" charset="2"/>
              </a:rPr>
              <a:t> risk for acute leukemia 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00FF"/>
                </a:solidFill>
                <a:latin typeface="CG Times" charset="0"/>
                <a:sym typeface="Symbol" charset="2"/>
              </a:rPr>
              <a:t>       </a:t>
            </a:r>
            <a:r>
              <a:rPr lang="en-US" altLang="en-US" sz="2600" dirty="0">
                <a:solidFill>
                  <a:srgbClr val="0033CC"/>
                </a:solidFill>
                <a:latin typeface="CG Times" charset="0"/>
                <a:sym typeface="Symbol" charset="2"/>
              </a:rPr>
              <a:t>  -  Ataxia telangiectasia 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     -  Bloom syndrome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     -  Down syndrome (Trisomy 21)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     -  Neurofibromatosis Type 1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FF6600"/>
                </a:solidFill>
                <a:latin typeface="CG Times" charset="0"/>
                <a:sym typeface="Symbol" charset="2"/>
              </a:rPr>
              <a:t>3. Chronic marrow dysfunction :</a:t>
            </a:r>
            <a:r>
              <a:rPr lang="en-US" altLang="en-US" sz="2600" dirty="0">
                <a:solidFill>
                  <a:srgbClr val="0033CC"/>
                </a:solidFill>
                <a:latin typeface="CG Times" charset="0"/>
                <a:sym typeface="Symbol" charset="2"/>
              </a:rPr>
              <a:t> </a:t>
            </a:r>
          </a:p>
          <a:p>
            <a:pPr eaLnBrk="1" hangingPunct="1">
              <a:defRPr/>
            </a:pPr>
            <a:r>
              <a:rPr lang="en-US" altLang="en-US" sz="26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   - MDS, MPD, Aplastic anemia, PNH</a:t>
            </a:r>
            <a:endParaRPr lang="en-US" altLang="en-US" sz="2600" dirty="0">
              <a:solidFill>
                <a:srgbClr val="0033CC"/>
              </a:solidFill>
              <a:latin typeface="CG 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905000" y="1428750"/>
            <a:ext cx="81534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altLang="en-US" sz="3200" dirty="0">
                <a:solidFill>
                  <a:srgbClr val="FF3399"/>
                </a:solidFill>
              </a:rPr>
              <a:t>II. Environmental factors :                  </a:t>
            </a:r>
            <a:r>
              <a:rPr lang="en-US" altLang="en-US" sz="3000" dirty="0">
                <a:solidFill>
                  <a:srgbClr val="FF6600"/>
                </a:solidFill>
                <a:latin typeface="CG Times" charset="0"/>
              </a:rPr>
              <a:t>Agents causing chronic  inflammation </a:t>
            </a:r>
            <a:r>
              <a:rPr lang="en-US" altLang="en-US" sz="3000" dirty="0">
                <a:solidFill>
                  <a:srgbClr val="FF6600"/>
                </a:solidFill>
                <a:latin typeface="CG Times" charset="0"/>
                <a:sym typeface="Symbol" charset="2"/>
              </a:rPr>
              <a:t> lymphoid neoplasia</a:t>
            </a:r>
          </a:p>
          <a:p>
            <a:pPr eaLnBrk="1" hangingPunct="1">
              <a:defRPr/>
            </a:pPr>
            <a:r>
              <a:rPr lang="en-US" altLang="en-US" sz="3000" dirty="0" err="1">
                <a:solidFill>
                  <a:srgbClr val="FF00FF"/>
                </a:solidFill>
                <a:latin typeface="CG Times" charset="0"/>
                <a:sym typeface="Symbol" charset="2"/>
              </a:rPr>
              <a:t>Eg</a:t>
            </a:r>
            <a:r>
              <a:rPr lang="en-US" altLang="en-US" sz="3000" dirty="0">
                <a:solidFill>
                  <a:srgbClr val="FF00FF"/>
                </a:solidFill>
                <a:latin typeface="CG Times" charset="0"/>
                <a:sym typeface="Symbol" charset="2"/>
              </a:rPr>
              <a:t> :</a:t>
            </a: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  - </a:t>
            </a:r>
            <a:r>
              <a:rPr lang="en-US" altLang="en-US" sz="3000" dirty="0" err="1">
                <a:solidFill>
                  <a:srgbClr val="0033CC"/>
                </a:solidFill>
                <a:latin typeface="CG Times" charset="0"/>
                <a:sym typeface="Symbol" charset="2"/>
              </a:rPr>
              <a:t>H.pylori</a:t>
            </a: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 infection :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       </a:t>
            </a:r>
            <a:r>
              <a:rPr lang="en-US" altLang="en-US" sz="3000" dirty="0">
                <a:latin typeface="CG Times" charset="0"/>
                <a:sym typeface="Symbol" charset="2"/>
              </a:rPr>
              <a:t>Gastric B-cell lymphoma</a:t>
            </a: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 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     - Gluten- sensitive </a:t>
            </a:r>
            <a:r>
              <a:rPr lang="en-US" altLang="en-US" sz="3000" dirty="0" err="1">
                <a:solidFill>
                  <a:srgbClr val="0033CC"/>
                </a:solidFill>
                <a:latin typeface="CG Times" charset="0"/>
                <a:sym typeface="Symbol" charset="2"/>
              </a:rPr>
              <a:t>enteropathy</a:t>
            </a: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: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            </a:t>
            </a:r>
            <a:r>
              <a:rPr lang="en-US" altLang="en-US" sz="3000" dirty="0">
                <a:latin typeface="CG Times" charset="0"/>
                <a:sym typeface="Symbol" charset="2"/>
              </a:rPr>
              <a:t>Intestinal  T-cell lymphoma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en-US" sz="3000" dirty="0">
                <a:solidFill>
                  <a:srgbClr val="FF6600"/>
                </a:solidFill>
                <a:latin typeface="CG Times" charset="0"/>
                <a:sym typeface="Symbol" charset="2"/>
              </a:rPr>
              <a:t>Sustained B-cell stimulation due to immune dysregulation </a:t>
            </a:r>
          </a:p>
          <a:p>
            <a:pPr eaLnBrk="1" hangingPunct="1">
              <a:defRPr/>
            </a:pPr>
            <a:r>
              <a:rPr lang="en-US" altLang="en-US" sz="3000" dirty="0" err="1">
                <a:solidFill>
                  <a:srgbClr val="FF00FF"/>
                </a:solidFill>
                <a:latin typeface="CG Times" charset="0"/>
              </a:rPr>
              <a:t>Eg</a:t>
            </a:r>
            <a:r>
              <a:rPr lang="en-US" altLang="en-US" sz="3000" dirty="0">
                <a:solidFill>
                  <a:srgbClr val="FF00FF"/>
                </a:solidFill>
                <a:latin typeface="CG Times" charset="0"/>
              </a:rPr>
              <a:t> :</a:t>
            </a:r>
            <a:r>
              <a:rPr lang="en-US" altLang="en-US" sz="3000" dirty="0">
                <a:solidFill>
                  <a:srgbClr val="0033CC"/>
                </a:solidFill>
                <a:latin typeface="CG Times" charset="0"/>
              </a:rPr>
              <a:t> HIV </a:t>
            </a: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 polyclonal B-cell activation  </a:t>
            </a:r>
            <a:r>
              <a:rPr lang="en-US" altLang="en-US" sz="3000" dirty="0">
                <a:latin typeface="CG Times" charset="0"/>
                <a:sym typeface="Symbol" charset="2"/>
              </a:rPr>
              <a:t>B-cell</a:t>
            </a:r>
            <a:r>
              <a:rPr lang="en-US" altLang="en-US" sz="3000" dirty="0">
                <a:solidFill>
                  <a:srgbClr val="0033CC"/>
                </a:solidFill>
                <a:latin typeface="CG Times" charset="0"/>
                <a:sym typeface="Symbol" charset="2"/>
              </a:rPr>
              <a:t> </a:t>
            </a:r>
            <a:r>
              <a:rPr lang="en-US" altLang="en-US" sz="3000" dirty="0">
                <a:latin typeface="CG Times" charset="0"/>
                <a:sym typeface="Symbol" charset="2"/>
              </a:rPr>
              <a:t>lymphomas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667000" y="254069"/>
            <a:ext cx="7026282" cy="707886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Etiology of white cell Neoplasia</a:t>
            </a:r>
          </a:p>
        </p:txBody>
      </p:sp>
    </p:spTree>
    <p:extLst>
      <p:ext uri="{BB962C8B-B14F-4D97-AF65-F5344CB8AC3E}">
        <p14:creationId xmlns:p14="http://schemas.microsoft.com/office/powerpoint/2010/main" val="4934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905000" y="1847850"/>
            <a:ext cx="838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71475" indent="-371475">
              <a:buFontTx/>
              <a:buChar char="•"/>
              <a:defRPr/>
            </a:pPr>
            <a:r>
              <a:rPr lang="en-US" sz="2800" dirty="0">
                <a:latin typeface="CG Times" pitchFamily="18" charset="0"/>
              </a:rPr>
              <a:t>HTLV -1</a:t>
            </a:r>
            <a:r>
              <a:rPr lang="en-US" sz="2800" dirty="0">
                <a:solidFill>
                  <a:srgbClr val="0033CC"/>
                </a:solidFill>
                <a:latin typeface="CG Times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33CC"/>
                </a:solidFill>
                <a:latin typeface="CG Times" pitchFamily="18" charset="0"/>
              </a:rPr>
              <a:t>    -Adult T-cell leukemia / lymphoma </a:t>
            </a:r>
          </a:p>
          <a:p>
            <a:pPr marL="371475" indent="-371475">
              <a:buFontTx/>
              <a:buChar char="•"/>
              <a:defRPr/>
            </a:pPr>
            <a:r>
              <a:rPr lang="en-US" sz="2800" dirty="0">
                <a:latin typeface="CG Times" pitchFamily="18" charset="0"/>
              </a:rPr>
              <a:t>EBV</a:t>
            </a:r>
            <a:r>
              <a:rPr lang="en-US" sz="2800" dirty="0">
                <a:solidFill>
                  <a:srgbClr val="0033CC"/>
                </a:solidFill>
                <a:latin typeface="CG Times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33CC"/>
                </a:solidFill>
                <a:latin typeface="CG Times" pitchFamily="18" charset="0"/>
              </a:rPr>
              <a:t>   - </a:t>
            </a:r>
            <a:r>
              <a:rPr lang="en-US" sz="2800" dirty="0" err="1">
                <a:solidFill>
                  <a:srgbClr val="0033CC"/>
                </a:solidFill>
                <a:latin typeface="CG Times" pitchFamily="18" charset="0"/>
              </a:rPr>
              <a:t>Burkitt</a:t>
            </a:r>
            <a:r>
              <a:rPr lang="en-US" sz="2800" dirty="0">
                <a:solidFill>
                  <a:srgbClr val="0033CC"/>
                </a:solidFill>
                <a:latin typeface="CG Times" pitchFamily="18" charset="0"/>
              </a:rPr>
              <a:t> lymphoma /HL</a:t>
            </a:r>
          </a:p>
          <a:p>
            <a:pPr marL="371475" indent="-371475">
              <a:buFontTx/>
              <a:buChar char="•"/>
              <a:defRPr/>
            </a:pPr>
            <a:r>
              <a:rPr lang="en-US" sz="2800" dirty="0">
                <a:latin typeface="CG Times" pitchFamily="18" charset="0"/>
              </a:rPr>
              <a:t>Kaposi sarcoma Herpes Virus (KSHV / HHV-8)</a:t>
            </a:r>
            <a:r>
              <a:rPr lang="en-US" sz="2800" dirty="0">
                <a:solidFill>
                  <a:srgbClr val="0033CC"/>
                </a:solidFill>
                <a:latin typeface="CG Times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3399"/>
                </a:solidFill>
                <a:latin typeface="CG Times" pitchFamily="18" charset="0"/>
              </a:rPr>
              <a:t>          </a:t>
            </a:r>
            <a:r>
              <a:rPr lang="en-US" sz="2800" dirty="0">
                <a:solidFill>
                  <a:srgbClr val="FF3300"/>
                </a:solidFill>
                <a:latin typeface="CG Times" pitchFamily="18" charset="0"/>
              </a:rPr>
              <a:t>-Kaposi Sarcoma 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3300"/>
                </a:solidFill>
                <a:latin typeface="CG Times" pitchFamily="18" charset="0"/>
              </a:rPr>
              <a:t>          -B-cell lymphoma  presenting as primary 	malignant effusion (Primary effusion 	lymphoma)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3300"/>
                </a:solidFill>
                <a:latin typeface="CG Times" pitchFamily="18" charset="0"/>
              </a:rPr>
              <a:t>          -Multiple Myeloma</a:t>
            </a:r>
            <a:endParaRPr lang="en-US" sz="2800" dirty="0">
              <a:solidFill>
                <a:srgbClr val="FF3300"/>
              </a:solidFill>
              <a:latin typeface="CG Times" pitchFamily="18" charset="0"/>
              <a:sym typeface="Symbol" pitchFamily="18" charset="2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667000" y="177869"/>
            <a:ext cx="7026282" cy="707886"/>
          </a:xfrm>
          <a:prstGeom prst="rect">
            <a:avLst/>
          </a:prstGeom>
          <a:noFill/>
          <a:ln w="57150" cmpd="thinThick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>
                <a:solidFill>
                  <a:srgbClr val="FF0000"/>
                </a:solidFill>
              </a:rPr>
              <a:t>Etiology of white cell Neoplasia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136775" y="990601"/>
            <a:ext cx="48783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FF3399"/>
                </a:solidFill>
              </a:rPr>
              <a:t>III. Oncogenic Viruses :</a:t>
            </a:r>
          </a:p>
        </p:txBody>
      </p:sp>
    </p:spTree>
    <p:extLst>
      <p:ext uri="{BB962C8B-B14F-4D97-AF65-F5344CB8AC3E}">
        <p14:creationId xmlns:p14="http://schemas.microsoft.com/office/powerpoint/2010/main" val="20947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781</Words>
  <Application>Microsoft Macintosh PowerPoint</Application>
  <PresentationFormat>Widescreen</PresentationFormat>
  <Paragraphs>160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 Light</vt:lpstr>
      <vt:lpstr>Arial</vt:lpstr>
      <vt:lpstr>Calibri</vt:lpstr>
      <vt:lpstr>CG Times</vt:lpstr>
      <vt:lpstr>Symbol</vt:lpstr>
      <vt:lpstr>Times New Roman</vt:lpstr>
      <vt:lpstr>Office Theme</vt:lpstr>
      <vt:lpstr>Bitmap Image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2019-06-15T10:14:44Z</dcterms:created>
  <dcterms:modified xsi:type="dcterms:W3CDTF">2019-06-15T10:17:26Z</dcterms:modified>
</cp:coreProperties>
</file>