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oleObject"/>
  <Default Extension="png" ContentType="image/png"/>
  <Default Extension="vml" ContentType="application/vnd.openxmlformats-officedocument.vmlDrawi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330" r:id="rId2"/>
    <p:sldId id="331" r:id="rId3"/>
    <p:sldId id="332" r:id="rId4"/>
    <p:sldId id="333" r:id="rId5"/>
    <p:sldId id="334" r:id="rId6"/>
    <p:sldId id="335" r:id="rId7"/>
    <p:sldId id="336" r:id="rId8"/>
    <p:sldId id="337" r:id="rId9"/>
    <p:sldId id="339" r:id="rId10"/>
    <p:sldId id="341" r:id="rId11"/>
    <p:sldId id="342" r:id="rId12"/>
    <p:sldId id="343" r:id="rId13"/>
    <p:sldId id="344" r:id="rId14"/>
    <p:sldId id="345" r:id="rId15"/>
    <p:sldId id="346" r:id="rId16"/>
    <p:sldId id="348" r:id="rId17"/>
    <p:sldId id="349" r:id="rId18"/>
    <p:sldId id="351" r:id="rId19"/>
    <p:sldId id="352" r:id="rId20"/>
    <p:sldId id="353" r:id="rId21"/>
    <p:sldId id="354" r:id="rId22"/>
    <p:sldId id="355" r:id="rId23"/>
    <p:sldId id="356" r:id="rId24"/>
    <p:sldId id="35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preferSingleView="1">
    <p:restoredLeft sz="15620"/>
    <p:restoredTop sz="94660"/>
  </p:normalViewPr>
  <p:slideViewPr>
    <p:cSldViewPr snapToGrid="0" snapToObjects="1">
      <p:cViewPr varScale="1">
        <p:scale>
          <a:sx n="111" d="100"/>
          <a:sy n="111" d="100"/>
        </p:scale>
        <p:origin x="912" y="200"/>
      </p:cViewPr>
      <p:guideLst/>
    </p:cSldViewPr>
  </p:slide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90AF8E-2E30-474D-9B8F-10B28102E583}" type="datetimeFigureOut">
              <a:rPr lang="en-US" smtClean="0"/>
              <a:t>6/25/19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FC58C6-A384-4E41-8713-0231CA4C1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68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defRPr/>
            </a:pPr>
            <a:fld id="{05A20DE4-7B68-9840-963B-597BD6D3085B}" type="slidenum">
              <a:rPr lang="en-US" altLang="en-US" sz="1200" b="0" smtClean="0"/>
              <a:pPr eaLnBrk="1" hangingPunct="1">
                <a:defRPr/>
              </a:pPr>
              <a:t>1</a:t>
            </a:fld>
            <a:endParaRPr lang="en-US" altLang="en-US" sz="1200" b="0" dirty="0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IN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065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3250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>
              <a:latin typeface="Times New Roman" charset="0"/>
            </a:endParaRPr>
          </a:p>
        </p:txBody>
      </p:sp>
      <p:sp>
        <p:nvSpPr>
          <p:cNvPr id="532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fld id="{769A4F20-17BA-6644-90A9-C9EAA0C49AD8}" type="slidenum">
              <a:rPr lang="en-US" altLang="en-US" sz="1200" b="0"/>
              <a:pPr/>
              <a:t>6</a:t>
            </a:fld>
            <a:endParaRPr lang="en-US" altLang="en-US" sz="1200" b="0"/>
          </a:p>
        </p:txBody>
      </p:sp>
    </p:spTree>
    <p:extLst>
      <p:ext uri="{BB962C8B-B14F-4D97-AF65-F5344CB8AC3E}">
        <p14:creationId xmlns:p14="http://schemas.microsoft.com/office/powerpoint/2010/main" val="2825833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defRPr/>
            </a:pPr>
            <a:fld id="{7E2F0036-2A8A-604E-900B-5166F83FE76E}" type="slidenum">
              <a:rPr lang="en-US" altLang="en-US" sz="1200" b="0" smtClean="0"/>
              <a:pPr eaLnBrk="1" hangingPunct="1">
                <a:defRPr/>
              </a:pPr>
              <a:t>19</a:t>
            </a:fld>
            <a:endParaRPr lang="en-US" altLang="en-US" sz="1200" b="0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IN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5608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defRPr/>
            </a:pPr>
            <a:fld id="{EA9E696D-E916-3648-98A4-401AA33FF3A3}" type="slidenum">
              <a:rPr lang="en-US" altLang="en-US" sz="1200" b="0" smtClean="0"/>
              <a:pPr eaLnBrk="1" hangingPunct="1">
                <a:defRPr/>
              </a:pPr>
              <a:t>20</a:t>
            </a:fld>
            <a:endParaRPr lang="en-US" altLang="en-US" sz="1200" b="0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IN" altLang="en-US" sz="3200" b="1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555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C8A7B-7F4A-454E-879A-95858DD8D8DF}" type="datetimeFigureOut">
              <a:rPr lang="en-US" smtClean="0"/>
              <a:t>6/25/19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1C466-C382-E545-9157-BFD9B2F6B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692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C8A7B-7F4A-454E-879A-95858DD8D8DF}" type="datetimeFigureOut">
              <a:rPr lang="en-US" smtClean="0"/>
              <a:t>6/25/19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1C466-C382-E545-9157-BFD9B2F6B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664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C8A7B-7F4A-454E-879A-95858DD8D8DF}" type="datetimeFigureOut">
              <a:rPr lang="en-US" smtClean="0"/>
              <a:t>6/25/19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1C466-C382-E545-9157-BFD9B2F6B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721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C8A7B-7F4A-454E-879A-95858DD8D8DF}" type="datetimeFigureOut">
              <a:rPr lang="en-US" smtClean="0"/>
              <a:t>6/25/19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1C466-C382-E545-9157-BFD9B2F6B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40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C8A7B-7F4A-454E-879A-95858DD8D8DF}" type="datetimeFigureOut">
              <a:rPr lang="en-US" smtClean="0"/>
              <a:t>6/25/19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1C466-C382-E545-9157-BFD9B2F6B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5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C8A7B-7F4A-454E-879A-95858DD8D8DF}" type="datetimeFigureOut">
              <a:rPr lang="en-US" smtClean="0"/>
              <a:t>6/25/19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1C466-C382-E545-9157-BFD9B2F6B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335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C8A7B-7F4A-454E-879A-95858DD8D8DF}" type="datetimeFigureOut">
              <a:rPr lang="en-US" smtClean="0"/>
              <a:t>6/25/19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1C466-C382-E545-9157-BFD9B2F6B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00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C8A7B-7F4A-454E-879A-95858DD8D8DF}" type="datetimeFigureOut">
              <a:rPr lang="en-US" smtClean="0"/>
              <a:t>6/25/19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1C466-C382-E545-9157-BFD9B2F6B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569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C8A7B-7F4A-454E-879A-95858DD8D8DF}" type="datetimeFigureOut">
              <a:rPr lang="en-US" smtClean="0"/>
              <a:t>6/25/19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1C466-C382-E545-9157-BFD9B2F6B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695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C8A7B-7F4A-454E-879A-95858DD8D8DF}" type="datetimeFigureOut">
              <a:rPr lang="en-US" smtClean="0"/>
              <a:t>6/25/19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1C466-C382-E545-9157-BFD9B2F6B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342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C8A7B-7F4A-454E-879A-95858DD8D8DF}" type="datetimeFigureOut">
              <a:rPr lang="en-US" smtClean="0"/>
              <a:t>6/25/19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1C466-C382-E545-9157-BFD9B2F6B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783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C8A7B-7F4A-454E-879A-95858DD8D8DF}" type="datetimeFigureOut">
              <a:rPr lang="en-US" smtClean="0"/>
              <a:t>6/25/19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11C466-C382-E545-9157-BFD9B2F6B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61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3" descr="a01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99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CC66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4"/>
          <p:cNvSpPr>
            <a:spLocks noChangeArrowheads="1"/>
          </p:cNvSpPr>
          <p:nvPr/>
        </p:nvSpPr>
        <p:spPr bwMode="auto">
          <a:xfrm>
            <a:off x="1524000" y="304800"/>
            <a:ext cx="8991600" cy="923330"/>
          </a:xfrm>
          <a:prstGeom prst="rect">
            <a:avLst/>
          </a:prstGeom>
          <a:noFill/>
          <a:ln w="76200" cmpd="tri">
            <a:solidFill>
              <a:srgbClr val="99FF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5400">
                <a:solidFill>
                  <a:srgbClr val="FF0000"/>
                </a:solidFill>
                <a:latin typeface="CG Times" charset="0"/>
              </a:rPr>
              <a:t>MYELOID </a:t>
            </a:r>
            <a:r>
              <a:rPr lang="en-US" altLang="en-US" sz="5400" smtClean="0">
                <a:solidFill>
                  <a:srgbClr val="FF0000"/>
                </a:solidFill>
                <a:latin typeface="CG Times" charset="0"/>
              </a:rPr>
              <a:t>LEUKEMIAS-II</a:t>
            </a:r>
            <a:endParaRPr lang="en-US" altLang="en-US" sz="5400" dirty="0">
              <a:solidFill>
                <a:srgbClr val="FF0000"/>
              </a:solidFill>
              <a:latin typeface="CG Times" charset="0"/>
            </a:endParaRPr>
          </a:p>
        </p:txBody>
      </p:sp>
      <p:pic>
        <p:nvPicPr>
          <p:cNvPr id="2765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524000"/>
            <a:ext cx="516255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99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12"/>
          <p:cNvSpPr>
            <a:spLocks noChangeArrowheads="1"/>
          </p:cNvSpPr>
          <p:nvPr/>
        </p:nvSpPr>
        <p:spPr bwMode="auto">
          <a:xfrm>
            <a:off x="2133600" y="5334000"/>
            <a:ext cx="80010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defRPr/>
            </a:pPr>
            <a:r>
              <a:rPr lang="en-US" altLang="en-US" sz="2000" dirty="0">
                <a:solidFill>
                  <a:srgbClr val="C00000"/>
                </a:solidFill>
                <a:latin typeface="Arial" charset="0"/>
              </a:rPr>
              <a:t>                              </a:t>
            </a:r>
            <a:r>
              <a:rPr lang="en-US" altLang="en-US" sz="3600" dirty="0">
                <a:solidFill>
                  <a:srgbClr val="006600"/>
                </a:solidFill>
                <a:latin typeface="Arial" charset="0"/>
              </a:rPr>
              <a:t>Dr. </a:t>
            </a:r>
            <a:r>
              <a:rPr lang="en-US" altLang="en-US" sz="3600" dirty="0" err="1">
                <a:solidFill>
                  <a:srgbClr val="006600"/>
                </a:solidFill>
                <a:latin typeface="Arial" charset="0"/>
              </a:rPr>
              <a:t>B.V.Vydehi</a:t>
            </a:r>
            <a:r>
              <a:rPr lang="en-US" altLang="en-US" sz="3600" dirty="0">
                <a:solidFill>
                  <a:srgbClr val="006600"/>
                </a:solidFill>
                <a:latin typeface="Arial" charset="0"/>
              </a:rPr>
              <a:t>  M.D</a:t>
            </a:r>
            <a:endParaRPr lang="en-US" altLang="en-US" sz="2000" dirty="0">
              <a:solidFill>
                <a:srgbClr val="C00000"/>
              </a:solidFill>
              <a:latin typeface="Arial" charset="0"/>
            </a:endParaRPr>
          </a:p>
          <a:p>
            <a:pPr eaLnBrk="1" hangingPunct="1">
              <a:defRPr/>
            </a:pPr>
            <a:r>
              <a:rPr lang="en-US" altLang="en-US" sz="2000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                                   PROFESSOR OF PATHOLOGY</a:t>
            </a:r>
          </a:p>
          <a:p>
            <a:pPr eaLnBrk="1" hangingPunct="1">
              <a:defRPr/>
            </a:pPr>
            <a:r>
              <a:rPr lang="en-US" altLang="en-US" sz="2000" dirty="0">
                <a:solidFill>
                  <a:srgbClr val="222268"/>
                </a:solidFill>
                <a:latin typeface="Arial" charset="0"/>
                <a:ea typeface="Arial" charset="0"/>
                <a:cs typeface="Arial" charset="0"/>
              </a:rPr>
              <a:t>                    NARAYANA MEDICAL COLLEGE,NELLORE</a:t>
            </a:r>
            <a:endParaRPr lang="en-US" altLang="en-US" sz="3200" dirty="0">
              <a:solidFill>
                <a:srgbClr val="222268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50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ChangeArrowheads="1"/>
          </p:cNvSpPr>
          <p:nvPr/>
        </p:nvSpPr>
        <p:spPr bwMode="auto">
          <a:xfrm>
            <a:off x="1752600" y="1724025"/>
            <a:ext cx="8686800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lang="en-US" altLang="en-US" sz="3200" dirty="0">
                <a:latin typeface="CG Times" charset="0"/>
              </a:rPr>
              <a:t>Myeloblasts of &gt; 20% of total marrow cells </a:t>
            </a:r>
          </a:p>
          <a:p>
            <a:pPr eaLnBrk="1" hangingPunct="1">
              <a:buFontTx/>
              <a:buChar char="•"/>
              <a:defRPr/>
            </a:pPr>
            <a:r>
              <a:rPr lang="en-US" altLang="en-US" sz="3200" dirty="0" err="1">
                <a:latin typeface="CG Times" charset="0"/>
              </a:rPr>
              <a:t>Monocytic</a:t>
            </a:r>
            <a:r>
              <a:rPr lang="en-US" altLang="en-US" sz="3200" dirty="0">
                <a:latin typeface="CG Times" charset="0"/>
              </a:rPr>
              <a:t> differentiation also seen </a:t>
            </a:r>
          </a:p>
          <a:p>
            <a:pPr eaLnBrk="1" hangingPunct="1">
              <a:buFontTx/>
              <a:buChar char="•"/>
              <a:defRPr/>
            </a:pPr>
            <a:r>
              <a:rPr lang="en-US" altLang="en-US" sz="3200" dirty="0">
                <a:solidFill>
                  <a:srgbClr val="0033CC"/>
                </a:solidFill>
                <a:latin typeface="CG Times" charset="0"/>
              </a:rPr>
              <a:t>Peripheral blood </a:t>
            </a:r>
            <a:r>
              <a:rPr lang="en-US" altLang="en-US" sz="3200" dirty="0" err="1">
                <a:solidFill>
                  <a:srgbClr val="0033CC"/>
                </a:solidFill>
                <a:latin typeface="CG Times" charset="0"/>
              </a:rPr>
              <a:t>monocytosis</a:t>
            </a:r>
            <a:r>
              <a:rPr lang="en-US" altLang="en-US" sz="3200" dirty="0">
                <a:solidFill>
                  <a:srgbClr val="0033CC"/>
                </a:solidFill>
                <a:latin typeface="CG Times" charset="0"/>
              </a:rPr>
              <a:t> (</a:t>
            </a:r>
            <a:r>
              <a:rPr lang="en-US" altLang="en-US" sz="3200" dirty="0">
                <a:solidFill>
                  <a:srgbClr val="0033CC"/>
                </a:solidFill>
                <a:latin typeface="CG Times" charset="0"/>
                <a:sym typeface="Symbol" charset="2"/>
              </a:rPr>
              <a:t> 5000 / </a:t>
            </a:r>
            <a:r>
              <a:rPr lang="en-US" altLang="en-US" sz="3200" dirty="0" err="1">
                <a:solidFill>
                  <a:srgbClr val="0033CC"/>
                </a:solidFill>
                <a:latin typeface="CG Times" charset="0"/>
                <a:sym typeface="Symbol" charset="2"/>
              </a:rPr>
              <a:t>cumm</a:t>
            </a:r>
            <a:r>
              <a:rPr lang="en-US" altLang="en-US" sz="3200" dirty="0">
                <a:solidFill>
                  <a:srgbClr val="0033CC"/>
                </a:solidFill>
                <a:latin typeface="CG Times" charset="0"/>
                <a:sym typeface="Symbol" charset="2"/>
              </a:rPr>
              <a:t>)</a:t>
            </a:r>
          </a:p>
          <a:p>
            <a:pPr eaLnBrk="1" hangingPunct="1">
              <a:buFontTx/>
              <a:buChar char="•"/>
              <a:defRPr/>
            </a:pPr>
            <a:r>
              <a:rPr lang="en-US" altLang="en-US" sz="3200" dirty="0">
                <a:solidFill>
                  <a:srgbClr val="0033CC"/>
                </a:solidFill>
                <a:latin typeface="CG Times" charset="0"/>
              </a:rPr>
              <a:t>Infiltration of </a:t>
            </a:r>
            <a:r>
              <a:rPr lang="en-US" altLang="en-US" sz="3200" dirty="0" err="1">
                <a:solidFill>
                  <a:srgbClr val="0033CC"/>
                </a:solidFill>
                <a:latin typeface="CG Times" charset="0"/>
              </a:rPr>
              <a:t>extramedullary</a:t>
            </a:r>
            <a:r>
              <a:rPr lang="en-US" altLang="en-US" sz="3200" dirty="0">
                <a:solidFill>
                  <a:srgbClr val="0033CC"/>
                </a:solidFill>
                <a:latin typeface="CG Times" charset="0"/>
              </a:rPr>
              <a:t> sites is more common </a:t>
            </a:r>
          </a:p>
          <a:p>
            <a:pPr eaLnBrk="1" hangingPunct="1">
              <a:buFontTx/>
              <a:buChar char="•"/>
              <a:defRPr/>
            </a:pPr>
            <a:r>
              <a:rPr lang="en-US" altLang="en-US" sz="3200" dirty="0" err="1">
                <a:solidFill>
                  <a:srgbClr val="FF3300"/>
                </a:solidFill>
                <a:latin typeface="CG Times" charset="0"/>
              </a:rPr>
              <a:t>Monoblasts</a:t>
            </a:r>
            <a:r>
              <a:rPr lang="en-US" altLang="en-US" sz="3200" dirty="0">
                <a:solidFill>
                  <a:srgbClr val="FF3300"/>
                </a:solidFill>
                <a:latin typeface="CG Times" charset="0"/>
              </a:rPr>
              <a:t> are positive for NSE</a:t>
            </a:r>
          </a:p>
          <a:p>
            <a:pPr eaLnBrk="1" hangingPunct="1">
              <a:buFontTx/>
              <a:buChar char="•"/>
              <a:defRPr/>
            </a:pPr>
            <a:r>
              <a:rPr lang="en-US" altLang="en-US" sz="3200" dirty="0">
                <a:solidFill>
                  <a:srgbClr val="FF00FF"/>
                </a:solidFill>
                <a:latin typeface="CG Times" charset="0"/>
              </a:rPr>
              <a:t>Association with Inversions 16</a:t>
            </a:r>
            <a:endParaRPr lang="en-US" altLang="en-US" sz="3200" dirty="0">
              <a:solidFill>
                <a:srgbClr val="FF00FF"/>
              </a:solidFill>
              <a:latin typeface="CG Times" charset="0"/>
              <a:sym typeface="Symbol" charset="2"/>
            </a:endParaRPr>
          </a:p>
        </p:txBody>
      </p:sp>
      <p:sp>
        <p:nvSpPr>
          <p:cNvPr id="31747" name="Rectangle 4"/>
          <p:cNvSpPr>
            <a:spLocks noChangeArrowheads="1"/>
          </p:cNvSpPr>
          <p:nvPr/>
        </p:nvSpPr>
        <p:spPr bwMode="auto">
          <a:xfrm>
            <a:off x="1752601" y="273050"/>
            <a:ext cx="8728075" cy="615950"/>
          </a:xfrm>
          <a:prstGeom prst="rect">
            <a:avLst/>
          </a:prstGeom>
          <a:noFill/>
          <a:ln w="57150" cmpd="thinThick">
            <a:solidFill>
              <a:srgbClr val="66FF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defRPr/>
            </a:pPr>
            <a:r>
              <a:rPr lang="en-US" altLang="en-US" sz="3400" dirty="0">
                <a:solidFill>
                  <a:srgbClr val="FF0000"/>
                </a:solidFill>
              </a:rPr>
              <a:t>AML – M4 (Acute </a:t>
            </a:r>
            <a:r>
              <a:rPr lang="en-US" altLang="en-US" sz="3400" dirty="0" err="1">
                <a:solidFill>
                  <a:srgbClr val="FF0000"/>
                </a:solidFill>
              </a:rPr>
              <a:t>Myelomonocytic</a:t>
            </a:r>
            <a:r>
              <a:rPr lang="en-US" altLang="en-US" sz="3400" dirty="0">
                <a:solidFill>
                  <a:srgbClr val="FF0000"/>
                </a:solidFill>
              </a:rPr>
              <a:t> leukemia)</a:t>
            </a:r>
          </a:p>
        </p:txBody>
      </p:sp>
    </p:spTree>
    <p:extLst>
      <p:ext uri="{BB962C8B-B14F-4D97-AF65-F5344CB8AC3E}">
        <p14:creationId xmlns:p14="http://schemas.microsoft.com/office/powerpoint/2010/main" val="143935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2" descr="M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33400"/>
            <a:ext cx="79248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089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Content Placeholder 4"/>
          <p:cNvSpPr>
            <a:spLocks noGrp="1"/>
          </p:cNvSpPr>
          <p:nvPr>
            <p:ph idx="1"/>
          </p:nvPr>
        </p:nvSpPr>
        <p:spPr>
          <a:xfrm>
            <a:off x="2209800" y="1524000"/>
            <a:ext cx="8153400" cy="4572000"/>
          </a:xfrm>
        </p:spPr>
        <p:txBody>
          <a:bodyPr/>
          <a:lstStyle/>
          <a:p>
            <a:r>
              <a:rPr lang="en-US" altLang="en-US" sz="3600" b="1"/>
              <a:t>&gt;80% of leukemic cells are of monocytic lineage, including monoblasts, promonocytes &amp; monocytes</a:t>
            </a:r>
          </a:p>
          <a:p>
            <a:pPr eaLnBrk="1" hangingPunct="1"/>
            <a:r>
              <a:rPr lang="en-US" altLang="en-US" sz="3600" b="1">
                <a:latin typeface="CG Times" charset="0"/>
                <a:sym typeface="Symbol" charset="2"/>
              </a:rPr>
              <a:t> </a:t>
            </a:r>
            <a:r>
              <a:rPr lang="en-US" altLang="en-US" sz="3600" b="1">
                <a:solidFill>
                  <a:srgbClr val="FF6600"/>
                </a:solidFill>
                <a:latin typeface="CG Times" charset="0"/>
                <a:sym typeface="Symbol" charset="2"/>
              </a:rPr>
              <a:t>Non Specific Esterase ++ </a:t>
            </a:r>
          </a:p>
          <a:p>
            <a:pPr eaLnBrk="1" hangingPunct="1"/>
            <a:r>
              <a:rPr lang="en-US" altLang="en-US" sz="3600" b="1">
                <a:solidFill>
                  <a:srgbClr val="0033CC"/>
                </a:solidFill>
                <a:latin typeface="CG Times" charset="0"/>
                <a:sym typeface="Symbol" charset="2"/>
              </a:rPr>
              <a:t>High incidence of organomegaly,      lymphadenopathy &amp; tissue infiltration </a:t>
            </a:r>
            <a:endParaRPr lang="en-US" altLang="en-US" sz="3600" b="1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419601" y="374650"/>
            <a:ext cx="2989263" cy="768350"/>
          </a:xfrm>
          <a:prstGeom prst="rect">
            <a:avLst/>
          </a:prstGeom>
          <a:noFill/>
          <a:ln w="57150" cmpd="thinThick">
            <a:solidFill>
              <a:srgbClr val="66FF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defRPr/>
            </a:pPr>
            <a:r>
              <a:rPr lang="en-US" altLang="en-US" sz="4400">
                <a:solidFill>
                  <a:srgbClr val="FF0000"/>
                </a:solidFill>
              </a:rPr>
              <a:t>AML – M5 </a:t>
            </a:r>
          </a:p>
        </p:txBody>
      </p:sp>
    </p:spTree>
    <p:extLst>
      <p:ext uri="{BB962C8B-B14F-4D97-AF65-F5344CB8AC3E}">
        <p14:creationId xmlns:p14="http://schemas.microsoft.com/office/powerpoint/2010/main" val="1555246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8" name="Picture 4" descr="M5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3" b="2597"/>
          <a:stretch>
            <a:fillRect/>
          </a:stretch>
        </p:blipFill>
        <p:spPr bwMode="auto">
          <a:xfrm>
            <a:off x="2590800" y="1449388"/>
            <a:ext cx="7315200" cy="533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5"/>
          <p:cNvSpPr>
            <a:spLocks noChangeArrowheads="1"/>
          </p:cNvSpPr>
          <p:nvPr/>
        </p:nvSpPr>
        <p:spPr bwMode="auto">
          <a:xfrm>
            <a:off x="2819400" y="838201"/>
            <a:ext cx="6883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defRPr/>
            </a:pPr>
            <a:r>
              <a:rPr lang="en-US" altLang="en-US" sz="2800">
                <a:solidFill>
                  <a:srgbClr val="0033CC"/>
                </a:solidFill>
              </a:rPr>
              <a:t> Monoblasts, promonocytes, and monocytes</a:t>
            </a:r>
            <a:r>
              <a:rPr lang="en-US" altLang="en-US" sz="2800" b="0">
                <a:solidFill>
                  <a:srgbClr val="0033CC"/>
                </a:solidFill>
              </a:rPr>
              <a:t>:</a:t>
            </a:r>
          </a:p>
        </p:txBody>
      </p:sp>
      <p:sp>
        <p:nvSpPr>
          <p:cNvPr id="35844" name="Rectangle 6"/>
          <p:cNvSpPr>
            <a:spLocks noChangeArrowheads="1"/>
          </p:cNvSpPr>
          <p:nvPr/>
        </p:nvSpPr>
        <p:spPr bwMode="auto">
          <a:xfrm>
            <a:off x="4821239" y="254000"/>
            <a:ext cx="2352675" cy="615950"/>
          </a:xfrm>
          <a:prstGeom prst="rect">
            <a:avLst/>
          </a:prstGeom>
          <a:noFill/>
          <a:ln w="57150" cmpd="thinThick">
            <a:solidFill>
              <a:srgbClr val="66FF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defRPr/>
            </a:pPr>
            <a:r>
              <a:rPr lang="en-US" altLang="en-US" sz="3400" dirty="0">
                <a:solidFill>
                  <a:srgbClr val="FF0000"/>
                </a:solidFill>
              </a:rPr>
              <a:t>AML – M5 </a:t>
            </a:r>
          </a:p>
        </p:txBody>
      </p:sp>
    </p:spTree>
    <p:extLst>
      <p:ext uri="{BB962C8B-B14F-4D97-AF65-F5344CB8AC3E}">
        <p14:creationId xmlns:p14="http://schemas.microsoft.com/office/powerpoint/2010/main" val="41600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/>
          <p:cNvSpPr>
            <a:spLocks noChangeArrowheads="1"/>
          </p:cNvSpPr>
          <p:nvPr/>
        </p:nvSpPr>
        <p:spPr bwMode="auto">
          <a:xfrm>
            <a:off x="1752600" y="1371600"/>
            <a:ext cx="8534400" cy="397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lang="en-US" altLang="en-US" sz="3600" dirty="0">
                <a:solidFill>
                  <a:srgbClr val="0033CC"/>
                </a:solidFill>
                <a:latin typeface="CG Times" charset="0"/>
              </a:rPr>
              <a:t>Advanced age group</a:t>
            </a:r>
          </a:p>
          <a:p>
            <a:pPr eaLnBrk="1" hangingPunct="1">
              <a:buFontTx/>
              <a:buChar char="•"/>
              <a:defRPr/>
            </a:pPr>
            <a:r>
              <a:rPr lang="en-US" altLang="en-US" sz="3600" dirty="0">
                <a:solidFill>
                  <a:srgbClr val="FF6600"/>
                </a:solidFill>
                <a:latin typeface="CG Times" charset="0"/>
              </a:rPr>
              <a:t>Constitutes 1% of de novo AML &amp; 20 % of therapy related AML</a:t>
            </a:r>
          </a:p>
          <a:p>
            <a:pPr eaLnBrk="1" hangingPunct="1">
              <a:buFontTx/>
              <a:buChar char="•"/>
              <a:defRPr/>
            </a:pPr>
            <a:r>
              <a:rPr lang="en-US" altLang="en-US" sz="3600" dirty="0">
                <a:solidFill>
                  <a:srgbClr val="FF00FF"/>
                </a:solidFill>
                <a:latin typeface="CG Times" charset="0"/>
              </a:rPr>
              <a:t>Pure Erythroid leukemia/</a:t>
            </a:r>
            <a:r>
              <a:rPr lang="en-US" altLang="en-US" sz="3600" dirty="0" err="1">
                <a:solidFill>
                  <a:srgbClr val="FF00FF"/>
                </a:solidFill>
                <a:latin typeface="CG Times" charset="0"/>
              </a:rPr>
              <a:t>Di</a:t>
            </a:r>
            <a:r>
              <a:rPr lang="en-US" sz="3600" dirty="0" err="1">
                <a:solidFill>
                  <a:srgbClr val="FF00FF"/>
                </a:solidFill>
              </a:rPr>
              <a:t>Guglielmo's</a:t>
            </a:r>
            <a:r>
              <a:rPr lang="en-US" sz="3600" dirty="0">
                <a:solidFill>
                  <a:srgbClr val="FF00FF"/>
                </a:solidFill>
              </a:rPr>
              <a:t> syndrome / </a:t>
            </a:r>
            <a:r>
              <a:rPr lang="en-US" sz="3600" dirty="0" err="1">
                <a:solidFill>
                  <a:srgbClr val="FF00FF"/>
                </a:solidFill>
              </a:rPr>
              <a:t>Erythraemic</a:t>
            </a:r>
            <a:r>
              <a:rPr lang="en-US" sz="3600" dirty="0">
                <a:solidFill>
                  <a:srgbClr val="FF00FF"/>
                </a:solidFill>
              </a:rPr>
              <a:t> </a:t>
            </a:r>
            <a:r>
              <a:rPr lang="en-US" sz="3600" dirty="0" err="1">
                <a:solidFill>
                  <a:srgbClr val="FF00FF"/>
                </a:solidFill>
              </a:rPr>
              <a:t>myelosis</a:t>
            </a:r>
            <a:r>
              <a:rPr lang="en-US" sz="3600" dirty="0">
                <a:solidFill>
                  <a:srgbClr val="FF00FF"/>
                </a:solidFill>
              </a:rPr>
              <a:t> :</a:t>
            </a:r>
            <a:r>
              <a:rPr lang="en-US" altLang="en-US" sz="3600" dirty="0">
                <a:solidFill>
                  <a:srgbClr val="FF00FF"/>
                </a:solidFill>
                <a:latin typeface="CG Times" charset="0"/>
              </a:rPr>
              <a:t>  </a:t>
            </a:r>
            <a:r>
              <a:rPr lang="en-US" altLang="en-US" sz="3600" dirty="0">
                <a:latin typeface="CG Times" charset="0"/>
              </a:rPr>
              <a:t>&gt;80% Erythroid precursors with &gt;30% </a:t>
            </a:r>
            <a:r>
              <a:rPr lang="en-US" altLang="en-US" sz="3600" dirty="0" err="1">
                <a:latin typeface="CG Times" charset="0"/>
              </a:rPr>
              <a:t>proerythroblasts</a:t>
            </a:r>
            <a:r>
              <a:rPr lang="en-US" altLang="en-US" sz="3600" dirty="0">
                <a:latin typeface="CG Times" charset="0"/>
              </a:rPr>
              <a:t>                                              </a:t>
            </a:r>
          </a:p>
        </p:txBody>
      </p:sp>
      <p:sp>
        <p:nvSpPr>
          <p:cNvPr id="36867" name="Rectangle 4"/>
          <p:cNvSpPr>
            <a:spLocks noChangeArrowheads="1"/>
          </p:cNvSpPr>
          <p:nvPr/>
        </p:nvSpPr>
        <p:spPr bwMode="auto">
          <a:xfrm>
            <a:off x="2667000" y="349449"/>
            <a:ext cx="7034554" cy="615553"/>
          </a:xfrm>
          <a:prstGeom prst="rect">
            <a:avLst/>
          </a:prstGeom>
          <a:noFill/>
          <a:ln w="57150" cmpd="thinThick">
            <a:solidFill>
              <a:srgbClr val="66FF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defRPr/>
            </a:pPr>
            <a:r>
              <a:rPr lang="en-US" altLang="en-US" sz="3400">
                <a:solidFill>
                  <a:srgbClr val="FF0000"/>
                </a:solidFill>
              </a:rPr>
              <a:t>AML – M6 (Acute Erythroleukemia)</a:t>
            </a:r>
          </a:p>
        </p:txBody>
      </p:sp>
    </p:spTree>
    <p:extLst>
      <p:ext uri="{BB962C8B-B14F-4D97-AF65-F5344CB8AC3E}">
        <p14:creationId xmlns:p14="http://schemas.microsoft.com/office/powerpoint/2010/main" val="1667636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4513" name="Object 2"/>
          <p:cNvGraphicFramePr>
            <a:graphicFrameLocks noChangeAspect="1"/>
          </p:cNvGraphicFramePr>
          <p:nvPr/>
        </p:nvGraphicFramePr>
        <p:xfrm>
          <a:off x="2362200" y="228601"/>
          <a:ext cx="7391400" cy="6334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06" name="Photo Editor Photo" r:id="rId3" imgW="20238095" imgH="16432919" progId="MSPhotoEd.3">
                  <p:embed/>
                </p:oleObj>
              </mc:Choice>
              <mc:Fallback>
                <p:oleObj name="Photo Editor Photo" r:id="rId3" imgW="20238095" imgH="1643291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228601"/>
                        <a:ext cx="7391400" cy="6334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6302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564" y="228600"/>
            <a:ext cx="8524875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929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1752600" y="425649"/>
            <a:ext cx="8654998" cy="615553"/>
          </a:xfrm>
          <a:prstGeom prst="rect">
            <a:avLst/>
          </a:prstGeom>
          <a:noFill/>
          <a:ln w="57150" cmpd="thinThick">
            <a:solidFill>
              <a:srgbClr val="66FF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defRPr/>
            </a:pPr>
            <a:r>
              <a:rPr lang="en-US" altLang="en-US" sz="3400">
                <a:solidFill>
                  <a:srgbClr val="FF0000"/>
                </a:solidFill>
              </a:rPr>
              <a:t>AML – M7 (Acute Megakaryocytic leukemia)</a:t>
            </a:r>
          </a:p>
        </p:txBody>
      </p:sp>
      <p:sp>
        <p:nvSpPr>
          <p:cNvPr id="40963" name="Rectangle 5"/>
          <p:cNvSpPr>
            <a:spLocks noChangeArrowheads="1"/>
          </p:cNvSpPr>
          <p:nvPr/>
        </p:nvSpPr>
        <p:spPr bwMode="auto">
          <a:xfrm>
            <a:off x="1752600" y="1600201"/>
            <a:ext cx="853440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lang="en-US" altLang="en-US" sz="3600" dirty="0">
                <a:solidFill>
                  <a:srgbClr val="0033CC"/>
                </a:solidFill>
                <a:latin typeface="CG Times" charset="0"/>
              </a:rPr>
              <a:t>Characterized by extensive proliferation of </a:t>
            </a:r>
            <a:r>
              <a:rPr lang="en-US" altLang="en-US" sz="3600" dirty="0" err="1">
                <a:solidFill>
                  <a:srgbClr val="0033CC"/>
                </a:solidFill>
                <a:latin typeface="CG Times" charset="0"/>
              </a:rPr>
              <a:t>megakaryoblasts</a:t>
            </a:r>
            <a:r>
              <a:rPr lang="en-US" altLang="en-US" sz="3600" dirty="0">
                <a:solidFill>
                  <a:srgbClr val="0033CC"/>
                </a:solidFill>
                <a:latin typeface="CG Times" charset="0"/>
              </a:rPr>
              <a:t> &amp; atypical megakaryocytes</a:t>
            </a:r>
          </a:p>
          <a:p>
            <a:pPr eaLnBrk="1" hangingPunct="1">
              <a:buFontTx/>
              <a:buChar char="•"/>
              <a:defRPr/>
            </a:pPr>
            <a:r>
              <a:rPr lang="en-US" altLang="en-US" sz="3600" dirty="0">
                <a:solidFill>
                  <a:srgbClr val="FF6600"/>
                </a:solidFill>
                <a:latin typeface="CG Times" charset="0"/>
              </a:rPr>
              <a:t>Blasts react with platelet specific antibodies against GP II b / III a or VWF</a:t>
            </a:r>
            <a:endParaRPr lang="en-US" altLang="en-US" sz="3600" dirty="0">
              <a:solidFill>
                <a:srgbClr val="FF6600"/>
              </a:solidFill>
              <a:latin typeface="CG Times" charset="0"/>
              <a:sym typeface="Symbol" charset="2"/>
            </a:endParaRPr>
          </a:p>
          <a:p>
            <a:pPr eaLnBrk="1" hangingPunct="1">
              <a:buFontTx/>
              <a:buChar char="•"/>
              <a:defRPr/>
            </a:pPr>
            <a:r>
              <a:rPr lang="en-US" altLang="en-US" sz="3600" dirty="0" err="1">
                <a:solidFill>
                  <a:srgbClr val="0033CC"/>
                </a:solidFill>
                <a:latin typeface="CG Times" charset="0"/>
                <a:sym typeface="Symbol" charset="2"/>
              </a:rPr>
              <a:t>Myelofibrosis</a:t>
            </a:r>
            <a:r>
              <a:rPr lang="en-US" altLang="en-US" sz="3600" dirty="0">
                <a:solidFill>
                  <a:srgbClr val="0033CC"/>
                </a:solidFill>
                <a:latin typeface="CG Times" charset="0"/>
                <a:sym typeface="Symbol" charset="2"/>
              </a:rPr>
              <a:t>  </a:t>
            </a:r>
          </a:p>
          <a:p>
            <a:pPr eaLnBrk="1" hangingPunct="1">
              <a:buFontTx/>
              <a:buChar char="•"/>
              <a:defRPr/>
            </a:pPr>
            <a:r>
              <a:rPr lang="en-US" altLang="en-US" sz="3600" dirty="0">
                <a:solidFill>
                  <a:srgbClr val="FF00FF"/>
                </a:solidFill>
                <a:latin typeface="CG Times" charset="0"/>
                <a:sym typeface="Symbol" charset="2"/>
              </a:rPr>
              <a:t>Most common AML in Down syndrome</a:t>
            </a:r>
          </a:p>
        </p:txBody>
      </p:sp>
    </p:spTree>
    <p:extLst>
      <p:ext uri="{BB962C8B-B14F-4D97-AF65-F5344CB8AC3E}">
        <p14:creationId xmlns:p14="http://schemas.microsoft.com/office/powerpoint/2010/main" val="70437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2598739" y="273249"/>
            <a:ext cx="6704079" cy="615553"/>
          </a:xfrm>
          <a:prstGeom prst="rect">
            <a:avLst/>
          </a:prstGeom>
          <a:noFill/>
          <a:ln w="57150" cmpd="thinThick">
            <a:solidFill>
              <a:srgbClr val="66FF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defRPr/>
            </a:pPr>
            <a:r>
              <a:rPr lang="en-US" altLang="en-US" sz="3400" dirty="0">
                <a:solidFill>
                  <a:srgbClr val="FF0000"/>
                </a:solidFill>
              </a:rPr>
              <a:t>Acute Leukemias – </a:t>
            </a:r>
            <a:r>
              <a:rPr lang="en-US" altLang="en-US" sz="3400" dirty="0" err="1">
                <a:solidFill>
                  <a:srgbClr val="FF0000"/>
                </a:solidFill>
              </a:rPr>
              <a:t>Cytochemistry</a:t>
            </a:r>
            <a:r>
              <a:rPr lang="en-US" altLang="en-US" sz="34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1752600" y="2209801"/>
            <a:ext cx="5334000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defRPr/>
            </a:pPr>
            <a:r>
              <a:rPr lang="en-US" altLang="en-US" sz="3200">
                <a:solidFill>
                  <a:srgbClr val="FF6600"/>
                </a:solidFill>
                <a:latin typeface="CG Times" charset="0"/>
                <a:sym typeface="Symbol" charset="2"/>
              </a:rPr>
              <a:t>Myeloperoxidase : </a:t>
            </a:r>
          </a:p>
          <a:p>
            <a:pPr eaLnBrk="1" hangingPunct="1">
              <a:defRPr/>
            </a:pPr>
            <a:endParaRPr lang="en-US" altLang="en-US" sz="3200">
              <a:solidFill>
                <a:srgbClr val="FF6600"/>
              </a:solidFill>
              <a:latin typeface="CG Times" charset="0"/>
              <a:sym typeface="Symbol" charset="2"/>
            </a:endParaRPr>
          </a:p>
          <a:p>
            <a:pPr eaLnBrk="1" hangingPunct="1">
              <a:defRPr/>
            </a:pPr>
            <a:r>
              <a:rPr lang="en-US" altLang="en-US" sz="3200">
                <a:solidFill>
                  <a:srgbClr val="0033CC"/>
                </a:solidFill>
                <a:latin typeface="CG Times" charset="0"/>
                <a:sym typeface="Symbol" charset="2"/>
              </a:rPr>
              <a:t>MPX found in primary </a:t>
            </a:r>
          </a:p>
          <a:p>
            <a:pPr eaLnBrk="1" hangingPunct="1">
              <a:defRPr/>
            </a:pPr>
            <a:r>
              <a:rPr lang="en-US" altLang="en-US" sz="3200">
                <a:solidFill>
                  <a:srgbClr val="0033CC"/>
                </a:solidFill>
                <a:latin typeface="CG Times" charset="0"/>
                <a:sym typeface="Symbol" charset="2"/>
              </a:rPr>
              <a:t>granules of granulocytic cells </a:t>
            </a:r>
          </a:p>
          <a:p>
            <a:pPr eaLnBrk="1" hangingPunct="1">
              <a:defRPr/>
            </a:pPr>
            <a:r>
              <a:rPr lang="en-US" altLang="en-US" sz="3200">
                <a:solidFill>
                  <a:srgbClr val="0033CC"/>
                </a:solidFill>
                <a:latin typeface="CG Times" charset="0"/>
                <a:sym typeface="Symbol" charset="2"/>
              </a:rPr>
              <a:t>starting from late blasts stage</a:t>
            </a:r>
          </a:p>
        </p:txBody>
      </p:sp>
      <p:pic>
        <p:nvPicPr>
          <p:cNvPr id="22532" name="Picture 4" descr="myeloperoxida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86" t="34995" r="27365" b="34079"/>
          <a:stretch>
            <a:fillRect/>
          </a:stretch>
        </p:blipFill>
        <p:spPr bwMode="auto">
          <a:xfrm>
            <a:off x="7086600" y="1371600"/>
            <a:ext cx="3429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486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7" descr="sudan bla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48" t="14055" b="24889"/>
          <a:stretch>
            <a:fillRect/>
          </a:stretch>
        </p:blipFill>
        <p:spPr bwMode="auto">
          <a:xfrm>
            <a:off x="6629401" y="1219200"/>
            <a:ext cx="379412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Rectangle 11"/>
          <p:cNvSpPr>
            <a:spLocks noChangeArrowheads="1"/>
          </p:cNvSpPr>
          <p:nvPr/>
        </p:nvSpPr>
        <p:spPr bwMode="auto">
          <a:xfrm>
            <a:off x="2133600" y="2211388"/>
            <a:ext cx="3962400" cy="304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defRPr/>
            </a:pPr>
            <a:r>
              <a:rPr lang="en-US" altLang="en-US" sz="3200" dirty="0">
                <a:solidFill>
                  <a:srgbClr val="FF6600"/>
                </a:solidFill>
              </a:rPr>
              <a:t>Sudan black</a:t>
            </a:r>
            <a:r>
              <a:rPr lang="en-US" altLang="en-US" sz="3200" dirty="0">
                <a:solidFill>
                  <a:srgbClr val="0033CC"/>
                </a:solidFill>
              </a:rPr>
              <a:t>  : stains phospholipids, neutral fats &amp; sterols found in primary &amp; secondary granules of </a:t>
            </a:r>
            <a:r>
              <a:rPr lang="en-US" altLang="en-US" sz="3200">
                <a:solidFill>
                  <a:srgbClr val="0033CC"/>
                </a:solidFill>
              </a:rPr>
              <a:t>granulocytic cells</a:t>
            </a:r>
            <a:endParaRPr lang="en-US" altLang="en-US" sz="3200" dirty="0">
              <a:solidFill>
                <a:srgbClr val="0033CC"/>
              </a:solidFill>
            </a:endParaRPr>
          </a:p>
        </p:txBody>
      </p:sp>
      <p:sp>
        <p:nvSpPr>
          <p:cNvPr id="44036" name="Rectangle 12"/>
          <p:cNvSpPr>
            <a:spLocks noChangeArrowheads="1"/>
          </p:cNvSpPr>
          <p:nvPr/>
        </p:nvSpPr>
        <p:spPr bwMode="auto">
          <a:xfrm>
            <a:off x="2598739" y="273249"/>
            <a:ext cx="6704079" cy="615553"/>
          </a:xfrm>
          <a:prstGeom prst="rect">
            <a:avLst/>
          </a:prstGeom>
          <a:noFill/>
          <a:ln w="57150" cmpd="thinThick">
            <a:solidFill>
              <a:srgbClr val="66FF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defRPr/>
            </a:pPr>
            <a:r>
              <a:rPr lang="en-US" altLang="en-US" sz="3400" dirty="0">
                <a:solidFill>
                  <a:srgbClr val="FF0000"/>
                </a:solidFill>
              </a:rPr>
              <a:t>Acute Leukemias – </a:t>
            </a:r>
            <a:r>
              <a:rPr lang="en-US" altLang="en-US" sz="3400" dirty="0" err="1">
                <a:solidFill>
                  <a:srgbClr val="FF0000"/>
                </a:solidFill>
              </a:rPr>
              <a:t>Cytochemistry</a:t>
            </a:r>
            <a:r>
              <a:rPr lang="en-US" altLang="en-US" sz="3400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9505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3594100" y="151320"/>
            <a:ext cx="4983928" cy="584775"/>
          </a:xfrm>
          <a:prstGeom prst="rect">
            <a:avLst/>
          </a:prstGeom>
          <a:noFill/>
          <a:ln w="57150" cmpd="thinThick">
            <a:solidFill>
              <a:srgbClr val="66FF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defRPr/>
            </a:pPr>
            <a:r>
              <a:rPr lang="en-US" altLang="en-US" sz="3200">
                <a:solidFill>
                  <a:srgbClr val="FF0000"/>
                </a:solidFill>
              </a:rPr>
              <a:t>WHO Classification - AML</a:t>
            </a: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1828800" y="806450"/>
            <a:ext cx="84582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71475" indent="-371475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defRPr/>
            </a:pPr>
            <a:r>
              <a:rPr lang="en-US" altLang="en-US" sz="2600">
                <a:latin typeface="CG Times" charset="0"/>
              </a:rPr>
              <a:t>Based on molecular pathogenesis &amp; prognosis :</a:t>
            </a: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1752600" y="1447801"/>
            <a:ext cx="8458200" cy="532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71475" indent="-371475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defRPr/>
            </a:pPr>
            <a:r>
              <a:rPr lang="en-US" altLang="en-US" sz="2800" dirty="0">
                <a:solidFill>
                  <a:srgbClr val="FF3399"/>
                </a:solidFill>
                <a:latin typeface="CG Times" charset="0"/>
              </a:rPr>
              <a:t>Class         </a:t>
            </a:r>
            <a:r>
              <a:rPr lang="en-US" altLang="en-US" sz="2800" dirty="0">
                <a:solidFill>
                  <a:srgbClr val="336600"/>
                </a:solidFill>
                <a:latin typeface="CG Times" charset="0"/>
              </a:rPr>
              <a:t>                                                    </a:t>
            </a:r>
            <a:r>
              <a:rPr lang="en-US" altLang="en-US" sz="2800" dirty="0">
                <a:solidFill>
                  <a:srgbClr val="FF3399"/>
                </a:solidFill>
                <a:latin typeface="CG Times" charset="0"/>
              </a:rPr>
              <a:t>Prognosis</a:t>
            </a:r>
          </a:p>
          <a:p>
            <a:pPr marL="514350" indent="-514350" eaLnBrk="1" hangingPunct="1">
              <a:buFontTx/>
              <a:buAutoNum type="romanUcPeriod"/>
              <a:defRPr/>
            </a:pPr>
            <a:r>
              <a:rPr lang="en-US" altLang="en-US" dirty="0">
                <a:solidFill>
                  <a:srgbClr val="FF6600"/>
                </a:solidFill>
                <a:latin typeface="CG Times" charset="0"/>
              </a:rPr>
              <a:t>AML with Genetic Aberrations</a:t>
            </a:r>
            <a:endParaRPr lang="en-US" altLang="en-US" dirty="0">
              <a:solidFill>
                <a:srgbClr val="0033CC"/>
              </a:solidFill>
              <a:latin typeface="CG Times" charset="0"/>
            </a:endParaRPr>
          </a:p>
          <a:p>
            <a:pPr eaLnBrk="1" hangingPunct="1">
              <a:defRPr/>
            </a:pPr>
            <a:r>
              <a:rPr lang="en-US" altLang="en-US" dirty="0">
                <a:solidFill>
                  <a:srgbClr val="336600"/>
                </a:solidFill>
                <a:latin typeface="CG Times" charset="0"/>
              </a:rPr>
              <a:t>AML with t(8;21)                                                    Favorable</a:t>
            </a:r>
          </a:p>
          <a:p>
            <a:pPr eaLnBrk="1" hangingPunct="1">
              <a:defRPr/>
            </a:pPr>
            <a:r>
              <a:rPr lang="en-US" altLang="en-US" dirty="0">
                <a:solidFill>
                  <a:srgbClr val="336600"/>
                </a:solidFill>
                <a:latin typeface="CG Times" charset="0"/>
              </a:rPr>
              <a:t>AML with </a:t>
            </a:r>
            <a:r>
              <a:rPr lang="en-US" altLang="en-US" dirty="0" err="1">
                <a:solidFill>
                  <a:srgbClr val="336600"/>
                </a:solidFill>
                <a:latin typeface="CG Times" charset="0"/>
              </a:rPr>
              <a:t>inv</a:t>
            </a:r>
            <a:r>
              <a:rPr lang="en-US" altLang="en-US" dirty="0">
                <a:solidFill>
                  <a:srgbClr val="336600"/>
                </a:solidFill>
                <a:latin typeface="CG Times" charset="0"/>
              </a:rPr>
              <a:t> (16)                                                  Favorable</a:t>
            </a:r>
          </a:p>
          <a:p>
            <a:pPr eaLnBrk="1" hangingPunct="1">
              <a:defRPr/>
            </a:pPr>
            <a:r>
              <a:rPr lang="en-US" altLang="en-US" dirty="0">
                <a:solidFill>
                  <a:srgbClr val="336600"/>
                </a:solidFill>
                <a:latin typeface="CG Times" charset="0"/>
              </a:rPr>
              <a:t>AML with t (15;17)                                                 Intermediate</a:t>
            </a:r>
          </a:p>
          <a:p>
            <a:pPr eaLnBrk="1" hangingPunct="1">
              <a:defRPr/>
            </a:pPr>
            <a:r>
              <a:rPr lang="en-US" altLang="en-US" dirty="0">
                <a:solidFill>
                  <a:srgbClr val="336600"/>
                </a:solidFill>
                <a:latin typeface="CG Times" charset="0"/>
              </a:rPr>
              <a:t>AML with t(11q23;)                                                Poor</a:t>
            </a:r>
          </a:p>
          <a:p>
            <a:pPr eaLnBrk="1" hangingPunct="1">
              <a:defRPr/>
            </a:pPr>
            <a:r>
              <a:rPr lang="en-US" altLang="en-US" dirty="0">
                <a:solidFill>
                  <a:srgbClr val="FF6600"/>
                </a:solidFill>
                <a:latin typeface="CG Times" charset="0"/>
              </a:rPr>
              <a:t>II.   AML with </a:t>
            </a:r>
            <a:r>
              <a:rPr lang="en-US" altLang="en-US" dirty="0" err="1">
                <a:solidFill>
                  <a:srgbClr val="FF6600"/>
                </a:solidFill>
                <a:latin typeface="CG Times" charset="0"/>
              </a:rPr>
              <a:t>Multilineage</a:t>
            </a:r>
            <a:r>
              <a:rPr lang="en-US" altLang="en-US" dirty="0">
                <a:solidFill>
                  <a:srgbClr val="FF6600"/>
                </a:solidFill>
                <a:latin typeface="CG Times" charset="0"/>
              </a:rPr>
              <a:t> Dysplasia</a:t>
            </a:r>
          </a:p>
          <a:p>
            <a:pPr eaLnBrk="1" hangingPunct="1">
              <a:defRPr/>
            </a:pPr>
            <a:r>
              <a:rPr lang="en-US" altLang="en-US" dirty="0">
                <a:solidFill>
                  <a:srgbClr val="0033CC"/>
                </a:solidFill>
                <a:latin typeface="CG Times" charset="0"/>
              </a:rPr>
              <a:t>With prior </a:t>
            </a:r>
            <a:r>
              <a:rPr lang="en-US" altLang="en-US" dirty="0" err="1">
                <a:solidFill>
                  <a:srgbClr val="0033CC"/>
                </a:solidFill>
                <a:latin typeface="CG Times" charset="0"/>
              </a:rPr>
              <a:t>myelodysplastic</a:t>
            </a:r>
            <a:r>
              <a:rPr lang="en-US" altLang="en-US" dirty="0">
                <a:solidFill>
                  <a:srgbClr val="0033CC"/>
                </a:solidFill>
                <a:latin typeface="CG Times" charset="0"/>
              </a:rPr>
              <a:t> syndrome                  Poor</a:t>
            </a:r>
          </a:p>
          <a:p>
            <a:pPr eaLnBrk="1" hangingPunct="1">
              <a:defRPr/>
            </a:pPr>
            <a:r>
              <a:rPr lang="en-US" altLang="en-US" dirty="0">
                <a:solidFill>
                  <a:srgbClr val="0033CC"/>
                </a:solidFill>
                <a:latin typeface="CG Times" charset="0"/>
              </a:rPr>
              <a:t>Without prior </a:t>
            </a:r>
            <a:r>
              <a:rPr lang="en-US" altLang="en-US" dirty="0" err="1">
                <a:solidFill>
                  <a:srgbClr val="0033CC"/>
                </a:solidFill>
                <a:latin typeface="CG Times" charset="0"/>
              </a:rPr>
              <a:t>myelodysplastic</a:t>
            </a:r>
            <a:r>
              <a:rPr lang="en-US" altLang="en-US" dirty="0">
                <a:solidFill>
                  <a:srgbClr val="0033CC"/>
                </a:solidFill>
                <a:latin typeface="CG Times" charset="0"/>
              </a:rPr>
              <a:t> syndrome            Poor</a:t>
            </a:r>
          </a:p>
          <a:p>
            <a:pPr eaLnBrk="1" hangingPunct="1">
              <a:defRPr/>
            </a:pPr>
            <a:r>
              <a:rPr lang="en-US" altLang="en-US" dirty="0">
                <a:solidFill>
                  <a:srgbClr val="FF6600"/>
                </a:solidFill>
                <a:latin typeface="CG Times" charset="0"/>
              </a:rPr>
              <a:t>III.AML Therapy Related</a:t>
            </a:r>
          </a:p>
          <a:p>
            <a:pPr eaLnBrk="1" hangingPunct="1">
              <a:defRPr/>
            </a:pPr>
            <a:r>
              <a:rPr lang="en-US" altLang="en-US" dirty="0" err="1">
                <a:latin typeface="CG Times" charset="0"/>
              </a:rPr>
              <a:t>Alkylator</a:t>
            </a:r>
            <a:r>
              <a:rPr lang="en-US" altLang="en-US" dirty="0">
                <a:latin typeface="CG Times" charset="0"/>
              </a:rPr>
              <a:t>/Radiation therapy (2-8 </a:t>
            </a:r>
            <a:r>
              <a:rPr lang="en-US" altLang="en-US" dirty="0" err="1">
                <a:latin typeface="CG Times" charset="0"/>
              </a:rPr>
              <a:t>yrs</a:t>
            </a:r>
            <a:r>
              <a:rPr lang="en-US" altLang="en-US" dirty="0">
                <a:latin typeface="CG Times" charset="0"/>
              </a:rPr>
              <a:t> latency)    Very poor</a:t>
            </a:r>
          </a:p>
          <a:p>
            <a:pPr eaLnBrk="1" hangingPunct="1">
              <a:defRPr/>
            </a:pPr>
            <a:r>
              <a:rPr lang="en-US" altLang="en-US" dirty="0" err="1">
                <a:latin typeface="CG Times" charset="0"/>
              </a:rPr>
              <a:t>Etoposide</a:t>
            </a:r>
            <a:r>
              <a:rPr lang="en-US" altLang="en-US" dirty="0">
                <a:latin typeface="CG Times" charset="0"/>
              </a:rPr>
              <a:t> therapy related (1-3 </a:t>
            </a:r>
            <a:r>
              <a:rPr lang="en-US" altLang="en-US" dirty="0" err="1">
                <a:latin typeface="CG Times" charset="0"/>
              </a:rPr>
              <a:t>yrs</a:t>
            </a:r>
            <a:r>
              <a:rPr lang="en-US" altLang="en-US" dirty="0">
                <a:latin typeface="CG Times" charset="0"/>
              </a:rPr>
              <a:t> latency)         Very poor</a:t>
            </a:r>
          </a:p>
          <a:p>
            <a:pPr eaLnBrk="1" hangingPunct="1">
              <a:defRPr/>
            </a:pPr>
            <a:r>
              <a:rPr lang="en-US" altLang="en-US" dirty="0">
                <a:solidFill>
                  <a:srgbClr val="FF6600"/>
                </a:solidFill>
                <a:latin typeface="CG Times" charset="0"/>
              </a:rPr>
              <a:t>IV. AML, not Otherwise Specified                        </a:t>
            </a:r>
            <a:r>
              <a:rPr lang="en-US" altLang="en-US" dirty="0">
                <a:solidFill>
                  <a:srgbClr val="0033CC"/>
                </a:solidFill>
                <a:latin typeface="CG Times" charset="0"/>
              </a:rPr>
              <a:t>Variable       </a:t>
            </a:r>
            <a:r>
              <a:rPr lang="en-US" altLang="en-US" dirty="0">
                <a:solidFill>
                  <a:srgbClr val="FF3399"/>
                </a:solidFill>
                <a:latin typeface="CG Times" charset="0"/>
              </a:rPr>
              <a:t>(All FAB subtypes except AML M3)</a:t>
            </a:r>
          </a:p>
        </p:txBody>
      </p:sp>
    </p:spTree>
    <p:extLst>
      <p:ext uri="{BB962C8B-B14F-4D97-AF65-F5344CB8AC3E}">
        <p14:creationId xmlns:p14="http://schemas.microsoft.com/office/powerpoint/2010/main" val="81769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4" descr="estera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68" t="16551" b="17729"/>
          <a:stretch>
            <a:fillRect/>
          </a:stretch>
        </p:blipFill>
        <p:spPr bwMode="auto">
          <a:xfrm>
            <a:off x="7143750" y="1219200"/>
            <a:ext cx="344805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ctangle 6"/>
          <p:cNvSpPr>
            <a:spLocks noChangeArrowheads="1"/>
          </p:cNvSpPr>
          <p:nvPr/>
        </p:nvSpPr>
        <p:spPr bwMode="auto">
          <a:xfrm>
            <a:off x="1711326" y="2044701"/>
            <a:ext cx="5375275" cy="323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30000"/>
              </a:spcBef>
              <a:defRPr/>
            </a:pPr>
            <a:r>
              <a:rPr lang="en-US" altLang="en-US" sz="4000">
                <a:solidFill>
                  <a:srgbClr val="FF6600"/>
                </a:solidFill>
                <a:latin typeface="CG Times" charset="0"/>
              </a:rPr>
              <a:t>Nonspecific esterase</a:t>
            </a:r>
            <a:r>
              <a:rPr lang="en-US" altLang="en-US" sz="4000">
                <a:solidFill>
                  <a:srgbClr val="0033CC"/>
                </a:solidFill>
                <a:latin typeface="CG Times" charset="0"/>
              </a:rPr>
              <a:t> : used to identify monocytic cells which are diffusely positive  </a:t>
            </a:r>
          </a:p>
          <a:p>
            <a:pPr eaLnBrk="1" hangingPunct="1">
              <a:spcBef>
                <a:spcPct val="30000"/>
              </a:spcBef>
              <a:defRPr/>
            </a:pPr>
            <a:endParaRPr lang="en-US" altLang="en-US" sz="3400">
              <a:solidFill>
                <a:srgbClr val="0033CC"/>
              </a:solidFill>
              <a:latin typeface="CG Times" charset="0"/>
            </a:endParaRPr>
          </a:p>
        </p:txBody>
      </p:sp>
      <p:sp>
        <p:nvSpPr>
          <p:cNvPr id="45060" name="Rectangle 7"/>
          <p:cNvSpPr>
            <a:spLocks noChangeArrowheads="1"/>
          </p:cNvSpPr>
          <p:nvPr/>
        </p:nvSpPr>
        <p:spPr bwMode="auto">
          <a:xfrm>
            <a:off x="2598739" y="273249"/>
            <a:ext cx="6704079" cy="615553"/>
          </a:xfrm>
          <a:prstGeom prst="rect">
            <a:avLst/>
          </a:prstGeom>
          <a:noFill/>
          <a:ln w="57150" cmpd="thinThick">
            <a:solidFill>
              <a:srgbClr val="66FF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defRPr/>
            </a:pPr>
            <a:r>
              <a:rPr lang="en-US" altLang="en-US" sz="3400" dirty="0">
                <a:solidFill>
                  <a:srgbClr val="FF0000"/>
                </a:solidFill>
              </a:rPr>
              <a:t>Acute Leukemias – </a:t>
            </a:r>
            <a:r>
              <a:rPr lang="en-US" altLang="en-US" sz="3400" dirty="0" err="1">
                <a:solidFill>
                  <a:srgbClr val="FF0000"/>
                </a:solidFill>
              </a:rPr>
              <a:t>Cytochemistry</a:t>
            </a:r>
            <a:r>
              <a:rPr lang="en-US" altLang="en-US" sz="3400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8359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Grp="1" noChangeArrowheads="1"/>
          </p:cNvSpPr>
          <p:nvPr>
            <p:ph idx="1"/>
          </p:nvPr>
        </p:nvSpPr>
        <p:spPr>
          <a:xfrm>
            <a:off x="2398714" y="1905000"/>
            <a:ext cx="7126287" cy="4140200"/>
          </a:xfrm>
        </p:spPr>
        <p:txBody>
          <a:bodyPr>
            <a:normAutofit fontScale="25000" lnSpcReduction="20000"/>
          </a:bodyPr>
          <a:lstStyle/>
          <a:p>
            <a:pPr eaLnBrk="1" hangingPunct="1">
              <a:lnSpc>
                <a:spcPct val="60000"/>
              </a:lnSpc>
              <a:defRPr/>
            </a:pPr>
            <a:endParaRPr lang="en-US" altLang="en-US" sz="1000" b="1" dirty="0">
              <a:solidFill>
                <a:srgbClr val="FF00FF"/>
              </a:solidFill>
            </a:endParaRPr>
          </a:p>
          <a:p>
            <a:pPr eaLnBrk="1" hangingPunct="1">
              <a:lnSpc>
                <a:spcPct val="60000"/>
              </a:lnSpc>
              <a:defRPr/>
            </a:pPr>
            <a:r>
              <a:rPr lang="en-US" altLang="en-US" sz="11100" b="1" dirty="0">
                <a:solidFill>
                  <a:srgbClr val="FF00FF"/>
                </a:solidFill>
                <a:latin typeface="Calibri" charset="0"/>
                <a:ea typeface="Calibri" charset="0"/>
                <a:cs typeface="Calibri" charset="0"/>
              </a:rPr>
              <a:t>Light Microscopy</a:t>
            </a:r>
            <a:r>
              <a:rPr lang="en-US" altLang="en-US" sz="11100" dirty="0">
                <a:solidFill>
                  <a:srgbClr val="0033CC"/>
                </a:solidFill>
                <a:latin typeface="Calibri" charset="0"/>
                <a:ea typeface="Calibri" charset="0"/>
                <a:cs typeface="Calibri" charset="0"/>
              </a:rPr>
              <a:t>:</a:t>
            </a:r>
          </a:p>
          <a:p>
            <a:pPr eaLnBrk="1" hangingPunct="1">
              <a:lnSpc>
                <a:spcPct val="60000"/>
              </a:lnSpc>
              <a:defRPr/>
            </a:pPr>
            <a:endParaRPr lang="en-US" altLang="en-US" sz="11100" dirty="0">
              <a:solidFill>
                <a:srgbClr val="0033CC"/>
              </a:solidFill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lnSpc>
                <a:spcPct val="60000"/>
              </a:lnSpc>
              <a:buFontTx/>
              <a:buChar char="-"/>
              <a:defRPr/>
            </a:pPr>
            <a:r>
              <a:rPr lang="en-US" altLang="en-US" sz="11100" b="1" dirty="0">
                <a:latin typeface="Calibri" charset="0"/>
                <a:ea typeface="Calibri" charset="0"/>
                <a:cs typeface="Calibri" charset="0"/>
              </a:rPr>
              <a:t>Routine</a:t>
            </a:r>
            <a:r>
              <a:rPr lang="en-US" altLang="en-US" sz="11100" dirty="0">
                <a:solidFill>
                  <a:srgbClr val="0033CC"/>
                </a:solidFill>
                <a:latin typeface="Calibri" charset="0"/>
                <a:ea typeface="Calibri" charset="0"/>
                <a:cs typeface="Calibri" charset="0"/>
              </a:rPr>
              <a:t> : </a:t>
            </a:r>
          </a:p>
          <a:p>
            <a:pPr eaLnBrk="1" hangingPunct="1">
              <a:lnSpc>
                <a:spcPct val="60000"/>
              </a:lnSpc>
              <a:buFontTx/>
              <a:buChar char="-"/>
              <a:defRPr/>
            </a:pPr>
            <a:endParaRPr lang="en-US" altLang="en-US" sz="11100" dirty="0">
              <a:solidFill>
                <a:srgbClr val="0033CC"/>
              </a:solidFill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lnSpc>
                <a:spcPct val="60000"/>
              </a:lnSpc>
              <a:buFontTx/>
              <a:buChar char="-"/>
              <a:defRPr/>
            </a:pPr>
            <a:r>
              <a:rPr lang="en-US" altLang="en-US" sz="11100" b="1" dirty="0" err="1">
                <a:solidFill>
                  <a:srgbClr val="0033CC"/>
                </a:solidFill>
                <a:latin typeface="Calibri" charset="0"/>
                <a:ea typeface="Calibri" charset="0"/>
                <a:cs typeface="Calibri" charset="0"/>
              </a:rPr>
              <a:t>Leishman</a:t>
            </a:r>
            <a:r>
              <a:rPr lang="en-US" altLang="en-US" sz="11100" b="1" dirty="0">
                <a:solidFill>
                  <a:srgbClr val="0033CC"/>
                </a:solidFill>
                <a:latin typeface="Calibri" charset="0"/>
                <a:ea typeface="Calibri" charset="0"/>
                <a:cs typeface="Calibri" charset="0"/>
              </a:rPr>
              <a:t>/</a:t>
            </a:r>
            <a:r>
              <a:rPr lang="en-US" altLang="en-US" sz="11100" b="1" dirty="0" err="1">
                <a:solidFill>
                  <a:srgbClr val="0033CC"/>
                </a:solidFill>
                <a:latin typeface="Calibri" charset="0"/>
                <a:ea typeface="Calibri" charset="0"/>
                <a:cs typeface="Calibri" charset="0"/>
              </a:rPr>
              <a:t>Giemsa</a:t>
            </a:r>
            <a:r>
              <a:rPr lang="en-US" altLang="en-US" sz="11100" b="1" dirty="0">
                <a:solidFill>
                  <a:srgbClr val="0033CC"/>
                </a:solidFill>
                <a:latin typeface="Calibri" charset="0"/>
                <a:ea typeface="Calibri" charset="0"/>
                <a:cs typeface="Calibri" charset="0"/>
              </a:rPr>
              <a:t> stain (FAB Classification</a:t>
            </a:r>
            <a:r>
              <a:rPr lang="en-US" altLang="en-US" sz="11100" dirty="0">
                <a:solidFill>
                  <a:srgbClr val="0033CC"/>
                </a:solidFill>
                <a:latin typeface="Calibri" charset="0"/>
                <a:ea typeface="Calibri" charset="0"/>
                <a:cs typeface="Calibri" charset="0"/>
              </a:rPr>
              <a:t> ) </a:t>
            </a:r>
          </a:p>
          <a:p>
            <a:pPr eaLnBrk="1" hangingPunct="1">
              <a:lnSpc>
                <a:spcPct val="60000"/>
              </a:lnSpc>
              <a:buFontTx/>
              <a:buChar char="-"/>
              <a:defRPr/>
            </a:pPr>
            <a:endParaRPr lang="en-US" altLang="en-US" sz="11100" b="1" dirty="0"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lnSpc>
                <a:spcPct val="60000"/>
              </a:lnSpc>
              <a:buFontTx/>
              <a:buChar char="-"/>
              <a:defRPr/>
            </a:pPr>
            <a:r>
              <a:rPr lang="en-US" altLang="en-US" sz="11100" b="1" dirty="0" err="1">
                <a:latin typeface="Calibri" charset="0"/>
                <a:ea typeface="Calibri" charset="0"/>
                <a:cs typeface="Calibri" charset="0"/>
              </a:rPr>
              <a:t>Cytochemistry</a:t>
            </a:r>
            <a:r>
              <a:rPr lang="en-US" altLang="en-US" sz="11100" b="1" dirty="0">
                <a:solidFill>
                  <a:srgbClr val="0033CC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en-US" sz="11100" dirty="0">
                <a:solidFill>
                  <a:srgbClr val="0033CC"/>
                </a:solidFill>
                <a:latin typeface="Calibri" charset="0"/>
                <a:ea typeface="Calibri" charset="0"/>
                <a:cs typeface="Calibri" charset="0"/>
              </a:rPr>
              <a:t>:</a:t>
            </a:r>
          </a:p>
          <a:p>
            <a:pPr eaLnBrk="1" hangingPunct="1">
              <a:lnSpc>
                <a:spcPct val="60000"/>
              </a:lnSpc>
              <a:buFontTx/>
              <a:buChar char="-"/>
              <a:defRPr/>
            </a:pPr>
            <a:endParaRPr lang="en-US" altLang="en-US" sz="11100" dirty="0">
              <a:solidFill>
                <a:srgbClr val="0033CC"/>
              </a:solidFill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lnSpc>
                <a:spcPct val="60000"/>
              </a:lnSpc>
              <a:buFontTx/>
              <a:buChar char="-"/>
              <a:defRPr/>
            </a:pPr>
            <a:r>
              <a:rPr lang="en-US" altLang="en-US" sz="111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en-US" sz="11100" b="1" dirty="0">
                <a:solidFill>
                  <a:srgbClr val="0033CC"/>
                </a:solidFill>
                <a:latin typeface="Calibri" charset="0"/>
                <a:ea typeface="Calibri" charset="0"/>
                <a:cs typeface="Calibri" charset="0"/>
              </a:rPr>
              <a:t>MPX, </a:t>
            </a:r>
            <a:r>
              <a:rPr lang="en-US" altLang="en-US" sz="11100" b="1" dirty="0" err="1">
                <a:solidFill>
                  <a:srgbClr val="0033CC"/>
                </a:solidFill>
                <a:latin typeface="Calibri" charset="0"/>
                <a:ea typeface="Calibri" charset="0"/>
                <a:cs typeface="Calibri" charset="0"/>
              </a:rPr>
              <a:t>Sudanblack</a:t>
            </a:r>
            <a:r>
              <a:rPr lang="en-US" altLang="en-US" sz="11100" b="1" dirty="0">
                <a:solidFill>
                  <a:srgbClr val="0033CC"/>
                </a:solidFill>
                <a:latin typeface="Calibri" charset="0"/>
                <a:ea typeface="Calibri" charset="0"/>
                <a:cs typeface="Calibri" charset="0"/>
              </a:rPr>
              <a:t>, NSE</a:t>
            </a:r>
          </a:p>
          <a:p>
            <a:pPr eaLnBrk="1" hangingPunct="1">
              <a:lnSpc>
                <a:spcPct val="60000"/>
              </a:lnSpc>
              <a:buFontTx/>
              <a:buChar char="-"/>
              <a:defRPr/>
            </a:pPr>
            <a:endParaRPr lang="en-US" altLang="en-US" sz="11100" b="1" dirty="0">
              <a:solidFill>
                <a:srgbClr val="0033CC"/>
              </a:solidFill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lnSpc>
                <a:spcPct val="60000"/>
              </a:lnSpc>
              <a:defRPr/>
            </a:pPr>
            <a:endParaRPr lang="en-US" altLang="en-US" sz="11100" b="1" dirty="0"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lnSpc>
                <a:spcPct val="60000"/>
              </a:lnSpc>
              <a:buFontTx/>
              <a:buChar char="-"/>
              <a:defRPr/>
            </a:pPr>
            <a:endParaRPr lang="en-US" altLang="en-US" sz="11100" dirty="0">
              <a:solidFill>
                <a:srgbClr val="0033CC"/>
              </a:solidFill>
            </a:endParaRPr>
          </a:p>
          <a:p>
            <a:pPr eaLnBrk="1" hangingPunct="1">
              <a:lnSpc>
                <a:spcPct val="60000"/>
              </a:lnSpc>
              <a:buFontTx/>
              <a:buNone/>
              <a:defRPr/>
            </a:pPr>
            <a:r>
              <a:rPr lang="en-US" altLang="en-US" sz="11100" dirty="0"/>
              <a:t> </a:t>
            </a:r>
          </a:p>
        </p:txBody>
      </p:sp>
      <p:sp>
        <p:nvSpPr>
          <p:cNvPr id="74754" name="Rectangle 1"/>
          <p:cNvSpPr>
            <a:spLocks noChangeArrowheads="1"/>
          </p:cNvSpPr>
          <p:nvPr/>
        </p:nvSpPr>
        <p:spPr bwMode="auto">
          <a:xfrm>
            <a:off x="2362200" y="457201"/>
            <a:ext cx="71628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r>
              <a:rPr lang="en-US" altLang="en-US" sz="3200">
                <a:solidFill>
                  <a:srgbClr val="FF0000"/>
                </a:solidFill>
              </a:rPr>
              <a:t> Summary of Diagnostic modalities of  Acute Myeloid Leukemias       	</a:t>
            </a:r>
            <a:endParaRPr lang="en-US" altLang="en-US" sz="3200"/>
          </a:p>
        </p:txBody>
      </p:sp>
    </p:spTree>
    <p:extLst>
      <p:ext uri="{BB962C8B-B14F-4D97-AF65-F5344CB8AC3E}">
        <p14:creationId xmlns:p14="http://schemas.microsoft.com/office/powerpoint/2010/main" val="107930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3"/>
          <p:cNvSpPr>
            <a:spLocks noGrp="1" noChangeArrowheads="1"/>
          </p:cNvSpPr>
          <p:nvPr>
            <p:ph idx="1"/>
          </p:nvPr>
        </p:nvSpPr>
        <p:spPr>
          <a:xfrm>
            <a:off x="1905000" y="1524000"/>
            <a:ext cx="7924800" cy="5181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3600" b="1">
                <a:solidFill>
                  <a:srgbClr val="FF00FF"/>
                </a:solidFill>
              </a:rPr>
              <a:t>Immunophenotyping:</a:t>
            </a:r>
            <a:r>
              <a:rPr lang="en-US" altLang="en-US"/>
              <a:t>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b="1"/>
              <a:t>	(</a:t>
            </a:r>
            <a:r>
              <a:rPr lang="en-US" altLang="en-US" sz="3600" b="1"/>
              <a:t>Flowcytometry</a:t>
            </a:r>
            <a:r>
              <a:rPr lang="en-US" altLang="en-US" b="1"/>
              <a:t> )</a:t>
            </a:r>
            <a:r>
              <a:rPr lang="en-US" altLang="en-US" sz="2000" b="1"/>
              <a:t>  </a:t>
            </a:r>
            <a:r>
              <a:rPr lang="en-US" altLang="en-US" sz="2000"/>
              <a:t>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/>
              <a:t>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>
                <a:solidFill>
                  <a:srgbClr val="0033CC"/>
                </a:solidFill>
                <a:latin typeface="Arial" charset="0"/>
                <a:ea typeface="Arial" charset="0"/>
                <a:cs typeface="Arial" charset="0"/>
              </a:rPr>
              <a:t>   </a:t>
            </a:r>
            <a:r>
              <a:rPr lang="en-US" altLang="en-US" b="1">
                <a:solidFill>
                  <a:srgbClr val="FF6600"/>
                </a:solidFill>
                <a:latin typeface="Arial" charset="0"/>
                <a:ea typeface="Arial" charset="0"/>
                <a:cs typeface="Arial" charset="0"/>
              </a:rPr>
              <a:t>CD34</a:t>
            </a:r>
            <a:r>
              <a:rPr lang="en-US" altLang="en-US" b="1">
                <a:solidFill>
                  <a:srgbClr val="0033CC"/>
                </a:solidFill>
                <a:latin typeface="Arial" charset="0"/>
                <a:ea typeface="Arial" charset="0"/>
                <a:cs typeface="Arial" charset="0"/>
              </a:rPr>
              <a:t>: Marker of multipotent stem cells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b="1">
              <a:solidFill>
                <a:srgbClr val="0033CC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b="1">
                <a:solidFill>
                  <a:srgbClr val="0033CC"/>
                </a:solidFill>
                <a:latin typeface="Arial" charset="0"/>
                <a:ea typeface="Arial" charset="0"/>
                <a:cs typeface="Arial" charset="0"/>
              </a:rPr>
              <a:t>  </a:t>
            </a:r>
            <a:r>
              <a:rPr lang="en-US" altLang="en-US" b="1">
                <a:solidFill>
                  <a:srgbClr val="FF6600"/>
                </a:solidFill>
                <a:latin typeface="Arial" charset="0"/>
                <a:ea typeface="Arial" charset="0"/>
                <a:cs typeface="Arial" charset="0"/>
              </a:rPr>
              <a:t>CD33</a:t>
            </a:r>
            <a:r>
              <a:rPr lang="en-US" altLang="en-US" b="1">
                <a:solidFill>
                  <a:srgbClr val="0033CC"/>
                </a:solidFill>
                <a:latin typeface="Arial" charset="0"/>
                <a:ea typeface="Arial" charset="0"/>
                <a:cs typeface="Arial" charset="0"/>
              </a:rPr>
              <a:t>: Marker of immature myeloid cells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b="1">
              <a:solidFill>
                <a:srgbClr val="0033CC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b="1">
                <a:solidFill>
                  <a:srgbClr val="0033CC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en-US" b="1">
                <a:solidFill>
                  <a:srgbClr val="FF6600"/>
                </a:solidFill>
                <a:latin typeface="Arial" charset="0"/>
                <a:ea typeface="Arial" charset="0"/>
                <a:cs typeface="Arial" charset="0"/>
              </a:rPr>
              <a:t> CD64&amp;15</a:t>
            </a:r>
            <a:r>
              <a:rPr lang="en-US" altLang="en-US" b="1">
                <a:solidFill>
                  <a:srgbClr val="0033CC"/>
                </a:solidFill>
                <a:latin typeface="Arial" charset="0"/>
                <a:ea typeface="Arial" charset="0"/>
                <a:cs typeface="Arial" charset="0"/>
              </a:rPr>
              <a:t>: Markers of mature myeloid cells</a:t>
            </a:r>
          </a:p>
        </p:txBody>
      </p:sp>
      <p:sp>
        <p:nvSpPr>
          <p:cNvPr id="75778" name="Rectangle 4"/>
          <p:cNvSpPr>
            <a:spLocks noChangeArrowheads="1"/>
          </p:cNvSpPr>
          <p:nvPr/>
        </p:nvSpPr>
        <p:spPr bwMode="auto">
          <a:xfrm>
            <a:off x="2514600" y="152401"/>
            <a:ext cx="71628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r>
              <a:rPr lang="en-US" altLang="en-US" sz="3200">
                <a:solidFill>
                  <a:srgbClr val="FF0000"/>
                </a:solidFill>
              </a:rPr>
              <a:t> Summary of Diagnostic modalities of    	Acute Myeloid Leukemias       	</a:t>
            </a:r>
            <a:endParaRPr lang="en-US" altLang="en-US" sz="3200"/>
          </a:p>
        </p:txBody>
      </p:sp>
    </p:spTree>
    <p:extLst>
      <p:ext uri="{BB962C8B-B14F-4D97-AF65-F5344CB8AC3E}">
        <p14:creationId xmlns:p14="http://schemas.microsoft.com/office/powerpoint/2010/main" val="10523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3"/>
          <p:cNvSpPr>
            <a:spLocks noGrp="1" noChangeArrowheads="1"/>
          </p:cNvSpPr>
          <p:nvPr>
            <p:ph idx="1"/>
          </p:nvPr>
        </p:nvSpPr>
        <p:spPr>
          <a:xfrm>
            <a:off x="2819400" y="1828800"/>
            <a:ext cx="6781800" cy="4648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3200" b="1">
                <a:solidFill>
                  <a:srgbClr val="FF00FF"/>
                </a:solidFill>
                <a:latin typeface="Arial" charset="0"/>
                <a:ea typeface="Arial" charset="0"/>
                <a:cs typeface="Arial" charset="0"/>
              </a:rPr>
              <a:t>Cytogenetics :                                    </a:t>
            </a:r>
            <a:r>
              <a:rPr lang="en-US" altLang="en-US" b="1">
                <a:latin typeface="Arial" charset="0"/>
                <a:ea typeface="Arial" charset="0"/>
                <a:cs typeface="Arial" charset="0"/>
              </a:rPr>
              <a:t>(Chromosomal abnormalities)</a:t>
            </a:r>
            <a:r>
              <a:rPr lang="en-US" altLang="en-US">
                <a:latin typeface="Arial" charset="0"/>
                <a:ea typeface="Arial" charset="0"/>
                <a:cs typeface="Arial" charset="0"/>
              </a:rPr>
              <a:t> </a:t>
            </a:r>
            <a:endParaRPr lang="en-US" altLang="en-US" b="1">
              <a:latin typeface="Arial" charset="0"/>
              <a:ea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en-US" altLang="en-US" b="1">
                <a:solidFill>
                  <a:srgbClr val="0033CC"/>
                </a:solidFill>
                <a:latin typeface="Arial" charset="0"/>
                <a:ea typeface="Arial" charset="0"/>
                <a:cs typeface="Arial" charset="0"/>
              </a:rPr>
              <a:t>Present in 90 % of all AML pts 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en-US" altLang="en-US" b="1">
                <a:solidFill>
                  <a:srgbClr val="0033CC"/>
                </a:solidFill>
                <a:latin typeface="Arial" charset="0"/>
                <a:ea typeface="Arial" charset="0"/>
                <a:cs typeface="Arial" charset="0"/>
              </a:rPr>
              <a:t>I)Denovo AML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b="1">
                <a:solidFill>
                  <a:srgbClr val="0033CC"/>
                </a:solidFill>
                <a:latin typeface="Arial" charset="0"/>
                <a:ea typeface="Arial" charset="0"/>
                <a:cs typeface="Arial" charset="0"/>
              </a:rPr>
              <a:t>         </a:t>
            </a:r>
            <a:r>
              <a:rPr lang="en-US" altLang="en-US" b="1">
                <a:solidFill>
                  <a:srgbClr val="FF6600"/>
                </a:solidFill>
                <a:latin typeface="Arial" charset="0"/>
                <a:ea typeface="Arial" charset="0"/>
                <a:cs typeface="Arial" charset="0"/>
              </a:rPr>
              <a:t>M2  t (8,21) ;    M3 t (15,17 ) ;          	M4 Inv (16)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en-US" altLang="en-US" b="1">
                <a:solidFill>
                  <a:srgbClr val="0033CC"/>
                </a:solidFill>
                <a:latin typeface="Arial" charset="0"/>
                <a:ea typeface="Arial" charset="0"/>
                <a:cs typeface="Arial" charset="0"/>
              </a:rPr>
              <a:t>II)With prior MDS/ exposure to DNA Damaging agents-                                  </a:t>
            </a:r>
            <a:r>
              <a:rPr lang="en-US" altLang="en-US" b="1">
                <a:solidFill>
                  <a:srgbClr val="FF3300"/>
                </a:solidFill>
                <a:latin typeface="Arial" charset="0"/>
                <a:ea typeface="Arial" charset="0"/>
                <a:cs typeface="Arial" charset="0"/>
              </a:rPr>
              <a:t>Deletions or monosomies of 5</a:t>
            </a:r>
            <a:r>
              <a:rPr lang="en-US" altLang="en-US">
                <a:solidFill>
                  <a:srgbClr val="FF33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en-US" b="1">
                <a:solidFill>
                  <a:srgbClr val="FF3300"/>
                </a:solidFill>
                <a:latin typeface="Arial" charset="0"/>
                <a:ea typeface="Arial" charset="0"/>
                <a:cs typeface="Arial" charset="0"/>
              </a:rPr>
              <a:t>&amp;7</a:t>
            </a:r>
            <a:r>
              <a:rPr lang="en-US" altLang="en-US">
                <a:solidFill>
                  <a:srgbClr val="FF3300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76802" name="Rectangle 4"/>
          <p:cNvSpPr>
            <a:spLocks noChangeArrowheads="1"/>
          </p:cNvSpPr>
          <p:nvPr/>
        </p:nvSpPr>
        <p:spPr bwMode="auto">
          <a:xfrm>
            <a:off x="2362200" y="457201"/>
            <a:ext cx="71628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r>
              <a:rPr lang="en-US" altLang="en-US" sz="3200">
                <a:solidFill>
                  <a:srgbClr val="FF0000"/>
                </a:solidFill>
              </a:rPr>
              <a:t> Summary of Diagnostic modalities of  Acute Myeloid Leukemias       	</a:t>
            </a:r>
            <a:endParaRPr lang="en-US" altLang="en-US" sz="3200"/>
          </a:p>
        </p:txBody>
      </p:sp>
    </p:spTree>
    <p:extLst>
      <p:ext uri="{BB962C8B-B14F-4D97-AF65-F5344CB8AC3E}">
        <p14:creationId xmlns:p14="http://schemas.microsoft.com/office/powerpoint/2010/main" val="138488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1828800" y="273249"/>
            <a:ext cx="8530092" cy="615553"/>
          </a:xfrm>
          <a:prstGeom prst="rect">
            <a:avLst/>
          </a:prstGeom>
          <a:noFill/>
          <a:ln w="57150" cmpd="thinThick">
            <a:solidFill>
              <a:srgbClr val="66FF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defRPr/>
            </a:pPr>
            <a:r>
              <a:rPr lang="en-US" altLang="en-US" sz="3400">
                <a:solidFill>
                  <a:srgbClr val="FF0000"/>
                </a:solidFill>
              </a:rPr>
              <a:t>Prognostic factors in acute myeloid leukemia</a:t>
            </a:r>
          </a:p>
        </p:txBody>
      </p:sp>
      <p:graphicFrame>
        <p:nvGraphicFramePr>
          <p:cNvPr id="81940" name="Group 20"/>
          <p:cNvGraphicFramePr>
            <a:graphicFrameLocks noGrp="1"/>
          </p:cNvGraphicFramePr>
          <p:nvPr/>
        </p:nvGraphicFramePr>
        <p:xfrm>
          <a:off x="1752600" y="1143000"/>
          <a:ext cx="8686800" cy="5386388"/>
        </p:xfrm>
        <a:graphic>
          <a:graphicData uri="http://schemas.openxmlformats.org/drawingml/2006/table">
            <a:tbl>
              <a:tblPr/>
              <a:tblGrid>
                <a:gridCol w="8686800"/>
              </a:tblGrid>
              <a:tr h="5334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G Times" pitchFamily="18" charset="0"/>
                        </a:rPr>
                        <a:t>Factors                    Favorable                 Unfavorable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529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CG Times" pitchFamily="18" charset="0"/>
                        </a:rPr>
                        <a:t>Age                                       &lt; 45 </a:t>
                      </a: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CG Times" pitchFamily="18" charset="0"/>
                        </a:rPr>
                        <a:t>yrs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CG Times" pitchFamily="18" charset="0"/>
                        </a:rPr>
                        <a:t>                        &lt; 2 </a:t>
                      </a: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CG Times" pitchFamily="18" charset="0"/>
                        </a:rPr>
                        <a:t>yrs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CG Times" pitchFamily="18" charset="0"/>
                        </a:rPr>
                        <a:t>, &gt; 60yrs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CG Times" pitchFamily="18" charset="0"/>
                        </a:rPr>
                        <a:t>Leukocytosis                      &lt; 25 x 10</a:t>
                      </a:r>
                      <a:r>
                        <a:rPr kumimoji="0" lang="en-US" sz="2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CG Times" pitchFamily="18" charset="0"/>
                        </a:rPr>
                        <a:t>9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CG Times" pitchFamily="18" charset="0"/>
                        </a:rPr>
                        <a:t> /L                  &gt; 100 x 10</a:t>
                      </a:r>
                      <a:r>
                        <a:rPr kumimoji="0" lang="en-US" sz="2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CG Times" pitchFamily="18" charset="0"/>
                        </a:rPr>
                        <a:t>9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CG Times" pitchFamily="18" charset="0"/>
                        </a:rPr>
                        <a:t> /L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CG Times" pitchFamily="18" charset="0"/>
                        </a:rPr>
                        <a:t>CNS involvement                 Absent                         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CG Times" pitchFamily="18" charset="0"/>
                        </a:rPr>
                        <a:t>Response to therapy            Rapid                           Delayed /incomplete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CG Times" pitchFamily="18" charset="0"/>
                        </a:rPr>
                        <a:t>Auer rods                              Present                       Absent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CG Times" pitchFamily="18" charset="0"/>
                        </a:rPr>
                        <a:t>FAB type                              M2, M3, M4                M5, M6, M7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CG Times" pitchFamily="18" charset="0"/>
                        </a:rPr>
                        <a:t>Cell markers                        CD2 or CD19              CD13, CD14, CD33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CG Times" pitchFamily="18" charset="0"/>
                        </a:rPr>
                        <a:t>Cytogenetics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CG Times" pitchFamily="18" charset="0"/>
                        </a:rPr>
                        <a:t>                        t(15;17), t(8;21)           -7; del (7q), -5;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CG Times" pitchFamily="18" charset="0"/>
                        </a:rPr>
                        <a:t>                                             </a:t>
                      </a: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CG Times" pitchFamily="18" charset="0"/>
                        </a:rPr>
                        <a:t>inv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CG Times" pitchFamily="18" charset="0"/>
                        </a:rPr>
                        <a:t> (16) /del (16q)        del (5q), 11q23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CG Times" pitchFamily="18" charset="0"/>
                        </a:rPr>
                        <a:t>                                                                                   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CG Times" pitchFamily="18" charset="0"/>
                        </a:rPr>
                        <a:t>abnormalities, 3q21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CG Times" pitchFamily="18" charset="0"/>
                        </a:rPr>
                        <a:t>                                                                                   complex </a:t>
                      </a: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CG Times" pitchFamily="18" charset="0"/>
                        </a:rPr>
                        <a:t>karyotypic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CG Times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CG Times" pitchFamily="18" charset="0"/>
                        </a:rPr>
                        <a:t>                                                                                   abnormalities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632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3200400" y="228601"/>
            <a:ext cx="5410200" cy="646331"/>
          </a:xfrm>
          <a:prstGeom prst="rect">
            <a:avLst/>
          </a:prstGeom>
          <a:noFill/>
          <a:ln w="57150" cmpd="thinThick">
            <a:solidFill>
              <a:srgbClr val="99FF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>
                <a:solidFill>
                  <a:srgbClr val="FF0000"/>
                </a:solidFill>
                <a:latin typeface="CG Times" charset="0"/>
              </a:rPr>
              <a:t>Acute Myeloid leukemia</a:t>
            </a: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1676400" y="1665288"/>
            <a:ext cx="8763000" cy="427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71475" indent="-371475">
              <a:buFontTx/>
              <a:buChar char="•"/>
              <a:defRPr/>
            </a:pPr>
            <a:r>
              <a:rPr lang="en-US" sz="3400" dirty="0">
                <a:latin typeface="CG Times" pitchFamily="18" charset="0"/>
              </a:rPr>
              <a:t>Myeloid blasts &gt; 20% of cells in the marrow – diagnostic of AML</a:t>
            </a:r>
          </a:p>
          <a:p>
            <a:pPr marL="371475" indent="-371475">
              <a:buFontTx/>
              <a:buChar char="•"/>
              <a:defRPr/>
            </a:pPr>
            <a:endParaRPr lang="en-US" sz="3400" dirty="0">
              <a:solidFill>
                <a:srgbClr val="0033CC"/>
              </a:solidFill>
              <a:latin typeface="CG Times" pitchFamily="18" charset="0"/>
            </a:endParaRPr>
          </a:p>
          <a:p>
            <a:pPr marL="371475" indent="-371475">
              <a:defRPr/>
            </a:pPr>
            <a:r>
              <a:rPr lang="en-US" sz="3400" dirty="0" err="1">
                <a:solidFill>
                  <a:srgbClr val="FF00FF"/>
                </a:solidFill>
                <a:latin typeface="CG Times" pitchFamily="18" charset="0"/>
              </a:rPr>
              <a:t>Myeloblast</a:t>
            </a:r>
            <a:r>
              <a:rPr lang="en-US" sz="3400" dirty="0">
                <a:solidFill>
                  <a:srgbClr val="FF00FF"/>
                </a:solidFill>
                <a:latin typeface="CG Times" pitchFamily="18" charset="0"/>
              </a:rPr>
              <a:t>:</a:t>
            </a:r>
            <a:r>
              <a:rPr lang="en-US" sz="3400" dirty="0">
                <a:latin typeface="CG Times" pitchFamily="18" charset="0"/>
              </a:rPr>
              <a:t> -</a:t>
            </a:r>
            <a:r>
              <a:rPr lang="en-US" sz="3400" dirty="0">
                <a:solidFill>
                  <a:srgbClr val="0033CC"/>
                </a:solidFill>
                <a:latin typeface="CG Times" pitchFamily="18" charset="0"/>
              </a:rPr>
              <a:t> Fine nuclear chromatin</a:t>
            </a:r>
          </a:p>
          <a:p>
            <a:pPr marL="371475" indent="-371475">
              <a:defRPr/>
            </a:pPr>
            <a:r>
              <a:rPr lang="en-US" sz="3400" dirty="0">
                <a:solidFill>
                  <a:srgbClr val="0033CC"/>
                </a:solidFill>
                <a:latin typeface="CG Times" pitchFamily="18" charset="0"/>
              </a:rPr>
              <a:t>                     - 2 to 4 prominent nucleoli</a:t>
            </a:r>
          </a:p>
          <a:p>
            <a:pPr marL="371475" indent="-371475">
              <a:defRPr/>
            </a:pPr>
            <a:r>
              <a:rPr lang="en-US" sz="3400" dirty="0">
                <a:solidFill>
                  <a:srgbClr val="0033CC"/>
                </a:solidFill>
                <a:latin typeface="CG Times" pitchFamily="18" charset="0"/>
              </a:rPr>
              <a:t>                     - More cytoplasm, often with fine </a:t>
            </a:r>
          </a:p>
          <a:p>
            <a:pPr marL="371475" indent="-371475">
              <a:defRPr/>
            </a:pPr>
            <a:r>
              <a:rPr lang="en-US" sz="3400" dirty="0">
                <a:solidFill>
                  <a:srgbClr val="0033CC"/>
                </a:solidFill>
                <a:latin typeface="CG Times" pitchFamily="18" charset="0"/>
              </a:rPr>
              <a:t>                       </a:t>
            </a:r>
            <a:r>
              <a:rPr lang="en-US" sz="3400" dirty="0" err="1">
                <a:solidFill>
                  <a:srgbClr val="0033CC"/>
                </a:solidFill>
                <a:latin typeface="CG Times" pitchFamily="18" charset="0"/>
              </a:rPr>
              <a:t>azurophilic</a:t>
            </a:r>
            <a:r>
              <a:rPr lang="en-US" sz="3400" dirty="0">
                <a:solidFill>
                  <a:srgbClr val="0033CC"/>
                </a:solidFill>
                <a:latin typeface="CG Times" pitchFamily="18" charset="0"/>
              </a:rPr>
              <a:t> granules</a:t>
            </a:r>
          </a:p>
          <a:p>
            <a:pPr marL="457200" indent="-457200">
              <a:buFont typeface="Wingdings" pitchFamily="2" charset="2"/>
              <a:buChar char="v"/>
              <a:defRPr/>
            </a:pPr>
            <a:r>
              <a:rPr lang="en-US" sz="3400" dirty="0">
                <a:solidFill>
                  <a:srgbClr val="0033CC"/>
                </a:solidFill>
                <a:latin typeface="CG Times" pitchFamily="18" charset="0"/>
              </a:rPr>
              <a:t>  </a:t>
            </a:r>
            <a:r>
              <a:rPr lang="en-US" sz="3200" dirty="0">
                <a:solidFill>
                  <a:srgbClr val="FF6600"/>
                </a:solidFill>
                <a:latin typeface="CG Times" pitchFamily="18" charset="0"/>
              </a:rPr>
              <a:t>Auer rods (Abnormal </a:t>
            </a:r>
            <a:r>
              <a:rPr lang="en-US" sz="3200" dirty="0" err="1">
                <a:solidFill>
                  <a:srgbClr val="FF6600"/>
                </a:solidFill>
                <a:latin typeface="CG Times" pitchFamily="18" charset="0"/>
              </a:rPr>
              <a:t>azurophilic</a:t>
            </a:r>
            <a:r>
              <a:rPr lang="en-US" sz="3200" dirty="0">
                <a:solidFill>
                  <a:srgbClr val="FF6600"/>
                </a:solidFill>
                <a:latin typeface="CG Times" pitchFamily="18" charset="0"/>
              </a:rPr>
              <a:t> granules)</a:t>
            </a:r>
          </a:p>
        </p:txBody>
      </p:sp>
    </p:spTree>
    <p:extLst>
      <p:ext uri="{BB962C8B-B14F-4D97-AF65-F5344CB8AC3E}">
        <p14:creationId xmlns:p14="http://schemas.microsoft.com/office/powerpoint/2010/main" val="118067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5426"/>
            <a:ext cx="8529638" cy="640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202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3"/>
          <p:cNvSpPr>
            <a:spLocks noGrp="1" noChangeArrowheads="1"/>
          </p:cNvSpPr>
          <p:nvPr>
            <p:ph idx="1"/>
          </p:nvPr>
        </p:nvSpPr>
        <p:spPr>
          <a:xfrm>
            <a:off x="2209800" y="1600200"/>
            <a:ext cx="7391400" cy="4343400"/>
          </a:xfrm>
        </p:spPr>
        <p:txBody>
          <a:bodyPr/>
          <a:lstStyle/>
          <a:p>
            <a:pPr eaLnBrk="1" hangingPunct="1"/>
            <a:r>
              <a:rPr lang="en-US" altLang="en-US" sz="3200" b="1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Blasts lack definitive cytologic and cytochemical markers of myeloblasts</a:t>
            </a:r>
          </a:p>
          <a:p>
            <a:pPr eaLnBrk="1" hangingPunct="1"/>
            <a:r>
              <a:rPr lang="en-US" altLang="en-US" sz="3200" b="1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Myeloperoxidase  - Negative </a:t>
            </a:r>
          </a:p>
          <a:p>
            <a:pPr eaLnBrk="1" hangingPunct="1"/>
            <a:r>
              <a:rPr lang="en-US" altLang="en-US" sz="3200" b="1">
                <a:solidFill>
                  <a:srgbClr val="FF6600"/>
                </a:solidFill>
                <a:latin typeface="Arial" charset="0"/>
                <a:ea typeface="Arial" charset="0"/>
                <a:cs typeface="Arial" charset="0"/>
              </a:rPr>
              <a:t>Flow Cytometry- Express myeloid lineage antigens</a:t>
            </a:r>
          </a:p>
          <a:p>
            <a:pPr eaLnBrk="1" hangingPunct="1"/>
            <a:r>
              <a:rPr lang="en-US" altLang="en-US" sz="3200" b="1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en-US" sz="3200" b="1">
                <a:solidFill>
                  <a:srgbClr val="FF6600"/>
                </a:solidFill>
                <a:latin typeface="Arial" charset="0"/>
                <a:ea typeface="Arial" charset="0"/>
                <a:cs typeface="Arial" charset="0"/>
              </a:rPr>
              <a:t>Eg: CD33+, a marker of immature myeloid cells</a:t>
            </a:r>
          </a:p>
        </p:txBody>
      </p:sp>
      <p:sp>
        <p:nvSpPr>
          <p:cNvPr id="21507" name="Rectangle 2"/>
          <p:cNvSpPr>
            <a:spLocks noChangeArrowheads="1"/>
          </p:cNvSpPr>
          <p:nvPr/>
        </p:nvSpPr>
        <p:spPr bwMode="auto">
          <a:xfrm>
            <a:off x="1828800" y="254001"/>
            <a:ext cx="8534400" cy="708025"/>
          </a:xfrm>
          <a:prstGeom prst="rect">
            <a:avLst/>
          </a:prstGeom>
          <a:noFill/>
          <a:ln w="57150" cmpd="thinThick">
            <a:solidFill>
              <a:srgbClr val="66FF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defRPr/>
            </a:pPr>
            <a:r>
              <a:rPr lang="en-US" altLang="en-US" sz="4000" dirty="0">
                <a:solidFill>
                  <a:srgbClr val="FF0000"/>
                </a:solidFill>
              </a:rPr>
              <a:t>  AML – M0(Minimal Differentiation)</a:t>
            </a:r>
          </a:p>
        </p:txBody>
      </p:sp>
    </p:spTree>
    <p:extLst>
      <p:ext uri="{BB962C8B-B14F-4D97-AF65-F5344CB8AC3E}">
        <p14:creationId xmlns:p14="http://schemas.microsoft.com/office/powerpoint/2010/main" val="30769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2133600" y="254001"/>
            <a:ext cx="8001000" cy="708025"/>
          </a:xfrm>
          <a:prstGeom prst="rect">
            <a:avLst/>
          </a:prstGeom>
          <a:noFill/>
          <a:ln w="57150" cmpd="thinThick">
            <a:solidFill>
              <a:srgbClr val="66FF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defRPr/>
            </a:pPr>
            <a:r>
              <a:rPr lang="en-US" altLang="en-US" sz="4000">
                <a:solidFill>
                  <a:srgbClr val="FF0000"/>
                </a:solidFill>
              </a:rPr>
              <a:t> AML – M1(Without Maturation</a:t>
            </a:r>
            <a:r>
              <a:rPr lang="en-US" altLang="en-US" sz="4000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52226" name="Picture 2" descr="M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b="5263"/>
          <a:stretch>
            <a:fillRect/>
          </a:stretch>
        </p:blipFill>
        <p:spPr bwMode="auto">
          <a:xfrm>
            <a:off x="1595438" y="1298576"/>
            <a:ext cx="5338762" cy="494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Rectangle 1"/>
          <p:cNvSpPr>
            <a:spLocks noChangeArrowheads="1"/>
          </p:cNvSpPr>
          <p:nvPr/>
        </p:nvSpPr>
        <p:spPr bwMode="auto">
          <a:xfrm>
            <a:off x="2819400" y="6248400"/>
            <a:ext cx="6477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>
              <a:spcBef>
                <a:spcPts val="1000"/>
              </a:spcBef>
              <a:buClr>
                <a:schemeClr val="accent2"/>
              </a:buClr>
              <a:buFont typeface="Arial" charset="0"/>
              <a:buChar char="•"/>
              <a:defRPr>
                <a:solidFill>
                  <a:srgbClr val="262626"/>
                </a:solidFill>
                <a:latin typeface="Gill Sans MT" charset="0"/>
              </a:defRPr>
            </a:lvl1pPr>
            <a:lvl2pPr marL="742950" indent="-285750">
              <a:spcBef>
                <a:spcPts val="1000"/>
              </a:spcBef>
              <a:buClr>
                <a:schemeClr val="accent2"/>
              </a:buClr>
              <a:buFont typeface="Arial" charset="0"/>
              <a:buChar char="•"/>
              <a:defRPr sz="1600">
                <a:solidFill>
                  <a:srgbClr val="262626"/>
                </a:solidFill>
                <a:latin typeface="Gill Sans MT" charset="0"/>
              </a:defRPr>
            </a:lvl2pPr>
            <a:lvl3pPr marL="1143000" indent="-228600">
              <a:spcBef>
                <a:spcPts val="1000"/>
              </a:spcBef>
              <a:buClr>
                <a:schemeClr val="accent2"/>
              </a:buClr>
              <a:buFont typeface="Arial" charset="0"/>
              <a:buChar char="•"/>
              <a:defRPr sz="1600">
                <a:solidFill>
                  <a:srgbClr val="262626"/>
                </a:solidFill>
                <a:latin typeface="Gill Sans MT" charset="0"/>
              </a:defRPr>
            </a:lvl3pPr>
            <a:lvl4pPr marL="1600200" indent="-228600">
              <a:spcBef>
                <a:spcPts val="1000"/>
              </a:spcBef>
              <a:buClr>
                <a:schemeClr val="accent2"/>
              </a:buClr>
              <a:buFont typeface="Arial" charset="0"/>
              <a:buChar char="•"/>
              <a:defRPr sz="1600">
                <a:solidFill>
                  <a:srgbClr val="262626"/>
                </a:solidFill>
                <a:latin typeface="Gill Sans MT" charset="0"/>
              </a:defRPr>
            </a:lvl4pPr>
            <a:lvl5pPr marL="2057400" indent="-228600">
              <a:spcBef>
                <a:spcPts val="1000"/>
              </a:spcBef>
              <a:buClr>
                <a:schemeClr val="accent2"/>
              </a:buClr>
              <a:buFont typeface="Arial" charset="0"/>
              <a:buChar char="•"/>
              <a:defRPr sz="1600">
                <a:solidFill>
                  <a:srgbClr val="262626"/>
                </a:solidFill>
                <a:latin typeface="Gill Sans MT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•"/>
              <a:defRPr sz="1600">
                <a:solidFill>
                  <a:srgbClr val="262626"/>
                </a:solidFill>
                <a:latin typeface="Gill Sans MT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•"/>
              <a:defRPr sz="1600">
                <a:solidFill>
                  <a:srgbClr val="262626"/>
                </a:solidFill>
                <a:latin typeface="Gill Sans MT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•"/>
              <a:defRPr sz="1600">
                <a:solidFill>
                  <a:srgbClr val="262626"/>
                </a:solidFill>
                <a:latin typeface="Gill Sans MT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•"/>
              <a:defRPr sz="1600">
                <a:solidFill>
                  <a:srgbClr val="262626"/>
                </a:solidFill>
                <a:latin typeface="Gill Sans MT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Char char="•"/>
            </a:pPr>
            <a:r>
              <a:rPr lang="en-US" altLang="en-US" sz="2800">
                <a:solidFill>
                  <a:schemeClr val="tx1"/>
                </a:solidFill>
                <a:latin typeface="CG Times" charset="0"/>
                <a:sym typeface="Symbol" charset="2"/>
              </a:rPr>
              <a:t> 90 % myeloblasts  scant granules      </a:t>
            </a:r>
          </a:p>
        </p:txBody>
      </p:sp>
      <p:pic>
        <p:nvPicPr>
          <p:cNvPr id="5222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184275"/>
            <a:ext cx="3429000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800" y="3733800"/>
            <a:ext cx="3149600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48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2286000" y="257176"/>
            <a:ext cx="7162800" cy="708025"/>
          </a:xfrm>
          <a:prstGeom prst="rect">
            <a:avLst/>
          </a:prstGeom>
          <a:noFill/>
          <a:ln w="57150" cmpd="thinThick">
            <a:solidFill>
              <a:srgbClr val="66FF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defRPr/>
            </a:pPr>
            <a:r>
              <a:rPr lang="en-US" altLang="en-US" sz="4000" dirty="0">
                <a:solidFill>
                  <a:srgbClr val="FF0000"/>
                </a:solidFill>
              </a:rPr>
              <a:t>AML – M2 ( With Maturation)</a:t>
            </a:r>
          </a:p>
        </p:txBody>
      </p:sp>
      <p:sp>
        <p:nvSpPr>
          <p:cNvPr id="54274" name="Rectangle 1"/>
          <p:cNvSpPr>
            <a:spLocks noChangeArrowheads="1"/>
          </p:cNvSpPr>
          <p:nvPr/>
        </p:nvSpPr>
        <p:spPr bwMode="auto">
          <a:xfrm>
            <a:off x="2895600" y="5791201"/>
            <a:ext cx="7010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2"/>
              </a:buClr>
              <a:buFont typeface="Arial" charset="0"/>
              <a:buChar char="•"/>
              <a:defRPr>
                <a:solidFill>
                  <a:srgbClr val="262626"/>
                </a:solidFill>
                <a:latin typeface="Gill Sans MT" charset="0"/>
              </a:defRPr>
            </a:lvl1pPr>
            <a:lvl2pPr marL="742950" indent="-285750">
              <a:spcBef>
                <a:spcPts val="1000"/>
              </a:spcBef>
              <a:buClr>
                <a:schemeClr val="accent2"/>
              </a:buClr>
              <a:buFont typeface="Arial" charset="0"/>
              <a:buChar char="•"/>
              <a:defRPr sz="1600">
                <a:solidFill>
                  <a:srgbClr val="262626"/>
                </a:solidFill>
                <a:latin typeface="Gill Sans MT" charset="0"/>
              </a:defRPr>
            </a:lvl2pPr>
            <a:lvl3pPr marL="1143000" indent="-228600">
              <a:spcBef>
                <a:spcPts val="1000"/>
              </a:spcBef>
              <a:buClr>
                <a:schemeClr val="accent2"/>
              </a:buClr>
              <a:buFont typeface="Arial" charset="0"/>
              <a:buChar char="•"/>
              <a:defRPr sz="1600">
                <a:solidFill>
                  <a:srgbClr val="262626"/>
                </a:solidFill>
                <a:latin typeface="Gill Sans MT" charset="0"/>
              </a:defRPr>
            </a:lvl3pPr>
            <a:lvl4pPr marL="1600200" indent="-228600">
              <a:spcBef>
                <a:spcPts val="1000"/>
              </a:spcBef>
              <a:buClr>
                <a:schemeClr val="accent2"/>
              </a:buClr>
              <a:buFont typeface="Arial" charset="0"/>
              <a:buChar char="•"/>
              <a:defRPr sz="1600">
                <a:solidFill>
                  <a:srgbClr val="262626"/>
                </a:solidFill>
                <a:latin typeface="Gill Sans MT" charset="0"/>
              </a:defRPr>
            </a:lvl4pPr>
            <a:lvl5pPr marL="2057400" indent="-228600">
              <a:spcBef>
                <a:spcPts val="1000"/>
              </a:spcBef>
              <a:buClr>
                <a:schemeClr val="accent2"/>
              </a:buClr>
              <a:buFont typeface="Arial" charset="0"/>
              <a:buChar char="•"/>
              <a:defRPr sz="1600">
                <a:solidFill>
                  <a:srgbClr val="262626"/>
                </a:solidFill>
                <a:latin typeface="Gill Sans MT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•"/>
              <a:defRPr sz="1600">
                <a:solidFill>
                  <a:srgbClr val="262626"/>
                </a:solidFill>
                <a:latin typeface="Gill Sans MT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•"/>
              <a:defRPr sz="1600">
                <a:solidFill>
                  <a:srgbClr val="262626"/>
                </a:solidFill>
                <a:latin typeface="Gill Sans MT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•"/>
              <a:defRPr sz="1600">
                <a:solidFill>
                  <a:srgbClr val="262626"/>
                </a:solidFill>
                <a:latin typeface="Gill Sans MT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•"/>
              <a:defRPr sz="1600">
                <a:solidFill>
                  <a:srgbClr val="262626"/>
                </a:solidFill>
                <a:latin typeface="Gill Sans MT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Char char="•"/>
            </a:pPr>
            <a:r>
              <a:rPr lang="en-US" altLang="en-US">
                <a:solidFill>
                  <a:srgbClr val="FF00FF"/>
                </a:solidFill>
                <a:latin typeface="CG Times" charset="0"/>
              </a:rPr>
              <a:t>      Characterized by 8 &amp; 21 translocations</a:t>
            </a:r>
          </a:p>
          <a:p>
            <a:pPr eaLnBrk="1" hangingPunct="1">
              <a:spcBef>
                <a:spcPct val="0"/>
              </a:spcBef>
              <a:buClrTx/>
              <a:buFontTx/>
              <a:buChar char="•"/>
            </a:pPr>
            <a:r>
              <a:rPr lang="en-US" altLang="en-US">
                <a:solidFill>
                  <a:srgbClr val="0033CC"/>
                </a:solidFill>
                <a:latin typeface="CG Times" charset="0"/>
              </a:rPr>
              <a:t>      Auer rods + , myelocytic maturation</a:t>
            </a:r>
            <a:endParaRPr lang="en-US" altLang="en-US">
              <a:solidFill>
                <a:srgbClr val="0033CC"/>
              </a:solidFill>
              <a:latin typeface="CG Times" charset="0"/>
              <a:sym typeface="Symbol" charset="2"/>
            </a:endParaRPr>
          </a:p>
        </p:txBody>
      </p:sp>
      <p:pic>
        <p:nvPicPr>
          <p:cNvPr id="54275" name="Picture 2" descr="M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179513"/>
            <a:ext cx="6477000" cy="455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227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3810001" y="254069"/>
            <a:ext cx="4585551" cy="707886"/>
          </a:xfrm>
          <a:prstGeom prst="rect">
            <a:avLst/>
          </a:prstGeom>
          <a:noFill/>
          <a:ln w="57150" cmpd="thinThick">
            <a:solidFill>
              <a:srgbClr val="66FF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defRPr/>
            </a:pPr>
            <a:r>
              <a:rPr lang="en-US" altLang="en-US" sz="4000">
                <a:solidFill>
                  <a:srgbClr val="FF0000"/>
                </a:solidFill>
              </a:rPr>
              <a:t>AML – M3 (APML)</a:t>
            </a: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1752600" y="1389064"/>
            <a:ext cx="853440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71475" indent="-371475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lang="en-US" altLang="en-US" sz="3200" dirty="0">
                <a:solidFill>
                  <a:srgbClr val="7030A0"/>
                </a:solidFill>
                <a:latin typeface="CG Times" charset="0"/>
              </a:rPr>
              <a:t>More virulent than other forms</a:t>
            </a:r>
          </a:p>
          <a:p>
            <a:pPr eaLnBrk="1" hangingPunct="1">
              <a:buFontTx/>
              <a:buChar char="•"/>
              <a:defRPr/>
            </a:pPr>
            <a:r>
              <a:rPr lang="en-US" altLang="en-US" sz="3200" dirty="0">
                <a:solidFill>
                  <a:srgbClr val="0033CC"/>
                </a:solidFill>
                <a:latin typeface="CG Times" charset="0"/>
                <a:sym typeface="Symbol" charset="2"/>
              </a:rPr>
              <a:t>Occurs usually in young with median age of 30-38 </a:t>
            </a:r>
            <a:r>
              <a:rPr lang="en-US" altLang="en-US" sz="3200" dirty="0" err="1">
                <a:solidFill>
                  <a:srgbClr val="0033CC"/>
                </a:solidFill>
                <a:latin typeface="CG Times" charset="0"/>
                <a:sym typeface="Symbol" charset="2"/>
              </a:rPr>
              <a:t>yrs</a:t>
            </a:r>
            <a:endParaRPr lang="en-US" altLang="en-US" sz="3200" dirty="0">
              <a:solidFill>
                <a:srgbClr val="0033CC"/>
              </a:solidFill>
              <a:latin typeface="CG Times" charset="0"/>
              <a:sym typeface="Symbol" charset="2"/>
            </a:endParaRPr>
          </a:p>
          <a:p>
            <a:pPr eaLnBrk="1" hangingPunct="1">
              <a:buFontTx/>
              <a:buChar char="•"/>
              <a:defRPr/>
            </a:pPr>
            <a:r>
              <a:rPr lang="en-US" altLang="en-US" sz="3200" dirty="0">
                <a:solidFill>
                  <a:srgbClr val="336600"/>
                </a:solidFill>
                <a:latin typeface="CG Times" charset="0"/>
                <a:sym typeface="Symbol" charset="2"/>
              </a:rPr>
              <a:t>90% of patients present with  hemorrhagic manifestations secondary to DIC</a:t>
            </a:r>
          </a:p>
          <a:p>
            <a:pPr eaLnBrk="1" hangingPunct="1">
              <a:buFontTx/>
              <a:buChar char="•"/>
              <a:defRPr/>
            </a:pPr>
            <a:r>
              <a:rPr lang="en-US" altLang="en-US" sz="3200" dirty="0">
                <a:solidFill>
                  <a:srgbClr val="FF6600"/>
                </a:solidFill>
                <a:latin typeface="CG Times" charset="0"/>
                <a:sym typeface="Symbol" charset="2"/>
              </a:rPr>
              <a:t>Strong association with translocation 15 &amp; 17 </a:t>
            </a:r>
          </a:p>
          <a:p>
            <a:pPr eaLnBrk="1" hangingPunct="1">
              <a:buFontTx/>
              <a:buChar char="•"/>
              <a:defRPr/>
            </a:pPr>
            <a:r>
              <a:rPr lang="en-US" altLang="en-US" sz="3200" dirty="0">
                <a:latin typeface="CG Times" charset="0"/>
                <a:sym typeface="Symbol" charset="2"/>
              </a:rPr>
              <a:t>&gt;20 % myeloblasts &amp; marked preponderance of </a:t>
            </a:r>
            <a:r>
              <a:rPr lang="en-US" altLang="en-US" sz="3200" dirty="0" err="1">
                <a:latin typeface="CG Times" charset="0"/>
                <a:sym typeface="Symbol" charset="2"/>
              </a:rPr>
              <a:t>promyelocytes</a:t>
            </a:r>
            <a:endParaRPr lang="en-US" altLang="en-US" sz="3200" dirty="0">
              <a:latin typeface="CG Times" charset="0"/>
              <a:sym typeface="Symbol" charset="2"/>
            </a:endParaRPr>
          </a:p>
          <a:p>
            <a:pPr eaLnBrk="1" hangingPunct="1">
              <a:buFontTx/>
              <a:buChar char="•"/>
              <a:defRPr/>
            </a:pPr>
            <a:r>
              <a:rPr lang="en-US" altLang="en-US" sz="3200" dirty="0">
                <a:solidFill>
                  <a:srgbClr val="FF00FF"/>
                </a:solidFill>
                <a:latin typeface="CG Times" charset="0"/>
                <a:sym typeface="Symbol" charset="2"/>
              </a:rPr>
              <a:t>Auer rods may be seen in bundles(Faggots)</a:t>
            </a:r>
          </a:p>
        </p:txBody>
      </p:sp>
    </p:spTree>
    <p:extLst>
      <p:ext uri="{BB962C8B-B14F-4D97-AF65-F5344CB8AC3E}">
        <p14:creationId xmlns:p14="http://schemas.microsoft.com/office/powerpoint/2010/main" val="171402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 descr="hem5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052764"/>
            <a:ext cx="4876800" cy="380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2209801" y="4984751"/>
            <a:ext cx="18780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defRPr/>
            </a:pPr>
            <a:r>
              <a:rPr lang="en-US" altLang="en-US" sz="4000">
                <a:solidFill>
                  <a:srgbClr val="000000"/>
                </a:solidFill>
                <a:sym typeface="Symbol" charset="2"/>
              </a:rPr>
              <a:t>Faggots</a:t>
            </a: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7466014" y="1219201"/>
            <a:ext cx="16779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defRPr/>
            </a:pPr>
            <a:r>
              <a:rPr lang="en-US" altLang="en-US" sz="4000">
                <a:solidFill>
                  <a:srgbClr val="000000"/>
                </a:solidFill>
                <a:sym typeface="Symbol" charset="2"/>
              </a:rPr>
              <a:t>APML</a:t>
            </a:r>
          </a:p>
        </p:txBody>
      </p:sp>
      <p:pic>
        <p:nvPicPr>
          <p:cNvPr id="5734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2672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Line 6"/>
          <p:cNvSpPr>
            <a:spLocks noChangeShapeType="1"/>
          </p:cNvSpPr>
          <p:nvPr/>
        </p:nvSpPr>
        <p:spPr bwMode="auto">
          <a:xfrm flipV="1">
            <a:off x="3505200" y="3810000"/>
            <a:ext cx="0" cy="1371600"/>
          </a:xfrm>
          <a:prstGeom prst="line">
            <a:avLst/>
          </a:prstGeom>
          <a:noFill/>
          <a:ln w="5715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13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703</Words>
  <Application>Microsoft Macintosh PowerPoint</Application>
  <PresentationFormat>Widescreen</PresentationFormat>
  <Paragraphs>126</Paragraphs>
  <Slides>24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Calibri</vt:lpstr>
      <vt:lpstr>Calibri Light</vt:lpstr>
      <vt:lpstr>CG Times</vt:lpstr>
      <vt:lpstr>Symbol</vt:lpstr>
      <vt:lpstr>Times New Roman</vt:lpstr>
      <vt:lpstr>Wingdings</vt:lpstr>
      <vt:lpstr>Arial</vt:lpstr>
      <vt:lpstr>Office Theme</vt:lpstr>
      <vt:lpstr>Photo Editor Photo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5</cp:revision>
  <dcterms:created xsi:type="dcterms:W3CDTF">2019-06-25T04:34:53Z</dcterms:created>
  <dcterms:modified xsi:type="dcterms:W3CDTF">2019-06-25T05:11:51Z</dcterms:modified>
</cp:coreProperties>
</file>