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5" r:id="rId1"/>
  </p:sldMasterIdLst>
  <p:notesMasterIdLst>
    <p:notesMasterId r:id="rId44"/>
  </p:notesMasterIdLst>
  <p:sldIdLst>
    <p:sldId id="256" r:id="rId2"/>
    <p:sldId id="281" r:id="rId3"/>
    <p:sldId id="257" r:id="rId4"/>
    <p:sldId id="282" r:id="rId5"/>
    <p:sldId id="258" r:id="rId6"/>
    <p:sldId id="301" r:id="rId7"/>
    <p:sldId id="259" r:id="rId8"/>
    <p:sldId id="283" r:id="rId9"/>
    <p:sldId id="276" r:id="rId10"/>
    <p:sldId id="284" r:id="rId11"/>
    <p:sldId id="285" r:id="rId12"/>
    <p:sldId id="260" r:id="rId13"/>
    <p:sldId id="286" r:id="rId14"/>
    <p:sldId id="261" r:id="rId15"/>
    <p:sldId id="262" r:id="rId16"/>
    <p:sldId id="263" r:id="rId17"/>
    <p:sldId id="265" r:id="rId18"/>
    <p:sldId id="266" r:id="rId19"/>
    <p:sldId id="267" r:id="rId20"/>
    <p:sldId id="268" r:id="rId21"/>
    <p:sldId id="269" r:id="rId22"/>
    <p:sldId id="294" r:id="rId23"/>
    <p:sldId id="295" r:id="rId24"/>
    <p:sldId id="296" r:id="rId25"/>
    <p:sldId id="297" r:id="rId26"/>
    <p:sldId id="298" r:id="rId27"/>
    <p:sldId id="288" r:id="rId28"/>
    <p:sldId id="287" r:id="rId29"/>
    <p:sldId id="299" r:id="rId30"/>
    <p:sldId id="300" r:id="rId31"/>
    <p:sldId id="270" r:id="rId32"/>
    <p:sldId id="271" r:id="rId33"/>
    <p:sldId id="272" r:id="rId34"/>
    <p:sldId id="289" r:id="rId35"/>
    <p:sldId id="273" r:id="rId36"/>
    <p:sldId id="274" r:id="rId37"/>
    <p:sldId id="279" r:id="rId38"/>
    <p:sldId id="275" r:id="rId39"/>
    <p:sldId id="290" r:id="rId40"/>
    <p:sldId id="280" r:id="rId41"/>
    <p:sldId id="291" r:id="rId42"/>
    <p:sldId id="293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0033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D5C411-A184-4911-8564-87F6C9FDFCAA}" v="17" dt="2026-10-16T07:29:15.6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2607" autoAdjust="0"/>
  </p:normalViewPr>
  <p:slideViewPr>
    <p:cSldViewPr snapToGrid="0">
      <p:cViewPr varScale="1">
        <p:scale>
          <a:sx n="72" d="100"/>
          <a:sy n="72" d="100"/>
        </p:scale>
        <p:origin x="110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84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pesh Vissa" userId="71bc4cc26d778a98" providerId="LiveId" clId="{750B89FC-BAF5-4B6C-B4F6-54233F0519DE}"/>
    <pc:docChg chg="undo custSel addSld delSld modSld">
      <pc:chgData name="Rupesh Vissa" userId="71bc4cc26d778a98" providerId="LiveId" clId="{750B89FC-BAF5-4B6C-B4F6-54233F0519DE}" dt="2026-10-17T07:04:04.186" v="361" actId="1076"/>
      <pc:docMkLst>
        <pc:docMk/>
      </pc:docMkLst>
      <pc:sldChg chg="modSp mod">
        <pc:chgData name="Rupesh Vissa" userId="71bc4cc26d778a98" providerId="LiveId" clId="{750B89FC-BAF5-4B6C-B4F6-54233F0519DE}" dt="2026-10-02T05:31:52.338" v="12" actId="20577"/>
        <pc:sldMkLst>
          <pc:docMk/>
          <pc:sldMk cId="3590722286" sldId="256"/>
        </pc:sldMkLst>
        <pc:spChg chg="mod">
          <ac:chgData name="Rupesh Vissa" userId="71bc4cc26d778a98" providerId="LiveId" clId="{750B89FC-BAF5-4B6C-B4F6-54233F0519DE}" dt="2026-10-02T05:31:52.338" v="12" actId="20577"/>
          <ac:spMkLst>
            <pc:docMk/>
            <pc:sldMk cId="3590722286" sldId="256"/>
            <ac:spMk id="3" creationId="{00000000-0000-0000-0000-000000000000}"/>
          </ac:spMkLst>
        </pc:spChg>
      </pc:sldChg>
      <pc:sldChg chg="modSp mod">
        <pc:chgData name="Rupesh Vissa" userId="71bc4cc26d778a98" providerId="LiveId" clId="{750B89FC-BAF5-4B6C-B4F6-54233F0519DE}" dt="2026-10-02T09:11:45.787" v="26" actId="20577"/>
        <pc:sldMkLst>
          <pc:docMk/>
          <pc:sldMk cId="0" sldId="258"/>
        </pc:sldMkLst>
        <pc:spChg chg="mod">
          <ac:chgData name="Rupesh Vissa" userId="71bc4cc26d778a98" providerId="LiveId" clId="{750B89FC-BAF5-4B6C-B4F6-54233F0519DE}" dt="2026-10-02T09:11:45.787" v="26" actId="20577"/>
          <ac:spMkLst>
            <pc:docMk/>
            <pc:sldMk cId="0" sldId="258"/>
            <ac:spMk id="21507" creationId="{00000000-0000-0000-0000-000000000000}"/>
          </ac:spMkLst>
        </pc:spChg>
      </pc:sldChg>
      <pc:sldChg chg="modSp mod">
        <pc:chgData name="Rupesh Vissa" userId="71bc4cc26d778a98" providerId="LiveId" clId="{750B89FC-BAF5-4B6C-B4F6-54233F0519DE}" dt="2026-10-02T09:18:04.183" v="126" actId="1076"/>
        <pc:sldMkLst>
          <pc:docMk/>
          <pc:sldMk cId="0" sldId="259"/>
        </pc:sldMkLst>
        <pc:spChg chg="mod">
          <ac:chgData name="Rupesh Vissa" userId="71bc4cc26d778a98" providerId="LiveId" clId="{750B89FC-BAF5-4B6C-B4F6-54233F0519DE}" dt="2026-10-02T09:17:55.536" v="123" actId="14100"/>
          <ac:spMkLst>
            <pc:docMk/>
            <pc:sldMk cId="0" sldId="259"/>
            <ac:spMk id="19458" creationId="{00000000-0000-0000-0000-000000000000}"/>
          </ac:spMkLst>
        </pc:spChg>
        <pc:spChg chg="mod">
          <ac:chgData name="Rupesh Vissa" userId="71bc4cc26d778a98" providerId="LiveId" clId="{750B89FC-BAF5-4B6C-B4F6-54233F0519DE}" dt="2026-10-02T09:18:04.183" v="126" actId="1076"/>
          <ac:spMkLst>
            <pc:docMk/>
            <pc:sldMk cId="0" sldId="259"/>
            <ac:spMk id="22531" creationId="{00000000-0000-0000-0000-000000000000}"/>
          </ac:spMkLst>
        </pc:spChg>
      </pc:sldChg>
      <pc:sldChg chg="modSp mod">
        <pc:chgData name="Rupesh Vissa" userId="71bc4cc26d778a98" providerId="LiveId" clId="{750B89FC-BAF5-4B6C-B4F6-54233F0519DE}" dt="2026-10-02T09:29:47.917" v="158" actId="20577"/>
        <pc:sldMkLst>
          <pc:docMk/>
          <pc:sldMk cId="0" sldId="267"/>
        </pc:sldMkLst>
        <pc:spChg chg="mod">
          <ac:chgData name="Rupesh Vissa" userId="71bc4cc26d778a98" providerId="LiveId" clId="{750B89FC-BAF5-4B6C-B4F6-54233F0519DE}" dt="2026-10-02T09:28:54.225" v="137" actId="27636"/>
          <ac:spMkLst>
            <pc:docMk/>
            <pc:sldMk cId="0" sldId="267"/>
            <ac:spMk id="24578" creationId="{00000000-0000-0000-0000-000000000000}"/>
          </ac:spMkLst>
        </pc:spChg>
        <pc:spChg chg="mod">
          <ac:chgData name="Rupesh Vissa" userId="71bc4cc26d778a98" providerId="LiveId" clId="{750B89FC-BAF5-4B6C-B4F6-54233F0519DE}" dt="2026-10-02T09:29:47.917" v="158" actId="20577"/>
          <ac:spMkLst>
            <pc:docMk/>
            <pc:sldMk cId="0" sldId="267"/>
            <ac:spMk id="30723" creationId="{00000000-0000-0000-0000-000000000000}"/>
          </ac:spMkLst>
        </pc:spChg>
      </pc:sldChg>
      <pc:sldChg chg="modSp mod">
        <pc:chgData name="Rupesh Vissa" userId="71bc4cc26d778a98" providerId="LiveId" clId="{750B89FC-BAF5-4B6C-B4F6-54233F0519DE}" dt="2026-10-02T09:48:19.733" v="277" actId="14100"/>
        <pc:sldMkLst>
          <pc:docMk/>
          <pc:sldMk cId="0" sldId="270"/>
        </pc:sldMkLst>
        <pc:spChg chg="mod">
          <ac:chgData name="Rupesh Vissa" userId="71bc4cc26d778a98" providerId="LiveId" clId="{750B89FC-BAF5-4B6C-B4F6-54233F0519DE}" dt="2026-10-02T09:47:58.322" v="271"/>
          <ac:spMkLst>
            <pc:docMk/>
            <pc:sldMk cId="0" sldId="270"/>
            <ac:spMk id="26626" creationId="{00000000-0000-0000-0000-000000000000}"/>
          </ac:spMkLst>
        </pc:spChg>
        <pc:spChg chg="mod">
          <ac:chgData name="Rupesh Vissa" userId="71bc4cc26d778a98" providerId="LiveId" clId="{750B89FC-BAF5-4B6C-B4F6-54233F0519DE}" dt="2026-10-02T09:48:19.733" v="277" actId="14100"/>
          <ac:spMkLst>
            <pc:docMk/>
            <pc:sldMk cId="0" sldId="270"/>
            <ac:spMk id="33795" creationId="{00000000-0000-0000-0000-000000000000}"/>
          </ac:spMkLst>
        </pc:spChg>
      </pc:sldChg>
      <pc:sldChg chg="modSp mod">
        <pc:chgData name="Rupesh Vissa" userId="71bc4cc26d778a98" providerId="LiveId" clId="{750B89FC-BAF5-4B6C-B4F6-54233F0519DE}" dt="2026-10-02T09:48:53.835" v="280" actId="1076"/>
        <pc:sldMkLst>
          <pc:docMk/>
          <pc:sldMk cId="0" sldId="272"/>
        </pc:sldMkLst>
        <pc:picChg chg="mod">
          <ac:chgData name="Rupesh Vissa" userId="71bc4cc26d778a98" providerId="LiveId" clId="{750B89FC-BAF5-4B6C-B4F6-54233F0519DE}" dt="2026-10-02T09:48:53.835" v="280" actId="1076"/>
          <ac:picMkLst>
            <pc:docMk/>
            <pc:sldMk cId="0" sldId="272"/>
            <ac:picMk id="35843" creationId="{00000000-0000-0000-0000-000000000000}"/>
          </ac:picMkLst>
        </pc:picChg>
      </pc:sldChg>
      <pc:sldChg chg="modSp">
        <pc:chgData name="Rupesh Vissa" userId="71bc4cc26d778a98" providerId="LiveId" clId="{750B89FC-BAF5-4B6C-B4F6-54233F0519DE}" dt="2026-10-02T09:49:45.171" v="282"/>
        <pc:sldMkLst>
          <pc:docMk/>
          <pc:sldMk cId="0" sldId="273"/>
        </pc:sldMkLst>
        <pc:picChg chg="mod">
          <ac:chgData name="Rupesh Vissa" userId="71bc4cc26d778a98" providerId="LiveId" clId="{750B89FC-BAF5-4B6C-B4F6-54233F0519DE}" dt="2026-10-02T09:49:45.171" v="282"/>
          <ac:picMkLst>
            <pc:docMk/>
            <pc:sldMk cId="0" sldId="273"/>
            <ac:picMk id="36866" creationId="{00000000-0000-0000-0000-000000000000}"/>
          </ac:picMkLst>
        </pc:picChg>
      </pc:sldChg>
      <pc:sldChg chg="addSp modSp mod">
        <pc:chgData name="Rupesh Vissa" userId="71bc4cc26d778a98" providerId="LiveId" clId="{750B89FC-BAF5-4B6C-B4F6-54233F0519DE}" dt="2026-10-02T09:53:04.719" v="303" actId="14100"/>
        <pc:sldMkLst>
          <pc:docMk/>
          <pc:sldMk cId="0" sldId="274"/>
        </pc:sldMkLst>
        <pc:spChg chg="mod">
          <ac:chgData name="Rupesh Vissa" userId="71bc4cc26d778a98" providerId="LiveId" clId="{750B89FC-BAF5-4B6C-B4F6-54233F0519DE}" dt="2026-10-02T09:53:04.719" v="303" actId="14100"/>
          <ac:spMkLst>
            <pc:docMk/>
            <pc:sldMk cId="0" sldId="274"/>
            <ac:spMk id="37890" creationId="{00000000-0000-0000-0000-000000000000}"/>
          </ac:spMkLst>
        </pc:spChg>
        <pc:spChg chg="mod">
          <ac:chgData name="Rupesh Vissa" userId="71bc4cc26d778a98" providerId="LiveId" clId="{750B89FC-BAF5-4B6C-B4F6-54233F0519DE}" dt="2026-10-02T09:52:56.636" v="302" actId="14100"/>
          <ac:spMkLst>
            <pc:docMk/>
            <pc:sldMk cId="0" sldId="274"/>
            <ac:spMk id="37891" creationId="{00000000-0000-0000-0000-000000000000}"/>
          </ac:spMkLst>
        </pc:spChg>
        <pc:picChg chg="add mod modCrop">
          <ac:chgData name="Rupesh Vissa" userId="71bc4cc26d778a98" providerId="LiveId" clId="{750B89FC-BAF5-4B6C-B4F6-54233F0519DE}" dt="2026-10-02T09:51:18.446" v="298" actId="14100"/>
          <ac:picMkLst>
            <pc:docMk/>
            <pc:sldMk cId="0" sldId="274"/>
            <ac:picMk id="3" creationId="{753E7C1D-BAC6-3530-02FB-545ED20F6BDE}"/>
          </ac:picMkLst>
        </pc:picChg>
      </pc:sldChg>
      <pc:sldChg chg="modSp del mod">
        <pc:chgData name="Rupesh Vissa" userId="71bc4cc26d778a98" providerId="LiveId" clId="{750B89FC-BAF5-4B6C-B4F6-54233F0519DE}" dt="2026-10-16T01:26:05.970" v="349" actId="47"/>
        <pc:sldMkLst>
          <pc:docMk/>
          <pc:sldMk cId="0" sldId="277"/>
        </pc:sldMkLst>
      </pc:sldChg>
      <pc:sldChg chg="modSp mod">
        <pc:chgData name="Rupesh Vissa" userId="71bc4cc26d778a98" providerId="LiveId" clId="{750B89FC-BAF5-4B6C-B4F6-54233F0519DE}" dt="2026-10-02T09:59:34.672" v="318" actId="14100"/>
        <pc:sldMkLst>
          <pc:docMk/>
          <pc:sldMk cId="0" sldId="279"/>
        </pc:sldMkLst>
        <pc:spChg chg="mod">
          <ac:chgData name="Rupesh Vissa" userId="71bc4cc26d778a98" providerId="LiveId" clId="{750B89FC-BAF5-4B6C-B4F6-54233F0519DE}" dt="2026-10-02T09:58:48.380" v="312" actId="404"/>
          <ac:spMkLst>
            <pc:docMk/>
            <pc:sldMk cId="0" sldId="279"/>
            <ac:spMk id="2" creationId="{00000000-0000-0000-0000-000000000000}"/>
          </ac:spMkLst>
        </pc:spChg>
        <pc:spChg chg="mod">
          <ac:chgData name="Rupesh Vissa" userId="71bc4cc26d778a98" providerId="LiveId" clId="{750B89FC-BAF5-4B6C-B4F6-54233F0519DE}" dt="2026-10-02T09:59:34.672" v="318" actId="14100"/>
          <ac:spMkLst>
            <pc:docMk/>
            <pc:sldMk cId="0" sldId="279"/>
            <ac:spMk id="3" creationId="{00000000-0000-0000-0000-000000000000}"/>
          </ac:spMkLst>
        </pc:spChg>
      </pc:sldChg>
      <pc:sldChg chg="modSp mod">
        <pc:chgData name="Rupesh Vissa" userId="71bc4cc26d778a98" providerId="LiveId" clId="{750B89FC-BAF5-4B6C-B4F6-54233F0519DE}" dt="2026-10-02T10:01:21.762" v="348" actId="14100"/>
        <pc:sldMkLst>
          <pc:docMk/>
          <pc:sldMk cId="0" sldId="280"/>
        </pc:sldMkLst>
        <pc:spChg chg="mod">
          <ac:chgData name="Rupesh Vissa" userId="71bc4cc26d778a98" providerId="LiveId" clId="{750B89FC-BAF5-4B6C-B4F6-54233F0519DE}" dt="2026-10-02T09:59:51.550" v="328" actId="20577"/>
          <ac:spMkLst>
            <pc:docMk/>
            <pc:sldMk cId="0" sldId="280"/>
            <ac:spMk id="2" creationId="{00000000-0000-0000-0000-000000000000}"/>
          </ac:spMkLst>
        </pc:spChg>
        <pc:spChg chg="mod">
          <ac:chgData name="Rupesh Vissa" userId="71bc4cc26d778a98" providerId="LiveId" clId="{750B89FC-BAF5-4B6C-B4F6-54233F0519DE}" dt="2026-10-02T10:01:21.762" v="348" actId="14100"/>
          <ac:spMkLst>
            <pc:docMk/>
            <pc:sldMk cId="0" sldId="280"/>
            <ac:spMk id="3" creationId="{00000000-0000-0000-0000-000000000000}"/>
          </ac:spMkLst>
        </pc:spChg>
      </pc:sldChg>
      <pc:sldChg chg="modSp mod">
        <pc:chgData name="Rupesh Vissa" userId="71bc4cc26d778a98" providerId="LiveId" clId="{750B89FC-BAF5-4B6C-B4F6-54233F0519DE}" dt="2026-10-02T05:31:43.863" v="2" actId="1035"/>
        <pc:sldMkLst>
          <pc:docMk/>
          <pc:sldMk cId="0" sldId="281"/>
        </pc:sldMkLst>
        <pc:spChg chg="mod">
          <ac:chgData name="Rupesh Vissa" userId="71bc4cc26d778a98" providerId="LiveId" clId="{750B89FC-BAF5-4B6C-B4F6-54233F0519DE}" dt="2026-10-02T05:31:43.863" v="2" actId="1035"/>
          <ac:spMkLst>
            <pc:docMk/>
            <pc:sldMk cId="0" sldId="281"/>
            <ac:spMk id="11267" creationId="{00000000-0000-0000-0000-000000000000}"/>
          </ac:spMkLst>
        </pc:spChg>
        <pc:spChg chg="mod">
          <ac:chgData name="Rupesh Vissa" userId="71bc4cc26d778a98" providerId="LiveId" clId="{750B89FC-BAF5-4B6C-B4F6-54233F0519DE}" dt="2026-10-02T05:31:41.509" v="1" actId="1035"/>
          <ac:spMkLst>
            <pc:docMk/>
            <pc:sldMk cId="0" sldId="281"/>
            <ac:spMk id="11268" creationId="{00000000-0000-0000-0000-000000000000}"/>
          </ac:spMkLst>
        </pc:spChg>
      </pc:sldChg>
      <pc:sldChg chg="addSp modSp mod">
        <pc:chgData name="Rupesh Vissa" userId="71bc4cc26d778a98" providerId="LiveId" clId="{750B89FC-BAF5-4B6C-B4F6-54233F0519DE}" dt="2026-10-02T09:45:03.167" v="252" actId="20577"/>
        <pc:sldMkLst>
          <pc:docMk/>
          <pc:sldMk cId="0" sldId="287"/>
        </pc:sldMkLst>
        <pc:spChg chg="mod">
          <ac:chgData name="Rupesh Vissa" userId="71bc4cc26d778a98" providerId="LiveId" clId="{750B89FC-BAF5-4B6C-B4F6-54233F0519DE}" dt="2026-10-02T09:43:54.842" v="224" actId="404"/>
          <ac:spMkLst>
            <pc:docMk/>
            <pc:sldMk cId="0" sldId="287"/>
            <ac:spMk id="2" creationId="{00000000-0000-0000-0000-000000000000}"/>
          </ac:spMkLst>
        </pc:spChg>
        <pc:spChg chg="add mod">
          <ac:chgData name="Rupesh Vissa" userId="71bc4cc26d778a98" providerId="LiveId" clId="{750B89FC-BAF5-4B6C-B4F6-54233F0519DE}" dt="2026-10-02T09:44:50.788" v="244" actId="207"/>
          <ac:spMkLst>
            <pc:docMk/>
            <pc:sldMk cId="0" sldId="287"/>
            <ac:spMk id="3" creationId="{1B0310B1-F854-367F-5BBB-B9BD4E550F1E}"/>
          </ac:spMkLst>
        </pc:spChg>
        <pc:spChg chg="add mod">
          <ac:chgData name="Rupesh Vissa" userId="71bc4cc26d778a98" providerId="LiveId" clId="{750B89FC-BAF5-4B6C-B4F6-54233F0519DE}" dt="2026-10-02T09:45:03.167" v="252" actId="20577"/>
          <ac:spMkLst>
            <pc:docMk/>
            <pc:sldMk cId="0" sldId="287"/>
            <ac:spMk id="5" creationId="{7F9591B0-AADF-619F-878F-7F2E27820376}"/>
          </ac:spMkLst>
        </pc:spChg>
      </pc:sldChg>
      <pc:sldChg chg="modSp mod">
        <pc:chgData name="Rupesh Vissa" userId="71bc4cc26d778a98" providerId="LiveId" clId="{750B89FC-BAF5-4B6C-B4F6-54233F0519DE}" dt="2026-10-02T09:43:30.216" v="219" actId="14100"/>
        <pc:sldMkLst>
          <pc:docMk/>
          <pc:sldMk cId="0" sldId="288"/>
        </pc:sldMkLst>
        <pc:spChg chg="mod">
          <ac:chgData name="Rupesh Vissa" userId="71bc4cc26d778a98" providerId="LiveId" clId="{750B89FC-BAF5-4B6C-B4F6-54233F0519DE}" dt="2026-10-02T09:43:30.216" v="219" actId="14100"/>
          <ac:spMkLst>
            <pc:docMk/>
            <pc:sldMk cId="0" sldId="288"/>
            <ac:spMk id="2" creationId="{00000000-0000-0000-0000-000000000000}"/>
          </ac:spMkLst>
        </pc:spChg>
        <pc:graphicFrameChg chg="mod modGraphic">
          <ac:chgData name="Rupesh Vissa" userId="71bc4cc26d778a98" providerId="LiveId" clId="{750B89FC-BAF5-4B6C-B4F6-54233F0519DE}" dt="2026-10-02T09:43:06.375" v="212" actId="14734"/>
          <ac:graphicFrameMkLst>
            <pc:docMk/>
            <pc:sldMk cId="0" sldId="288"/>
            <ac:graphicFrameMk id="6" creationId="{00000000-0000-0000-0000-000000000000}"/>
          </ac:graphicFrameMkLst>
        </pc:graphicFrameChg>
      </pc:sldChg>
      <pc:sldChg chg="addSp delSp modSp mod">
        <pc:chgData name="Rupesh Vissa" userId="71bc4cc26d778a98" providerId="LiveId" clId="{750B89FC-BAF5-4B6C-B4F6-54233F0519DE}" dt="2026-10-17T07:04:04.186" v="361" actId="1076"/>
        <pc:sldMkLst>
          <pc:docMk/>
          <pc:sldMk cId="0" sldId="293"/>
        </pc:sldMkLst>
        <pc:spChg chg="mod">
          <ac:chgData name="Rupesh Vissa" userId="71bc4cc26d778a98" providerId="LiveId" clId="{750B89FC-BAF5-4B6C-B4F6-54233F0519DE}" dt="2026-10-17T07:04:04.186" v="361" actId="1076"/>
          <ac:spMkLst>
            <pc:docMk/>
            <pc:sldMk cId="0" sldId="293"/>
            <ac:spMk id="5" creationId="{00000000-0000-0000-0000-000000000000}"/>
          </ac:spMkLst>
        </pc:spChg>
        <pc:picChg chg="add del mod modCrop">
          <ac:chgData name="Rupesh Vissa" userId="71bc4cc26d778a98" providerId="LiveId" clId="{750B89FC-BAF5-4B6C-B4F6-54233F0519DE}" dt="2026-10-17T07:04:00.583" v="360" actId="478"/>
          <ac:picMkLst>
            <pc:docMk/>
            <pc:sldMk cId="0" sldId="293"/>
            <ac:picMk id="3" creationId="{31EF9A57-4B32-FCAF-E6DE-7B6897F4CB44}"/>
          </ac:picMkLst>
        </pc:picChg>
        <pc:picChg chg="del">
          <ac:chgData name="Rupesh Vissa" userId="71bc4cc26d778a98" providerId="LiveId" clId="{750B89FC-BAF5-4B6C-B4F6-54233F0519DE}" dt="2026-10-16T07:28:41.422" v="350" actId="478"/>
          <ac:picMkLst>
            <pc:docMk/>
            <pc:sldMk cId="0" sldId="293"/>
            <ac:picMk id="8194" creationId="{00000000-0000-0000-0000-000000000000}"/>
          </ac:picMkLst>
        </pc:picChg>
      </pc:sldChg>
      <pc:sldChg chg="modSp mod">
        <pc:chgData name="Rupesh Vissa" userId="71bc4cc26d778a98" providerId="LiveId" clId="{750B89FC-BAF5-4B6C-B4F6-54233F0519DE}" dt="2026-10-02T09:31:55.478" v="166" actId="20577"/>
        <pc:sldMkLst>
          <pc:docMk/>
          <pc:sldMk cId="0" sldId="295"/>
        </pc:sldMkLst>
        <pc:spChg chg="mod">
          <ac:chgData name="Rupesh Vissa" userId="71bc4cc26d778a98" providerId="LiveId" clId="{750B89FC-BAF5-4B6C-B4F6-54233F0519DE}" dt="2026-10-02T09:30:46.486" v="160" actId="27636"/>
          <ac:spMkLst>
            <pc:docMk/>
            <pc:sldMk cId="0" sldId="295"/>
            <ac:spMk id="2" creationId="{00000000-0000-0000-0000-000000000000}"/>
          </ac:spMkLst>
        </pc:spChg>
        <pc:spChg chg="mod">
          <ac:chgData name="Rupesh Vissa" userId="71bc4cc26d778a98" providerId="LiveId" clId="{750B89FC-BAF5-4B6C-B4F6-54233F0519DE}" dt="2026-10-02T09:31:55.478" v="166" actId="20577"/>
          <ac:spMkLst>
            <pc:docMk/>
            <pc:sldMk cId="0" sldId="295"/>
            <ac:spMk id="3" creationId="{00000000-0000-0000-0000-000000000000}"/>
          </ac:spMkLst>
        </pc:spChg>
      </pc:sldChg>
      <pc:sldChg chg="modSp mod">
        <pc:chgData name="Rupesh Vissa" userId="71bc4cc26d778a98" providerId="LiveId" clId="{750B89FC-BAF5-4B6C-B4F6-54233F0519DE}" dt="2026-10-02T09:32:23.024" v="170" actId="403"/>
        <pc:sldMkLst>
          <pc:docMk/>
          <pc:sldMk cId="0" sldId="296"/>
        </pc:sldMkLst>
        <pc:spChg chg="mod">
          <ac:chgData name="Rupesh Vissa" userId="71bc4cc26d778a98" providerId="LiveId" clId="{750B89FC-BAF5-4B6C-B4F6-54233F0519DE}" dt="2026-10-02T09:32:14.593" v="168" actId="27636"/>
          <ac:spMkLst>
            <pc:docMk/>
            <pc:sldMk cId="0" sldId="296"/>
            <ac:spMk id="2" creationId="{00000000-0000-0000-0000-000000000000}"/>
          </ac:spMkLst>
        </pc:spChg>
        <pc:spChg chg="mod">
          <ac:chgData name="Rupesh Vissa" userId="71bc4cc26d778a98" providerId="LiveId" clId="{750B89FC-BAF5-4B6C-B4F6-54233F0519DE}" dt="2026-10-02T09:32:23.024" v="170" actId="403"/>
          <ac:spMkLst>
            <pc:docMk/>
            <pc:sldMk cId="0" sldId="296"/>
            <ac:spMk id="3" creationId="{00000000-0000-0000-0000-000000000000}"/>
          </ac:spMkLst>
        </pc:spChg>
      </pc:sldChg>
      <pc:sldChg chg="modSp mod">
        <pc:chgData name="Rupesh Vissa" userId="71bc4cc26d778a98" providerId="LiveId" clId="{750B89FC-BAF5-4B6C-B4F6-54233F0519DE}" dt="2026-10-02T09:41:28.891" v="203" actId="404"/>
        <pc:sldMkLst>
          <pc:docMk/>
          <pc:sldMk cId="0" sldId="297"/>
        </pc:sldMkLst>
        <pc:spChg chg="mod">
          <ac:chgData name="Rupesh Vissa" userId="71bc4cc26d778a98" providerId="LiveId" clId="{750B89FC-BAF5-4B6C-B4F6-54233F0519DE}" dt="2026-10-02T09:41:28.891" v="203" actId="404"/>
          <ac:spMkLst>
            <pc:docMk/>
            <pc:sldMk cId="0" sldId="297"/>
            <ac:spMk id="2" creationId="{00000000-0000-0000-0000-000000000000}"/>
          </ac:spMkLst>
        </pc:spChg>
        <pc:spChg chg="mod">
          <ac:chgData name="Rupesh Vissa" userId="71bc4cc26d778a98" providerId="LiveId" clId="{750B89FC-BAF5-4B6C-B4F6-54233F0519DE}" dt="2026-10-02T09:41:24.516" v="202" actId="14100"/>
          <ac:spMkLst>
            <pc:docMk/>
            <pc:sldMk cId="0" sldId="297"/>
            <ac:spMk id="3" creationId="{00000000-0000-0000-0000-000000000000}"/>
          </ac:spMkLst>
        </pc:spChg>
      </pc:sldChg>
      <pc:sldChg chg="modSp mod">
        <pc:chgData name="Rupesh Vissa" userId="71bc4cc26d778a98" providerId="LiveId" clId="{750B89FC-BAF5-4B6C-B4F6-54233F0519DE}" dt="2026-10-02T09:46:00.297" v="261" actId="14100"/>
        <pc:sldMkLst>
          <pc:docMk/>
          <pc:sldMk cId="0" sldId="299"/>
        </pc:sldMkLst>
        <pc:spChg chg="mod">
          <ac:chgData name="Rupesh Vissa" userId="71bc4cc26d778a98" providerId="LiveId" clId="{750B89FC-BAF5-4B6C-B4F6-54233F0519DE}" dt="2026-10-02T09:45:42.143" v="258" actId="1076"/>
          <ac:spMkLst>
            <pc:docMk/>
            <pc:sldMk cId="0" sldId="299"/>
            <ac:spMk id="2" creationId="{00000000-0000-0000-0000-000000000000}"/>
          </ac:spMkLst>
        </pc:spChg>
        <pc:spChg chg="mod">
          <ac:chgData name="Rupesh Vissa" userId="71bc4cc26d778a98" providerId="LiveId" clId="{750B89FC-BAF5-4B6C-B4F6-54233F0519DE}" dt="2026-10-02T09:46:00.297" v="261" actId="14100"/>
          <ac:spMkLst>
            <pc:docMk/>
            <pc:sldMk cId="0" sldId="299"/>
            <ac:spMk id="3" creationId="{00000000-0000-0000-0000-000000000000}"/>
          </ac:spMkLst>
        </pc:spChg>
      </pc:sldChg>
      <pc:sldChg chg="modSp new mod">
        <pc:chgData name="Rupesh Vissa" userId="71bc4cc26d778a98" providerId="LiveId" clId="{750B89FC-BAF5-4B6C-B4F6-54233F0519DE}" dt="2026-10-02T09:17:08.846" v="122" actId="20577"/>
        <pc:sldMkLst>
          <pc:docMk/>
          <pc:sldMk cId="2635294019" sldId="301"/>
        </pc:sldMkLst>
        <pc:spChg chg="mod">
          <ac:chgData name="Rupesh Vissa" userId="71bc4cc26d778a98" providerId="LiveId" clId="{750B89FC-BAF5-4B6C-B4F6-54233F0519DE}" dt="2026-10-02T09:15:53.732" v="116" actId="1076"/>
          <ac:spMkLst>
            <pc:docMk/>
            <pc:sldMk cId="2635294019" sldId="301"/>
            <ac:spMk id="2" creationId="{6FDC2DC1-1CC3-7EDD-E640-237669DC2A79}"/>
          </ac:spMkLst>
        </pc:spChg>
        <pc:spChg chg="mod">
          <ac:chgData name="Rupesh Vissa" userId="71bc4cc26d778a98" providerId="LiveId" clId="{750B89FC-BAF5-4B6C-B4F6-54233F0519DE}" dt="2026-10-02T09:17:08.846" v="122" actId="20577"/>
          <ac:spMkLst>
            <pc:docMk/>
            <pc:sldMk cId="2635294019" sldId="301"/>
            <ac:spMk id="3" creationId="{080A94CE-03BF-B523-88F6-9A6DCDC38B7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6CB6C4-B531-4046-B891-BA358BD61E96}" type="datetimeFigureOut">
              <a:rPr lang="en-US" smtClean="0"/>
              <a:pPr/>
              <a:t>10/17/2026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61C49C-012A-4649-B6F6-DA7B570623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499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10/17/2026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61BEF0D-F0BB-DE4B-95CE-6DB70DBA9567}" type="datetimeFigureOut">
              <a:rPr lang="en-US" smtClean="0"/>
              <a:pPr/>
              <a:t>10/17/2026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Rectangle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2863" y="1297268"/>
            <a:ext cx="8915399" cy="2262781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accent3">
                    <a:lumMod val="50000"/>
                  </a:schemeClr>
                </a:solidFill>
              </a:rPr>
              <a:t>CELL INJURY   </a:t>
            </a:r>
            <a:br>
              <a:rPr lang="en-US" sz="54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sz="5400" b="1" dirty="0">
                <a:solidFill>
                  <a:schemeClr val="accent3">
                    <a:lumMod val="50000"/>
                  </a:schemeClr>
                </a:solidFill>
              </a:rPr>
              <a:t>NECROSIS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0040" y="4338320"/>
            <a:ext cx="9875520" cy="1215064"/>
          </a:xfrm>
        </p:spPr>
        <p:txBody>
          <a:bodyPr>
            <a:normAutofit/>
          </a:bodyPr>
          <a:lstStyle/>
          <a:p>
            <a:pPr algn="ctr"/>
            <a:r>
              <a:rPr lang="en-US" sz="1400" b="1" dirty="0" err="1">
                <a:solidFill>
                  <a:srgbClr val="7030A0"/>
                </a:solidFill>
              </a:rPr>
              <a:t>Dr.V.Shanthi</a:t>
            </a:r>
            <a:r>
              <a:rPr lang="en-US" sz="1400" b="1" dirty="0">
                <a:solidFill>
                  <a:srgbClr val="7030A0"/>
                </a:solidFill>
              </a:rPr>
              <a:t>,</a:t>
            </a:r>
          </a:p>
          <a:p>
            <a:pPr algn="ctr"/>
            <a:r>
              <a:rPr lang="en-US" sz="1400" b="1" dirty="0">
                <a:solidFill>
                  <a:srgbClr val="7030A0"/>
                </a:solidFill>
              </a:rPr>
              <a:t>Professor, Department of Pathology</a:t>
            </a:r>
          </a:p>
          <a:p>
            <a:pPr algn="ctr"/>
            <a:r>
              <a:rPr lang="en-US" sz="1400" b="1" dirty="0">
                <a:solidFill>
                  <a:srgbClr val="7030A0"/>
                </a:solidFill>
              </a:rPr>
              <a:t>Sri Venkateswara Institute of medical sciences</a:t>
            </a:r>
          </a:p>
          <a:p>
            <a:pPr algn="ctr"/>
            <a:r>
              <a:rPr lang="en-US" sz="1400" b="1" dirty="0" err="1">
                <a:solidFill>
                  <a:srgbClr val="7030A0"/>
                </a:solidFill>
              </a:rPr>
              <a:t>Tirupathi</a:t>
            </a:r>
            <a:endParaRPr lang="en-US" sz="1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722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629093" y="304800"/>
            <a:ext cx="10058400" cy="63658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>
                <a:solidFill>
                  <a:srgbClr val="7030A0"/>
                </a:solidFill>
                <a:effectLst/>
                <a:latin typeface="Calibri" pitchFamily="34" charset="0"/>
              </a:rPr>
              <a:t>CELL INJURY </a:t>
            </a:r>
            <a:endParaRPr lang="en-US" dirty="0">
              <a:effectLst/>
            </a:endParaRPr>
          </a:p>
        </p:txBody>
      </p:sp>
      <p:sp>
        <p:nvSpPr>
          <p:cNvPr id="11267" name="TextBox 5"/>
          <p:cNvSpPr txBox="1">
            <a:spLocks noChangeArrowheads="1"/>
          </p:cNvSpPr>
          <p:nvPr/>
        </p:nvSpPr>
        <p:spPr bwMode="auto">
          <a:xfrm>
            <a:off x="3127375" y="1022830"/>
            <a:ext cx="64277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99FF"/>
                </a:solidFill>
              </a:rPr>
              <a:t> </a:t>
            </a:r>
            <a:r>
              <a:rPr lang="en-US" sz="2400" b="1" i="1" dirty="0">
                <a:solidFill>
                  <a:srgbClr val="C00000"/>
                </a:solidFill>
                <a:latin typeface="Calibri" pitchFamily="34" charset="0"/>
              </a:rPr>
              <a:t>Cellular responses to stress &amp; injurious stimuli</a:t>
            </a:r>
            <a:endParaRPr lang="en-US" sz="2400" i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1268" name="TextBox 6"/>
          <p:cNvSpPr txBox="1">
            <a:spLocks noChangeArrowheads="1"/>
          </p:cNvSpPr>
          <p:nvPr/>
        </p:nvSpPr>
        <p:spPr bwMode="auto">
          <a:xfrm>
            <a:off x="4651375" y="1450347"/>
            <a:ext cx="36703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 dirty="0">
                <a:latin typeface="Calibri" pitchFamily="34" charset="0"/>
              </a:rPr>
              <a:t>Normal cell (homeostasis)</a:t>
            </a:r>
            <a:endParaRPr lang="en-US" sz="2400" i="1" dirty="0">
              <a:latin typeface="Calibri" pitchFamily="34" charset="0"/>
            </a:endParaRPr>
          </a:p>
        </p:txBody>
      </p:sp>
      <p:sp>
        <p:nvSpPr>
          <p:cNvPr id="11269" name="TextBox 7"/>
          <p:cNvSpPr txBox="1">
            <a:spLocks noChangeArrowheads="1"/>
          </p:cNvSpPr>
          <p:nvPr/>
        </p:nvSpPr>
        <p:spPr bwMode="auto">
          <a:xfrm>
            <a:off x="1413828" y="2411413"/>
            <a:ext cx="446563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>
                <a:solidFill>
                  <a:srgbClr val="00B050"/>
                </a:solidFill>
                <a:latin typeface="Calibri" pitchFamily="34" charset="0"/>
              </a:rPr>
              <a:t>Altered physiologic stimuli and non lethal injurious stimuli</a:t>
            </a:r>
          </a:p>
        </p:txBody>
      </p:sp>
      <p:sp>
        <p:nvSpPr>
          <p:cNvPr id="11270" name="TextBox 8"/>
          <p:cNvSpPr txBox="1">
            <a:spLocks noChangeArrowheads="1"/>
          </p:cNvSpPr>
          <p:nvPr/>
        </p:nvSpPr>
        <p:spPr bwMode="auto">
          <a:xfrm>
            <a:off x="7080250" y="2252663"/>
            <a:ext cx="507523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 dirty="0">
                <a:solidFill>
                  <a:srgbClr val="00B050"/>
                </a:solidFill>
                <a:latin typeface="Calibri" pitchFamily="34" charset="0"/>
              </a:rPr>
              <a:t>Injurious stimuli like reduced oxygen supply, chemical injury and microbial infection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48765" y="3843338"/>
            <a:ext cx="2889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i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CELL ADAPTATIONS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4883" y="3630613"/>
            <a:ext cx="30480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</a:rPr>
              <a:t>CELL INJURY</a:t>
            </a:r>
          </a:p>
        </p:txBody>
      </p:sp>
      <p:sp>
        <p:nvSpPr>
          <p:cNvPr id="11273" name="TextBox 11"/>
          <p:cNvSpPr txBox="1">
            <a:spLocks noChangeArrowheads="1"/>
          </p:cNvSpPr>
          <p:nvPr/>
        </p:nvSpPr>
        <p:spPr bwMode="auto">
          <a:xfrm>
            <a:off x="5471478" y="4200525"/>
            <a:ext cx="241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i="1" dirty="0">
                <a:solidFill>
                  <a:srgbClr val="990033"/>
                </a:solidFill>
                <a:latin typeface="Calibri" pitchFamily="34" charset="0"/>
              </a:rPr>
              <a:t>Acute and transient</a:t>
            </a:r>
          </a:p>
        </p:txBody>
      </p:sp>
      <p:sp>
        <p:nvSpPr>
          <p:cNvPr id="11274" name="TextBox 12"/>
          <p:cNvSpPr txBox="1">
            <a:spLocks noChangeArrowheads="1"/>
          </p:cNvSpPr>
          <p:nvPr/>
        </p:nvSpPr>
        <p:spPr bwMode="auto">
          <a:xfrm>
            <a:off x="9199563" y="4214813"/>
            <a:ext cx="29035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i="1" dirty="0">
                <a:solidFill>
                  <a:srgbClr val="990033"/>
                </a:solidFill>
                <a:latin typeface="Calibri" pitchFamily="34" charset="0"/>
              </a:rPr>
              <a:t>Progressive and severe</a:t>
            </a:r>
          </a:p>
        </p:txBody>
      </p:sp>
      <p:sp>
        <p:nvSpPr>
          <p:cNvPr id="11275" name="TextBox 13"/>
          <p:cNvSpPr txBox="1">
            <a:spLocks noChangeArrowheads="1"/>
          </p:cNvSpPr>
          <p:nvPr/>
        </p:nvSpPr>
        <p:spPr bwMode="auto">
          <a:xfrm>
            <a:off x="5236845" y="4995863"/>
            <a:ext cx="28495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i="1" dirty="0">
                <a:solidFill>
                  <a:srgbClr val="660066"/>
                </a:solidFill>
                <a:latin typeface="Calibri" pitchFamily="34" charset="0"/>
              </a:rPr>
              <a:t>REVERSIBLE CELL INJURY</a:t>
            </a:r>
          </a:p>
        </p:txBody>
      </p:sp>
      <p:sp>
        <p:nvSpPr>
          <p:cNvPr id="11276" name="TextBox 14"/>
          <p:cNvSpPr txBox="1">
            <a:spLocks noChangeArrowheads="1"/>
          </p:cNvSpPr>
          <p:nvPr/>
        </p:nvSpPr>
        <p:spPr bwMode="auto">
          <a:xfrm>
            <a:off x="9150668" y="4824413"/>
            <a:ext cx="29432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i="1" dirty="0">
                <a:solidFill>
                  <a:srgbClr val="660066"/>
                </a:solidFill>
                <a:latin typeface="Calibri" pitchFamily="34" charset="0"/>
              </a:rPr>
              <a:t>IRREVERSIBLE CELL INJURY</a:t>
            </a:r>
            <a:r>
              <a:rPr lang="en-US" dirty="0"/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58338" y="5340350"/>
            <a:ext cx="19605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i="1" dirty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CELL DEATH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21143" y="4492625"/>
            <a:ext cx="2359025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b="1" i="1" dirty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  HYPERPLASIA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b="1" i="1" dirty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  HYPERTROPHY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b="1" i="1" dirty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  ATROPHY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b="1" i="1" dirty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  METAPLASIA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b="1" i="1" dirty="0">
                <a:solidFill>
                  <a:schemeClr val="bg2">
                    <a:lumMod val="10000"/>
                  </a:schemeClr>
                </a:solidFill>
                <a:latin typeface="Calibri" pitchFamily="34" charset="0"/>
              </a:rPr>
              <a:t>   DYSPLASIA </a:t>
            </a:r>
          </a:p>
        </p:txBody>
      </p:sp>
      <p:cxnSp>
        <p:nvCxnSpPr>
          <p:cNvPr id="19" name="Straight Arrow Connector 18"/>
          <p:cNvCxnSpPr>
            <a:cxnSpLocks/>
          </p:cNvCxnSpPr>
          <p:nvPr/>
        </p:nvCxnSpPr>
        <p:spPr>
          <a:xfrm flipH="1">
            <a:off x="3092005" y="1842293"/>
            <a:ext cx="1346010" cy="380537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</p:cNvCxnSpPr>
          <p:nvPr/>
        </p:nvCxnSpPr>
        <p:spPr>
          <a:xfrm>
            <a:off x="8321675" y="1816100"/>
            <a:ext cx="1109404" cy="39401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own Arrow 21"/>
          <p:cNvSpPr/>
          <p:nvPr/>
        </p:nvSpPr>
        <p:spPr>
          <a:xfrm>
            <a:off x="2733358" y="3233738"/>
            <a:ext cx="104775" cy="503237"/>
          </a:xfrm>
          <a:prstGeom prst="downArrow">
            <a:avLst/>
          </a:prstGeom>
          <a:solidFill>
            <a:schemeClr val="bg2">
              <a:lumMod val="2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8783638" y="3334068"/>
            <a:ext cx="92075" cy="290512"/>
          </a:xfrm>
          <a:prstGeom prst="down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 rot="10800000" flipV="1">
            <a:off x="7439660" y="3962400"/>
            <a:ext cx="595313" cy="265113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9558020" y="3910013"/>
            <a:ext cx="820738" cy="33020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Down Arrow 29"/>
          <p:cNvSpPr/>
          <p:nvPr/>
        </p:nvSpPr>
        <p:spPr>
          <a:xfrm>
            <a:off x="6506845" y="4572000"/>
            <a:ext cx="92075" cy="411163"/>
          </a:xfrm>
          <a:prstGeom prst="down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Down Arrow 30"/>
          <p:cNvSpPr/>
          <p:nvPr/>
        </p:nvSpPr>
        <p:spPr>
          <a:xfrm>
            <a:off x="10454005" y="4611688"/>
            <a:ext cx="158750" cy="158750"/>
          </a:xfrm>
          <a:prstGeom prst="down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Down Arrow 31"/>
          <p:cNvSpPr/>
          <p:nvPr/>
        </p:nvSpPr>
        <p:spPr>
          <a:xfrm flipH="1">
            <a:off x="10457498" y="5208588"/>
            <a:ext cx="171450" cy="146050"/>
          </a:xfrm>
          <a:prstGeom prst="down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8900795" y="5738813"/>
            <a:ext cx="3300413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CC0099"/>
                </a:solidFill>
                <a:latin typeface="Calibri" pitchFamily="34" charset="0"/>
              </a:rPr>
              <a:t>NECROSIS AND APOPTOSIS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042160" y="259398"/>
            <a:ext cx="9448800" cy="1439862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800" b="1" dirty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rPr>
              <a:t>NECROSIS</a:t>
            </a:r>
            <a:r>
              <a:rPr lang="en-US" sz="4400" b="1" dirty="0">
                <a:solidFill>
                  <a:srgbClr val="0070C0"/>
                </a:solidFill>
                <a:latin typeface="+mn-lt"/>
              </a:rPr>
              <a:t>	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2113280" y="1905000"/>
            <a:ext cx="9306560" cy="4953000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buFont typeface="Wingdings" pitchFamily="2" charset="2"/>
              <a:buNone/>
            </a:pPr>
            <a:r>
              <a:rPr lang="en-US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Definition 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Font typeface="Wingdings" pitchFamily="2" charset="2"/>
              <a:buNone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Necrosis refers to 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spectrum of  morphologic changes that follow cell death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living tissue, largely resulting from the progressive degradative action of enzymes on lethally injured cell </a:t>
            </a:r>
          </a:p>
          <a:p>
            <a:pPr eaLnBrk="1" hangingPunct="1">
              <a:buClr>
                <a:srgbClr val="FFFF00"/>
              </a:buClr>
              <a:buFontTx/>
              <a:buChar char="•"/>
            </a:pPr>
            <a:endParaRPr lang="en-US" sz="36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hanthi\Desktop\necrosis\tumblr_inline_np3ebjtlXb1sv92o6_54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1" y="1"/>
            <a:ext cx="752856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98438"/>
            <a:ext cx="9448800" cy="1325562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400" b="1" dirty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rPr>
              <a:t>NECROSIS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417320" y="1752600"/>
            <a:ext cx="10469880" cy="4759325"/>
          </a:xfrm>
        </p:spPr>
        <p:txBody>
          <a:bodyPr>
            <a:normAutofit/>
          </a:bodyPr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Tx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morphologic appearance of necrosis is the result of 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denaturation of intracellular proteins &amp; enzymatic digestion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the cell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Tx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leakage of cellular contents through damaged membranes leads to local inflammation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Tx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enzymes are derived from either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lysosomes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the dead cells themselves 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(Autolysis)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 from the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lysosomes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the immigrant leukocytes 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(heterolysis )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C2DC1-1CC3-7EDD-E640-237669DC2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4144" y="0"/>
            <a:ext cx="9997440" cy="1143000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chemeClr val="accent3">
                    <a:lumMod val="50000"/>
                  </a:schemeClr>
                </a:solidFill>
                <a:effectLst/>
              </a:rPr>
              <a:t>NECROSIS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A94CE-03BF-B523-88F6-9A6DCDC38B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5907" y="1143000"/>
            <a:ext cx="10738884" cy="5440362"/>
          </a:xfrm>
        </p:spPr>
        <p:txBody>
          <a:bodyPr>
            <a:normAutofit fontScale="85000" lnSpcReduction="10000"/>
          </a:bodyPr>
          <a:lstStyle/>
          <a:p>
            <a:pPr>
              <a:spcAft>
                <a:spcPts val="1800"/>
              </a:spcAft>
            </a:pP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Specific substances released from injured cells have been called </a:t>
            </a:r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damage-associated molecular patterns (DAMPs). </a:t>
            </a: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These include </a:t>
            </a:r>
          </a:p>
          <a:p>
            <a:pPr lvl="1">
              <a:spcAft>
                <a:spcPts val="1800"/>
              </a:spcAft>
            </a:pPr>
            <a:r>
              <a:rPr lang="en-US" sz="3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ATP (released from damaged mitochondria)</a:t>
            </a:r>
          </a:p>
          <a:p>
            <a:pPr lvl="1">
              <a:spcAft>
                <a:spcPts val="1800"/>
              </a:spcAft>
            </a:pPr>
            <a:r>
              <a:rPr lang="en-US" sz="3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Uric acid (a breakdown product of DNA)</a:t>
            </a:r>
          </a:p>
          <a:p>
            <a:pPr lvl="1">
              <a:spcAft>
                <a:spcPts val="1800"/>
              </a:spcAft>
            </a:pPr>
            <a:r>
              <a:rPr lang="en-US" sz="3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Numerous other molecules that are normally confined within healthy cells </a:t>
            </a:r>
          </a:p>
          <a:p>
            <a:pPr>
              <a:spcAft>
                <a:spcPts val="1800"/>
              </a:spcAft>
            </a:pP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Release of these substances is an indicator of severe cell injury</a:t>
            </a:r>
          </a:p>
          <a:p>
            <a:pPr>
              <a:spcAft>
                <a:spcPts val="1800"/>
              </a:spcAft>
            </a:pP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These molecules are recognized by receptors present in macrophages and most other cell types and trigger phagocytosis of the debris as well as the production of cytokines that induce inflammation</a:t>
            </a:r>
          </a:p>
        </p:txBody>
      </p:sp>
    </p:spTree>
    <p:extLst>
      <p:ext uri="{BB962C8B-B14F-4D97-AF65-F5344CB8AC3E}">
        <p14:creationId xmlns:p14="http://schemas.microsoft.com/office/powerpoint/2010/main" val="2635294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051560" y="0"/>
            <a:ext cx="10972800" cy="78680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chemeClr val="accent3">
                    <a:lumMod val="50000"/>
                  </a:schemeClr>
                </a:solidFill>
                <a:effectLst/>
              </a:rPr>
              <a:t>NECROSIS</a:t>
            </a:r>
            <a:endParaRPr lang="en-US" sz="40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1432560" y="1102596"/>
            <a:ext cx="10759440" cy="553212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buFont typeface="Wingdings" pitchFamily="2" charset="2"/>
              <a:buNone/>
            </a:pPr>
            <a:r>
              <a:rPr lang="en-US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Microscopic appearance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Font typeface="Wingdings" pitchFamily="2" charset="2"/>
              <a:buNone/>
            </a:pPr>
            <a:r>
              <a:rPr lang="en-US" sz="2800" b="1" dirty="0" err="1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Cytoplasmic</a:t>
            </a: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changes</a:t>
            </a:r>
            <a:endParaRPr lang="en-US" sz="28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Increased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eosinophilia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Due to denatured proteins and loss of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cytoplasmic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RNA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Glassy homogenous appearance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loss of glycogen particles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Moth eaten appearance of cytoplasm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enzymatic digestion of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cytoplasmic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organelles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Whorled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phospholipid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masses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derived from damaged cell membranes – myelin figures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Calcifications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fatty acids derived from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phospholipid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masses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548640"/>
            <a:ext cx="9997440" cy="83820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chemeClr val="accent3">
                    <a:lumMod val="50000"/>
                  </a:schemeClr>
                </a:solidFill>
                <a:effectLst/>
              </a:rPr>
              <a:t>NECROSIS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 l="3966" t="7374" r="3717" b="12317"/>
          <a:stretch>
            <a:fillRect/>
          </a:stretch>
        </p:blipFill>
        <p:spPr bwMode="auto">
          <a:xfrm>
            <a:off x="1536895" y="2072640"/>
            <a:ext cx="10481721" cy="3672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accent3">
                    <a:lumMod val="50000"/>
                  </a:schemeClr>
                </a:solidFill>
                <a:effectLst/>
              </a:rPr>
              <a:t>NECROSIS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480" y="1658678"/>
            <a:ext cx="10357104" cy="4909761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Electron microscopic findings</a:t>
            </a:r>
          </a:p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Necrotic cells are characterized by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Discontinuities in plasma and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organellar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membrane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Swollen mitochondria with large amorphous densities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Intracytoplasmic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myelin figures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Aggregates of fluffy material representing denatured proteins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C00000"/>
                </a:solidFill>
                <a:effectLst/>
              </a:rPr>
              <a:t>ELECTRON MICROSCOPIC FINDINGS</a:t>
            </a:r>
            <a:endParaRPr lang="en-US" dirty="0">
              <a:solidFill>
                <a:srgbClr val="C00000"/>
              </a:solidFill>
              <a:effectLst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10486" t="30214" r="10486" b="39985"/>
          <a:stretch>
            <a:fillRect/>
          </a:stretch>
        </p:blipFill>
        <p:spPr bwMode="auto">
          <a:xfrm>
            <a:off x="4312920" y="2148840"/>
            <a:ext cx="3840480" cy="313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 l="9838" t="62458" r="9190" b="4565"/>
          <a:stretch>
            <a:fillRect/>
          </a:stretch>
        </p:blipFill>
        <p:spPr bwMode="auto">
          <a:xfrm>
            <a:off x="8427720" y="2148839"/>
            <a:ext cx="3550920" cy="3094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 l="9838" t="2046" r="9190" b="72336"/>
          <a:stretch>
            <a:fillRect/>
          </a:stretch>
        </p:blipFill>
        <p:spPr bwMode="auto">
          <a:xfrm>
            <a:off x="196532" y="2026919"/>
            <a:ext cx="3796348" cy="3352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C00000"/>
                </a:solidFill>
                <a:effectLst/>
              </a:rPr>
              <a:t>ELECTRON MICROSCOPIC FINDINGS</a:t>
            </a:r>
            <a:endParaRPr lang="en-US" dirty="0"/>
          </a:p>
        </p:txBody>
      </p:sp>
      <p:pic>
        <p:nvPicPr>
          <p:cNvPr id="4098" name="Picture 2" descr="C:\Users\shanthi\Desktop\necrosis\Myelin+Figures+Plasma+membrane+alterations+Mitochondrial+changes.jpg"/>
          <p:cNvPicPr>
            <a:picLocks noChangeAspect="1" noChangeArrowheads="1"/>
          </p:cNvPicPr>
          <p:nvPr/>
        </p:nvPicPr>
        <p:blipFill>
          <a:blip r:embed="rId2"/>
          <a:srcRect l="38000" t="15556" r="2333"/>
          <a:stretch>
            <a:fillRect/>
          </a:stretch>
        </p:blipFill>
        <p:spPr bwMode="auto">
          <a:xfrm>
            <a:off x="5562600" y="1451972"/>
            <a:ext cx="4892040" cy="519266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67840" y="5105400"/>
            <a:ext cx="3627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MYELIN FIGURES</a:t>
            </a:r>
            <a:endParaRPr lang="en-US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chemeClr val="accent3">
                    <a:lumMod val="50000"/>
                  </a:schemeClr>
                </a:solidFill>
                <a:effectLst/>
              </a:rPr>
              <a:t>NECROSIS</a:t>
            </a:r>
            <a:endParaRPr lang="en-US" sz="44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386840" y="1417638"/>
            <a:ext cx="10805160" cy="4992340"/>
          </a:xfrm>
        </p:spPr>
        <p:txBody>
          <a:bodyPr>
            <a:normAutofit/>
          </a:bodyPr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buFont typeface="Wingdings" pitchFamily="2" charset="2"/>
              <a:buNone/>
            </a:pPr>
            <a:r>
              <a:rPr lang="en-US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Microscopic appearance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Font typeface="Wingdings" pitchFamily="2" charset="2"/>
              <a:buNone/>
            </a:pP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Nuclear changes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Font typeface="Wingdings" pitchFamily="2" charset="2"/>
              <a:buNone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Due to non-specific break down of DNA , 3 patterns are identified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</a:pP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Karyolysis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fading of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basophilia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chromatin due to enzymatic degradation of DNA by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endonucleases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</a:pP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Pyknosis</a:t>
            </a:r>
            <a:r>
              <a:rPr lang="en-US" sz="2800" b="1" dirty="0">
                <a:solidFill>
                  <a:srgbClr val="BC98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nuclear shrinkage &amp; increased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basophilia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</a:pP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Karyorrhexis</a:t>
            </a:r>
            <a:r>
              <a:rPr lang="en-US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pyknotic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nucleus undergoes fragmentation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>
                <a:solidFill>
                  <a:schemeClr val="accent3">
                    <a:lumMod val="50000"/>
                  </a:schemeClr>
                </a:solidFill>
                <a:effectLst/>
              </a:rPr>
              <a:t>NECROSIS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22" name="Picture 2" descr="C:\Users\shanthi\Desktop\necrosis\Nuclear_changes.jpg"/>
          <p:cNvPicPr>
            <a:picLocks noChangeAspect="1" noChangeArrowheads="1"/>
          </p:cNvPicPr>
          <p:nvPr/>
        </p:nvPicPr>
        <p:blipFill>
          <a:blip r:embed="rId2"/>
          <a:srcRect r="9609" b="39977"/>
          <a:stretch>
            <a:fillRect/>
          </a:stretch>
        </p:blipFill>
        <p:spPr bwMode="auto">
          <a:xfrm>
            <a:off x="1497404" y="1742123"/>
            <a:ext cx="10220182" cy="40795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98438"/>
            <a:ext cx="9448800" cy="137636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chemeClr val="accent3">
                    <a:lumMod val="50000"/>
                  </a:schemeClr>
                </a:solidFill>
                <a:effectLst/>
              </a:rPr>
              <a:t>NECROSIS</a:t>
            </a:r>
            <a:endParaRPr lang="en-US" sz="44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30868" y="1920938"/>
            <a:ext cx="10198100" cy="3997325"/>
          </a:xfrm>
        </p:spPr>
        <p:txBody>
          <a:bodyPr>
            <a:normAutofit lnSpcReduction="10000"/>
          </a:bodyPr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buFont typeface="Wingdings" pitchFamily="2" charset="2"/>
              <a:buNone/>
            </a:pPr>
            <a:r>
              <a:rPr lang="en-US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Types of necrosis </a:t>
            </a:r>
          </a:p>
          <a:p>
            <a:pPr lvl="4"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Coagulative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necrosis</a:t>
            </a:r>
          </a:p>
          <a:p>
            <a:pPr lvl="4"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Liquefactive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necrosis</a:t>
            </a:r>
          </a:p>
          <a:p>
            <a:pPr lvl="4"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Caseous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necrosis</a:t>
            </a:r>
          </a:p>
          <a:p>
            <a:pPr lvl="4"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Fat necrosis </a:t>
            </a:r>
          </a:p>
          <a:p>
            <a:pPr lvl="4"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Fibrinoid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necrosis                      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10972800" cy="13462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chemeClr val="accent3">
                    <a:lumMod val="50000"/>
                  </a:schemeClr>
                </a:solidFill>
                <a:effectLst/>
              </a:rPr>
              <a:t>NECROSIS</a:t>
            </a:r>
            <a:endParaRPr lang="en-US" sz="44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1600200"/>
            <a:ext cx="10287000" cy="5029200"/>
          </a:xfrm>
        </p:spPr>
        <p:txBody>
          <a:bodyPr>
            <a:normAutofit/>
          </a:bodyPr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buFont typeface="Wingdings" pitchFamily="2" charset="2"/>
              <a:buNone/>
            </a:pPr>
            <a:r>
              <a:rPr lang="en-US" sz="2800" b="1" dirty="0">
                <a:solidFill>
                  <a:srgbClr val="CC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COAGULATIVE NECROSIS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 is 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preservation of basic outline of the cell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increasing intracellular acidosis denatures not only structural proteins but also the enzymes &amp; so blocks the proteolysis of the cell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E.g. Myocardial infarct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is characteristic of hypoxic death of cells in all tissues except the brain 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2" name="Rectangle 6"/>
          <p:cNvSpPr>
            <a:spLocks noGrp="1" noChangeArrowheads="1"/>
          </p:cNvSpPr>
          <p:nvPr>
            <p:ph type="title"/>
          </p:nvPr>
        </p:nvSpPr>
        <p:spPr>
          <a:xfrm>
            <a:off x="609600" y="289560"/>
            <a:ext cx="10972800" cy="762000"/>
          </a:xfrm>
        </p:spPr>
        <p:txBody>
          <a:bodyPr/>
          <a:lstStyle/>
          <a:p>
            <a:pPr algn="ctr">
              <a:defRPr/>
            </a:pPr>
            <a:r>
              <a:rPr lang="en-US" sz="4400" b="1" dirty="0">
                <a:solidFill>
                  <a:schemeClr val="accent3">
                    <a:lumMod val="50000"/>
                  </a:schemeClr>
                </a:solidFill>
                <a:effectLst/>
              </a:rPr>
              <a:t>COAGULATIVE NECROSIS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26627" name="Picture 5" descr="9 00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1014" t="8896" r="53484" b="26080"/>
          <a:stretch>
            <a:fillRect/>
          </a:stretch>
        </p:blipFill>
        <p:spPr>
          <a:xfrm>
            <a:off x="193728" y="1341120"/>
            <a:ext cx="5673671" cy="4404360"/>
          </a:xfrm>
          <a:noFill/>
        </p:spPr>
      </p:pic>
      <p:pic>
        <p:nvPicPr>
          <p:cNvPr id="4" name="Picture 5" descr="Untitled-4"/>
          <p:cNvPicPr>
            <a:picLocks noChangeAspect="1" noChangeArrowheads="1"/>
          </p:cNvPicPr>
          <p:nvPr/>
        </p:nvPicPr>
        <p:blipFill>
          <a:blip r:embed="rId3"/>
          <a:srcRect l="2454" t="2614" r="54878" b="66364"/>
          <a:stretch>
            <a:fillRect/>
          </a:stretch>
        </p:blipFill>
        <p:spPr>
          <a:xfrm>
            <a:off x="6096000" y="1310640"/>
            <a:ext cx="5976390" cy="437388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4" name="Rectangle 6"/>
          <p:cNvSpPr>
            <a:spLocks noGrp="1" noChangeArrowheads="1"/>
          </p:cNvSpPr>
          <p:nvPr>
            <p:ph type="title"/>
          </p:nvPr>
        </p:nvSpPr>
        <p:spPr>
          <a:xfrm>
            <a:off x="944880" y="0"/>
            <a:ext cx="10972800" cy="762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rPr>
              <a:t>COAGULATIVE NECROSIS</a:t>
            </a:r>
          </a:p>
        </p:txBody>
      </p:sp>
      <p:pic>
        <p:nvPicPr>
          <p:cNvPr id="28675" name="Picture 5" descr="Untitled-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226" t="49448" r="55746" b="19272"/>
          <a:stretch>
            <a:fillRect/>
          </a:stretch>
        </p:blipFill>
        <p:spPr>
          <a:xfrm>
            <a:off x="1661160" y="774700"/>
            <a:ext cx="10302240" cy="5892800"/>
          </a:xfrm>
          <a:noFill/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10" name="Rectangle 6"/>
          <p:cNvSpPr>
            <a:spLocks noGrp="1" noChangeArrowheads="1"/>
          </p:cNvSpPr>
          <p:nvPr>
            <p:ph type="title"/>
          </p:nvPr>
        </p:nvSpPr>
        <p:spPr>
          <a:xfrm>
            <a:off x="1295400" y="0"/>
            <a:ext cx="10287000" cy="838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rPr>
              <a:t>COAGULATIVE NECROSIS</a:t>
            </a:r>
          </a:p>
        </p:txBody>
      </p:sp>
      <p:pic>
        <p:nvPicPr>
          <p:cNvPr id="1026" name="Picture 2" descr="C:\Users\shanthi\Desktop\necrosis\Renal_cortical_infarction_showing_coagulative_necrosis_4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3775" y="763645"/>
            <a:ext cx="8663305" cy="595211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10972800" cy="723014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4400" b="1" dirty="0">
                <a:solidFill>
                  <a:schemeClr val="accent3">
                    <a:lumMod val="50000"/>
                  </a:schemeClr>
                </a:solidFill>
                <a:effectLst/>
              </a:rPr>
              <a:t>NECROSIS</a:t>
            </a:r>
            <a:endParaRPr lang="en-US" sz="44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5516" y="871870"/>
            <a:ext cx="10454640" cy="5986130"/>
          </a:xfrm>
        </p:spPr>
        <p:txBody>
          <a:bodyPr>
            <a:normAutofit/>
          </a:bodyPr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buFont typeface="Wingdings" pitchFamily="2" charset="2"/>
              <a:buNone/>
            </a:pPr>
            <a:r>
              <a:rPr lang="en-US" sz="2800" b="1" dirty="0">
                <a:solidFill>
                  <a:srgbClr val="CC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LIQUEFACTIVE NECROSIS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Characterized by digestion of  dead cells resulting in transformation of the tissue into a liquid viscous mass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characteristic of focal bacterial, or occasional fungal infections because microbes stimulate the accumulation of inflammatory cells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the process is initiated by acute inflammation, the material is creamy yellow because of the presence of dead white cells &amp; called pus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E.g. hypoxic death in central nervous system – unknown reason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title"/>
          </p:nvPr>
        </p:nvSpPr>
        <p:spPr>
          <a:xfrm>
            <a:off x="1427598" y="491579"/>
            <a:ext cx="10972800" cy="762000"/>
          </a:xfrm>
        </p:spPr>
        <p:txBody>
          <a:bodyPr/>
          <a:lstStyle/>
          <a:p>
            <a:pPr algn="ctr" eaLnBrk="1" hangingPunct="1"/>
            <a:r>
              <a:rPr lang="en-US" b="1" dirty="0">
                <a:solidFill>
                  <a:schemeClr val="accent3">
                    <a:lumMod val="50000"/>
                  </a:schemeClr>
                </a:solidFill>
                <a:effectLst/>
              </a:rPr>
              <a:t>LIQUEFACTIVE NECROSIS</a:t>
            </a:r>
          </a:p>
        </p:txBody>
      </p:sp>
      <p:pic>
        <p:nvPicPr>
          <p:cNvPr id="2050" name="Picture 2" descr="C:\Users\shanthi\Desktop\necrosis\bra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67391" y="1775636"/>
            <a:ext cx="4659474" cy="3941135"/>
          </a:xfrm>
          <a:prstGeom prst="rect">
            <a:avLst/>
          </a:prstGeom>
          <a:noFill/>
        </p:spPr>
      </p:pic>
      <p:pic>
        <p:nvPicPr>
          <p:cNvPr id="2051" name="Picture 3" descr="C:\Users\shanthi\Desktop\necrosis\imagesCA83FU3S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070650" y="1775636"/>
            <a:ext cx="4483873" cy="392578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872748" y="349184"/>
            <a:ext cx="9448800" cy="109696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chemeClr val="accent3">
                    <a:lumMod val="50000"/>
                  </a:schemeClr>
                </a:solidFill>
                <a:effectLst/>
              </a:rPr>
              <a:t>NECROSIS</a:t>
            </a:r>
            <a:endParaRPr lang="en-US" sz="40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8320" y="1763233"/>
            <a:ext cx="10123613" cy="5562600"/>
          </a:xfrm>
        </p:spPr>
        <p:txBody>
          <a:bodyPr>
            <a:normAutofit/>
          </a:bodyPr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None/>
            </a:pPr>
            <a:r>
              <a:rPr lang="en-US" sz="2800" b="1" dirty="0">
                <a:solidFill>
                  <a:srgbClr val="CC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GANGRENOUS NECROSIS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term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applied to a limb , usually lower leg that has lost its blood supply &amp; has undergone coagulation necrosis.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bacterial infection is superimposed ,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coagulative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necrosis is modified by the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liquefactive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action of the bacteria &amp; the attracted leukocytes </a:t>
            </a: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(wet gangrene )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GANGRENE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1871330"/>
            <a:ext cx="9997440" cy="4377070"/>
          </a:xfrm>
        </p:spPr>
        <p:txBody>
          <a:bodyPr/>
          <a:lstStyle/>
          <a:p>
            <a:pPr fontAlgn="base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dirty="0">
                <a:solidFill>
                  <a:srgbClr val="CC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Types of the gangrenes</a:t>
            </a:r>
          </a:p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Dry gangrene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dead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necrotised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tissue remains uninfected.</a:t>
            </a:r>
          </a:p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Wet gangrene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-necrotic tissue becomes infected.</a:t>
            </a:r>
          </a:p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Gas gangrene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Wet gangrene infected by one of the gas forming Clostridia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104510"/>
            <a:ext cx="9997440" cy="72483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DRY GANGRENE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6149" y="1052623"/>
            <a:ext cx="10295435" cy="5700867"/>
          </a:xfrm>
        </p:spPr>
        <p:txBody>
          <a:bodyPr>
            <a:normAutofit fontScale="92500" lnSpcReduction="20000"/>
          </a:bodyPr>
          <a:lstStyle/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en-US" sz="3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Gangrene begins in distal part of limb due to ischemia</a:t>
            </a:r>
          </a:p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en-US" sz="3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Causes-</a:t>
            </a:r>
          </a:p>
          <a:p>
            <a:pPr lvl="1" fontAlgn="base">
              <a:spcBef>
                <a:spcPts val="600"/>
              </a:spcBef>
              <a:spcAft>
                <a:spcPts val="600"/>
              </a:spcAft>
            </a:pPr>
            <a:r>
              <a:rPr lang="en-US" sz="3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Atherosclerosis of arteries supplying limb</a:t>
            </a:r>
          </a:p>
          <a:p>
            <a:pPr lvl="1" fontAlgn="base">
              <a:spcBef>
                <a:spcPts val="600"/>
              </a:spcBef>
              <a:spcAft>
                <a:spcPts val="600"/>
              </a:spcAft>
            </a:pPr>
            <a:r>
              <a:rPr lang="en-US" sz="3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Thromboangitis</a:t>
            </a:r>
            <a:r>
              <a:rPr lang="en-US" sz="3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obliterans</a:t>
            </a:r>
            <a:endParaRPr lang="en-US" sz="3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fontAlgn="base">
              <a:spcBef>
                <a:spcPts val="600"/>
              </a:spcBef>
              <a:spcAft>
                <a:spcPts val="600"/>
              </a:spcAft>
            </a:pPr>
            <a:r>
              <a:rPr lang="en-US" sz="3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Raynauds</a:t>
            </a:r>
            <a:r>
              <a:rPr lang="en-US" sz="3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disease</a:t>
            </a:r>
          </a:p>
          <a:p>
            <a:pPr lvl="1" fontAlgn="base">
              <a:spcBef>
                <a:spcPts val="600"/>
              </a:spcBef>
              <a:spcAft>
                <a:spcPts val="600"/>
              </a:spcAft>
            </a:pPr>
            <a:r>
              <a:rPr lang="en-US" sz="3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Trauma</a:t>
            </a:r>
          </a:p>
          <a:p>
            <a:pPr lvl="1" fontAlgn="base">
              <a:spcBef>
                <a:spcPts val="600"/>
              </a:spcBef>
              <a:spcAft>
                <a:spcPts val="600"/>
              </a:spcAft>
            </a:pPr>
            <a:r>
              <a:rPr lang="en-US" sz="3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Ergot poisoning</a:t>
            </a:r>
          </a:p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en-US" sz="3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Due to ischemia tissues undergoes infarction and line of separation is formed between the necrotic tissue and healthy tissue</a:t>
            </a:r>
          </a:p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en-US" sz="3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 the margins of necrotic tissue, granulation tissue develops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61978"/>
            <a:ext cx="9997440" cy="72483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DRY GANGRENE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6028" y="893135"/>
            <a:ext cx="10745972" cy="5964865"/>
          </a:xfrm>
        </p:spPr>
        <p:txBody>
          <a:bodyPr>
            <a:normAutofit/>
          </a:bodyPr>
          <a:lstStyle/>
          <a:p>
            <a:pPr fontAlgn="base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dirty="0">
                <a:solidFill>
                  <a:srgbClr val="CC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Morphology</a:t>
            </a:r>
          </a:p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Grossly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affected part is 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dry shrunken and dark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color resembling the mummified foot.</a:t>
            </a:r>
          </a:p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Black color is due to release of hemoglobin from the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hemolysed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RBC’s which are acted upon by the hydrogen disulfide produced by bacteria which results in the formation of black iron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sulphide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Gradually the gangrenous tissue falls from the healthy tissue at the line of separation.</a:t>
            </a:r>
          </a:p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Because of the risk of infection it should be surgically separated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61978"/>
            <a:ext cx="9997440" cy="75672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3">
                    <a:lumMod val="50000"/>
                  </a:schemeClr>
                </a:solidFill>
              </a:rPr>
              <a:t>WET GANGRENE</a:t>
            </a:r>
            <a:endParaRPr lang="en-US" sz="40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8558" y="1541721"/>
            <a:ext cx="10423026" cy="5135525"/>
          </a:xfrm>
        </p:spPr>
        <p:txBody>
          <a:bodyPr>
            <a:normAutofit/>
          </a:bodyPr>
          <a:lstStyle/>
          <a:p>
            <a:pPr fontAlgn="base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Wet gangrene typically occurs in the </a:t>
            </a:r>
          </a:p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Organs with venous blockage or both venous and arterial blockage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like 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bowel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(due to strangulated hernia, volvulus or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intusscesception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) lung, mouth, cervix and vulva</a:t>
            </a:r>
            <a:endParaRPr lang="en-US" sz="2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Diabetic foot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–High glucose content in the necrosed tissue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favours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bacterial growth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Bed sores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–In bed ridden patients at the pressure on the sites like sacrum, buttocks and heel</a:t>
            </a:r>
          </a:p>
          <a:p>
            <a:pPr marL="82296" indent="0" fontAlgn="base">
              <a:spcBef>
                <a:spcPts val="1200"/>
              </a:spcBef>
              <a:spcAft>
                <a:spcPts val="1200"/>
              </a:spcAft>
              <a:buNone/>
            </a:pP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30079"/>
            <a:ext cx="9997440" cy="114300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WET GANGRENE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dirty="0">
                <a:solidFill>
                  <a:srgbClr val="CC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Morphologic features:</a:t>
            </a:r>
          </a:p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Grossly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affected part is 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black, rotten, and soft and pulpy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affected part is dark due to same reason as in dry gangrene</a:t>
            </a:r>
          </a:p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Microscopically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tissue shows coagulative necrosis with extensive areas of hemorrhage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Line of demarcation between variable and necrosed tissue is absent</a:t>
            </a:r>
            <a:endParaRPr lang="en-US" sz="2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15558"/>
            <a:ext cx="9997440" cy="835047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effectLst/>
              </a:rPr>
              <a:t>GANGRENOUS NECROSIS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4835700"/>
              </p:ext>
            </p:extLst>
          </p:nvPr>
        </p:nvGraphicFramePr>
        <p:xfrm>
          <a:off x="1496949" y="937792"/>
          <a:ext cx="10414635" cy="5653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55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21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69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1364">
                <a:tc>
                  <a:txBody>
                    <a:bodyPr/>
                    <a:lstStyle/>
                    <a:p>
                      <a:endParaRPr lang="en-US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Dry gangrene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Wet gangrene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997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Lower limbs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More common in bowel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Mechanism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Arterial occlusion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More commonly venous occlusion, less often arterial occlusion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Macroscopy</a:t>
                      </a:r>
                      <a:r>
                        <a:rPr lang="en-US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Organ is dry, shrunken and black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Moist,  soft swollen and dark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Line of demarcation</a:t>
                      </a:r>
                      <a:r>
                        <a:rPr lang="en-US" sz="2400" b="1" baseline="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n-US" sz="24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Present between gangrenous</a:t>
                      </a:r>
                      <a:r>
                        <a:rPr lang="en-US" sz="2400" b="1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healthy part</a:t>
                      </a:r>
                      <a:endParaRPr lang="en-US" sz="2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 line of demarcation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Presence of bacteria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Bacteria fail to survive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Numerous bacteria is present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Prognosis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General better due to little septicemia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Generally poor due to profound toxemia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4039" y="0"/>
            <a:ext cx="999744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50000"/>
                  </a:schemeClr>
                </a:solidFill>
              </a:rPr>
              <a:t>GANGRENOUS NECROSIS</a:t>
            </a:r>
            <a:endParaRPr lang="en-US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4" name="Picture 2" descr="C:\Users\shanthi\Desktop\necrosis\7508t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82088" y="1821180"/>
            <a:ext cx="5644463" cy="4396740"/>
          </a:xfrm>
          <a:prstGeom prst="rect">
            <a:avLst/>
          </a:prstGeom>
          <a:noFill/>
        </p:spPr>
      </p:pic>
      <p:pic>
        <p:nvPicPr>
          <p:cNvPr id="3075" name="Picture 3" descr="C:\Users\shanthi\Desktop\necrosis\we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39964" y="1845944"/>
            <a:ext cx="4501515" cy="4398623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0310B1-F854-367F-5BBB-B9BD4E550F1E}"/>
              </a:ext>
            </a:extLst>
          </p:cNvPr>
          <p:cNvSpPr txBox="1"/>
          <p:nvPr/>
        </p:nvSpPr>
        <p:spPr>
          <a:xfrm>
            <a:off x="2562447" y="1329070"/>
            <a:ext cx="3533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DRY GANGRENE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9591B0-AADF-619F-878F-7F2E27820376}"/>
              </a:ext>
            </a:extLst>
          </p:cNvPr>
          <p:cNvSpPr txBox="1"/>
          <p:nvPr/>
        </p:nvSpPr>
        <p:spPr>
          <a:xfrm>
            <a:off x="7999229" y="1332614"/>
            <a:ext cx="3533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WET GANGRENE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3512" y="83252"/>
            <a:ext cx="999744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</a:rPr>
              <a:t>GAS GANGRENE </a:t>
            </a:r>
            <a:endParaRPr lang="en-US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2987" y="1552353"/>
            <a:ext cx="10260418" cy="5031009"/>
          </a:xfrm>
        </p:spPr>
        <p:txBody>
          <a:bodyPr>
            <a:normAutofit/>
          </a:bodyPr>
          <a:lstStyle/>
          <a:p>
            <a:pPr fontAlgn="base">
              <a:spcBef>
                <a:spcPts val="1200"/>
              </a:spcBef>
              <a:spcAft>
                <a:spcPts val="3000"/>
              </a:spcAft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is wet gangrene infected by one of the 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gas forming Clostridia (Gram positive anaerobic bacteria)</a:t>
            </a:r>
          </a:p>
          <a:p>
            <a:pPr fontAlgn="base">
              <a:spcBef>
                <a:spcPts val="1200"/>
              </a:spcBef>
              <a:spcAft>
                <a:spcPts val="3000"/>
              </a:spcAft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Gas forming Clostridia enters the tissue through a contaminated wound or as a complication of operation on colon which normally contains Clostridia</a:t>
            </a:r>
          </a:p>
          <a:p>
            <a:pPr>
              <a:spcBef>
                <a:spcPts val="1200"/>
              </a:spcBef>
              <a:spcAft>
                <a:spcPts val="3000"/>
              </a:spcAft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Clostridia rapidly spreads through tissues especially in muscles and cause extensive necrosis and massive edema</a:t>
            </a:r>
            <a:endParaRPr lang="en-US" sz="2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Gas gangrene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dirty="0">
                <a:solidFill>
                  <a:srgbClr val="CC009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Morphology</a:t>
            </a:r>
          </a:p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Gross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 the affected part is edematous, swollen and has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crepitations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on palpation due to accumulation of gas in tissues</a:t>
            </a:r>
          </a:p>
          <a:p>
            <a:pPr fontAlgn="base"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Microscopically </a:t>
            </a:r>
          </a:p>
          <a:p>
            <a:pPr lvl="1" fontAlgn="base">
              <a:spcBef>
                <a:spcPts val="1200"/>
              </a:spcBef>
              <a:spcAft>
                <a:spcPts val="1200"/>
              </a:spcAft>
            </a:pP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Muscle </a:t>
            </a:r>
            <a:r>
              <a:rPr lang="en-US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fibres</a:t>
            </a: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undergo </a:t>
            </a:r>
            <a:r>
              <a:rPr lang="en-US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coagulative</a:t>
            </a: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necrosis with liquefaction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 the periphery, a zone of </a:t>
            </a:r>
            <a:r>
              <a:rPr lang="en-US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leukocytic</a:t>
            </a: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infiltration, </a:t>
            </a:r>
            <a:r>
              <a:rPr lang="en-US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oedema</a:t>
            </a:r>
            <a:r>
              <a:rPr lang="en-US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congestion are found</a:t>
            </a:r>
            <a:endParaRPr lang="en-US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76200"/>
            <a:ext cx="10972800" cy="1066800"/>
          </a:xfrm>
        </p:spPr>
        <p:txBody>
          <a:bodyPr>
            <a:norm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sz="4000" b="1" dirty="0">
                <a:solidFill>
                  <a:schemeClr val="accent3">
                    <a:lumMod val="50000"/>
                  </a:schemeClr>
                </a:solidFill>
                <a:effectLst/>
              </a:rPr>
              <a:t>CASEOUS NECROSIS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3107" y="1222744"/>
            <a:ext cx="10079665" cy="4986670"/>
          </a:xfrm>
        </p:spPr>
        <p:txBody>
          <a:bodyPr>
            <a:normAutofit/>
          </a:bodyPr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002060"/>
              </a:buClr>
              <a:buFontTx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Distinctive form of coagulative necrosis most often encountered in tuberculous infection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002060"/>
              </a:buClr>
              <a:buFontTx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term caseous is derived from 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cheesy white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gross appearance of area of necrosis which is friable and white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rgbClr val="FFFF00"/>
              </a:buClr>
              <a:buNone/>
            </a:pP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Microscopic appearance</a:t>
            </a:r>
            <a:r>
              <a:rPr lang="en-US" sz="28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rgbClr val="003300"/>
              </a:buClr>
              <a:buFontTx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Necrotic focus – collection of fragmented or lysed cells and amorphous granular debris enclosed with in distinctive inflammatory border – </a:t>
            </a:r>
            <a:r>
              <a:rPr lang="en-US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granulomatous reaction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6" descr="9 007"/>
          <p:cNvPicPr>
            <a:picLocks noChangeAspect="1" noChangeArrowheads="1"/>
          </p:cNvPicPr>
          <p:nvPr/>
        </p:nvPicPr>
        <p:blipFill>
          <a:blip r:embed="rId2"/>
          <a:srcRect l="61148" t="68878" r="1378" b="7083"/>
          <a:stretch>
            <a:fillRect/>
          </a:stretch>
        </p:blipFill>
        <p:spPr bwMode="auto">
          <a:xfrm>
            <a:off x="276860" y="1059476"/>
            <a:ext cx="5605780" cy="5500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Rectangle 7"/>
          <p:cNvSpPr>
            <a:spLocks noGrp="1" noChangeArrowheads="1"/>
          </p:cNvSpPr>
          <p:nvPr>
            <p:ph type="title"/>
          </p:nvPr>
        </p:nvSpPr>
        <p:spPr>
          <a:xfrm>
            <a:off x="609600" y="139700"/>
            <a:ext cx="10972800" cy="685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000" b="1" dirty="0">
                <a:solidFill>
                  <a:schemeClr val="accent3">
                    <a:lumMod val="50000"/>
                  </a:schemeClr>
                </a:solidFill>
                <a:effectLst/>
              </a:rPr>
              <a:t>CASEOUS NECROSIS</a:t>
            </a:r>
          </a:p>
        </p:txBody>
      </p:sp>
      <p:pic>
        <p:nvPicPr>
          <p:cNvPr id="4098" name="Picture 2" descr="C:\Users\shanthi\Desktop\necrosis\caseou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5751" y="1097280"/>
            <a:ext cx="6023007" cy="539496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8" name="Rectangle 6"/>
          <p:cNvSpPr>
            <a:spLocks noGrp="1" noChangeArrowheads="1"/>
          </p:cNvSpPr>
          <p:nvPr>
            <p:ph type="title"/>
          </p:nvPr>
        </p:nvSpPr>
        <p:spPr>
          <a:xfrm>
            <a:off x="1356360" y="417689"/>
            <a:ext cx="10835640" cy="8128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rPr>
              <a:t>GRANULOMA FORMATION IN CASEOUS NECROSIS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effectLst/>
              <a:latin typeface="+mn-lt"/>
            </a:endParaRPr>
          </a:p>
        </p:txBody>
      </p:sp>
      <p:pic>
        <p:nvPicPr>
          <p:cNvPr id="35843" name="Picture 5" descr="Untitled-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50417" t="48773" r="6097" b="20953"/>
          <a:stretch>
            <a:fillRect/>
          </a:stretch>
        </p:blipFill>
        <p:spPr>
          <a:xfrm>
            <a:off x="2318543" y="1314224"/>
            <a:ext cx="8378491" cy="5126087"/>
          </a:xfrm>
          <a:noFill/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  <a:effectLst/>
              </a:rPr>
              <a:t>GRANULOMA</a:t>
            </a:r>
          </a:p>
        </p:txBody>
      </p:sp>
      <p:pic>
        <p:nvPicPr>
          <p:cNvPr id="5122" name="Picture 2" descr="C:\Users\shanthi\Desktop\necrosis\1200px-Granuloma_ma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" y="1630680"/>
            <a:ext cx="6035310" cy="4973320"/>
          </a:xfrm>
          <a:prstGeom prst="rect">
            <a:avLst/>
          </a:prstGeom>
          <a:noFill/>
        </p:spPr>
      </p:pic>
      <p:pic>
        <p:nvPicPr>
          <p:cNvPr id="5123" name="Picture 3" descr="C:\Users\shanthi\Desktop\necrosis\Pulmonary_tuberculosis_-_Granuloma_with_suppurative_necrosis_(6560254007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7468" y="1615440"/>
            <a:ext cx="5586412" cy="4937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41270" t="1640" r="12659" b="59673"/>
          <a:stretch>
            <a:fillRect/>
          </a:stretch>
        </p:blipFill>
        <p:spPr bwMode="auto">
          <a:xfrm>
            <a:off x="2125646" y="1066800"/>
            <a:ext cx="9426274" cy="5547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221480" y="274320"/>
            <a:ext cx="5577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3">
                    <a:lumMod val="50000"/>
                  </a:schemeClr>
                </a:solidFill>
              </a:rPr>
              <a:t>GRANULOMA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10972800" cy="903767"/>
          </a:xfrm>
        </p:spPr>
        <p:txBody>
          <a:bodyPr/>
          <a:lstStyle/>
          <a:p>
            <a:pPr algn="ctr">
              <a:defRPr/>
            </a:pPr>
            <a:r>
              <a:rPr lang="en-US" sz="4000" b="1" dirty="0">
                <a:solidFill>
                  <a:schemeClr val="accent3">
                    <a:lumMod val="50000"/>
                  </a:schemeClr>
                </a:solidFill>
                <a:effectLst/>
              </a:rPr>
              <a:t>FAT NECROSIS</a:t>
            </a:r>
            <a:endParaRPr lang="en-US" sz="4000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9306"/>
            <a:ext cx="6246983" cy="5798694"/>
          </a:xfrm>
          <a:solidFill>
            <a:schemeClr val="bg1"/>
          </a:solidFill>
        </p:spPr>
        <p:txBody>
          <a:bodyPr>
            <a:normAutofit/>
          </a:bodyPr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is descriptive term for focal areas of fat destruction , typically occurring as a result of release of activated  pancreatic lipases into the substance of pancreas &amp; the peritoneal cavity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chemeClr val="accent3">
                  <a:lumMod val="50000"/>
                </a:schemeClr>
              </a:buClr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fatty acids released combine with calcium to produce grossly visible chalky white areas 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(fat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saponification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</p:txBody>
      </p:sp>
      <p:pic>
        <p:nvPicPr>
          <p:cNvPr id="3" name="Picture 2" descr="C:\Users\shanthi\Desktop\necrosis\tumblr_inline_np3fjjSNGD1sv92o6_500.png">
            <a:extLst>
              <a:ext uri="{FF2B5EF4-FFF2-40B4-BE49-F238E27FC236}">
                <a16:creationId xmlns:a16="http://schemas.microsoft.com/office/drawing/2014/main" id="{753E7C1D-BAC6-3530-02FB-545ED20F6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5671" t="4098" r="35923" b="20710"/>
          <a:stretch>
            <a:fillRect/>
          </a:stretch>
        </p:blipFill>
        <p:spPr bwMode="auto">
          <a:xfrm>
            <a:off x="6559438" y="1059306"/>
            <a:ext cx="5414949" cy="5267066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1493" y="0"/>
            <a:ext cx="9997440" cy="114300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effectLst/>
              </a:rPr>
              <a:t>FAT NECROSIS</a:t>
            </a:r>
            <a:endParaRPr lang="en-US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1493" y="1414130"/>
            <a:ext cx="10217889" cy="5263115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Microscopic appearance </a:t>
            </a: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Necrosis take the form of shadowy outlines of necrotic fat cells, with basophilic calcium deposits surrounded  by an inflammatory reaction</a:t>
            </a:r>
            <a:endParaRPr lang="en-US" sz="28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title"/>
          </p:nvPr>
        </p:nvSpPr>
        <p:spPr>
          <a:xfrm>
            <a:off x="1173480" y="0"/>
            <a:ext cx="10972800" cy="6858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accent3">
                    <a:lumMod val="50000"/>
                  </a:schemeClr>
                </a:solidFill>
                <a:effectLst/>
                <a:latin typeface="+mn-lt"/>
              </a:rPr>
              <a:t>FAT NECROSIS</a:t>
            </a:r>
          </a:p>
        </p:txBody>
      </p:sp>
      <p:pic>
        <p:nvPicPr>
          <p:cNvPr id="38915" name="Picture 4" descr="Untitled-1 copy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l="1782" t="5193" r="18538" b="19766"/>
          <a:stretch>
            <a:fillRect/>
          </a:stretch>
        </p:blipFill>
        <p:spPr>
          <a:xfrm>
            <a:off x="1508760" y="647700"/>
            <a:ext cx="10556240" cy="6096000"/>
          </a:xfrm>
          <a:noFill/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838200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chemeClr val="accent3">
                    <a:lumMod val="50000"/>
                  </a:schemeClr>
                </a:solidFill>
                <a:effectLst/>
              </a:rPr>
              <a:t>FAT NECROSIS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146" name="Picture 2" descr="C:\Users\shanthi\Desktop\necrosis\20130801102313-f8ad18cf-m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77440" y="1234440"/>
            <a:ext cx="8945880" cy="53771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>
                <a:solidFill>
                  <a:schemeClr val="accent3">
                    <a:lumMod val="50000"/>
                  </a:schemeClr>
                </a:solidFill>
                <a:effectLst/>
              </a:rPr>
              <a:t>FIBRINOID NECROSIS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733106"/>
            <a:ext cx="10317480" cy="4682933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Special form of necrosis seen in immune reactions involving blood vessels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Occurs when complexes of antigens and antibodies are deposited in the walls of arteries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Along with these complexes fibrin which has leaked out of vessels give bright pink amorphous appearance called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fibrinoid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(Fibrin like)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  <a:effectLst/>
              </a:rPr>
              <a:t>FIBRINOID NECROSIS</a:t>
            </a:r>
            <a:endParaRPr lang="en-US" dirty="0">
              <a:solidFill>
                <a:schemeClr val="accent3">
                  <a:lumMod val="50000"/>
                </a:schemeClr>
              </a:solidFill>
              <a:effectLst/>
            </a:endParaRPr>
          </a:p>
        </p:txBody>
      </p:sp>
      <p:pic>
        <p:nvPicPr>
          <p:cNvPr id="7170" name="Picture 2" descr="C:\Users\shanthi\Desktop\necrosis\cell-injuryadaptation-3-47-638.jpg"/>
          <p:cNvPicPr>
            <a:picLocks noChangeAspect="1" noChangeArrowheads="1"/>
          </p:cNvPicPr>
          <p:nvPr/>
        </p:nvPicPr>
        <p:blipFill>
          <a:blip r:embed="rId2"/>
          <a:srcRect l="2351" t="13591" r="3354" b="2568"/>
          <a:stretch>
            <a:fillRect/>
          </a:stretch>
        </p:blipFill>
        <p:spPr bwMode="auto">
          <a:xfrm>
            <a:off x="213360" y="1615440"/>
            <a:ext cx="6140876" cy="5013960"/>
          </a:xfrm>
          <a:prstGeom prst="rect">
            <a:avLst/>
          </a:prstGeom>
          <a:noFill/>
        </p:spPr>
      </p:pic>
      <p:pic>
        <p:nvPicPr>
          <p:cNvPr id="7171" name="Picture 3" descr="C:\Users\shanthi\Desktop\necrosis\necrosisgangrene-and-apoptosis-21-638.jpg"/>
          <p:cNvPicPr>
            <a:picLocks noChangeAspect="1" noChangeArrowheads="1"/>
          </p:cNvPicPr>
          <p:nvPr/>
        </p:nvPicPr>
        <p:blipFill>
          <a:blip r:embed="rId3"/>
          <a:srcRect l="8871" t="21274" r="9875" b="5908"/>
          <a:stretch>
            <a:fillRect/>
          </a:stretch>
        </p:blipFill>
        <p:spPr bwMode="auto">
          <a:xfrm>
            <a:off x="6446520" y="1584960"/>
            <a:ext cx="5532120" cy="49834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43947" y="2598003"/>
            <a:ext cx="4297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0B050"/>
                </a:solidFill>
              </a:rPr>
              <a:t>THANK YOU</a:t>
            </a:r>
            <a:endParaRPr lang="en-US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1097</TotalTime>
  <Words>1275</Words>
  <Application>Microsoft Office PowerPoint</Application>
  <PresentationFormat>Widescreen</PresentationFormat>
  <Paragraphs>180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Calibri</vt:lpstr>
      <vt:lpstr>Gill Sans MT</vt:lpstr>
      <vt:lpstr>Verdana</vt:lpstr>
      <vt:lpstr>Wingdings</vt:lpstr>
      <vt:lpstr>Wingdings 2</vt:lpstr>
      <vt:lpstr>Solstice</vt:lpstr>
      <vt:lpstr>CELL INJURY    NECROSIS</vt:lpstr>
      <vt:lpstr>CELL INJURY </vt:lpstr>
      <vt:lpstr>NECROSIS </vt:lpstr>
      <vt:lpstr>PowerPoint Presentation</vt:lpstr>
      <vt:lpstr>NECROSIS</vt:lpstr>
      <vt:lpstr>NECROSIS</vt:lpstr>
      <vt:lpstr>NECROSIS</vt:lpstr>
      <vt:lpstr>NECROSIS</vt:lpstr>
      <vt:lpstr>NECROSIS</vt:lpstr>
      <vt:lpstr>ELECTRON MICROSCOPIC FINDINGS</vt:lpstr>
      <vt:lpstr>ELECTRON MICROSCOPIC FINDINGS</vt:lpstr>
      <vt:lpstr>NECROSIS</vt:lpstr>
      <vt:lpstr>NECROSIS</vt:lpstr>
      <vt:lpstr>NECROSIS</vt:lpstr>
      <vt:lpstr>NECROSIS</vt:lpstr>
      <vt:lpstr>COAGULATIVE NECROSIS</vt:lpstr>
      <vt:lpstr>COAGULATIVE NECROSIS</vt:lpstr>
      <vt:lpstr>COAGULATIVE NECROSIS</vt:lpstr>
      <vt:lpstr>NECROSIS</vt:lpstr>
      <vt:lpstr>LIQUEFACTIVE NECROSIS</vt:lpstr>
      <vt:lpstr>NECROSIS</vt:lpstr>
      <vt:lpstr>GANGRENE</vt:lpstr>
      <vt:lpstr>DRY GANGRENE</vt:lpstr>
      <vt:lpstr>DRY GANGRENE</vt:lpstr>
      <vt:lpstr>WET GANGRENE</vt:lpstr>
      <vt:lpstr>WET GANGRENE</vt:lpstr>
      <vt:lpstr>GANGRENOUS NECROSIS</vt:lpstr>
      <vt:lpstr>GANGRENOUS NECROSIS</vt:lpstr>
      <vt:lpstr>GAS GANGRENE </vt:lpstr>
      <vt:lpstr>Gas gangrene</vt:lpstr>
      <vt:lpstr>CASEOUS NECROSIS</vt:lpstr>
      <vt:lpstr>CASEOUS NECROSIS</vt:lpstr>
      <vt:lpstr>GRANULOMA FORMATION IN CASEOUS NECROSIS</vt:lpstr>
      <vt:lpstr>GRANULOMA</vt:lpstr>
      <vt:lpstr>PowerPoint Presentation</vt:lpstr>
      <vt:lpstr>FAT NECROSIS</vt:lpstr>
      <vt:lpstr>FAT NECROSIS</vt:lpstr>
      <vt:lpstr>FAT NECROSIS</vt:lpstr>
      <vt:lpstr>FAT NECROSIS</vt:lpstr>
      <vt:lpstr>FIBRINOID NECROSIS</vt:lpstr>
      <vt:lpstr>FIBRINOID NECROSIS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TERATOMA - OVARY</dc:title>
  <dc:creator>Shanthi Vissa</dc:creator>
  <cp:lastModifiedBy>Rupesh Vissa</cp:lastModifiedBy>
  <cp:revision>81</cp:revision>
  <dcterms:created xsi:type="dcterms:W3CDTF">2017-07-31T15:30:01Z</dcterms:created>
  <dcterms:modified xsi:type="dcterms:W3CDTF">2026-10-17T07:04:05Z</dcterms:modified>
</cp:coreProperties>
</file>