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24" r:id="rId4"/>
    <p:sldId id="325" r:id="rId5"/>
    <p:sldId id="327" r:id="rId6"/>
    <p:sldId id="329" r:id="rId7"/>
    <p:sldId id="330" r:id="rId8"/>
    <p:sldId id="336" r:id="rId9"/>
    <p:sldId id="258" r:id="rId10"/>
    <p:sldId id="277" r:id="rId11"/>
    <p:sldId id="337" r:id="rId12"/>
    <p:sldId id="278" r:id="rId13"/>
    <p:sldId id="338" r:id="rId14"/>
    <p:sldId id="279" r:id="rId15"/>
    <p:sldId id="280" r:id="rId16"/>
    <p:sldId id="322" r:id="rId17"/>
    <p:sldId id="259" r:id="rId18"/>
    <p:sldId id="265" r:id="rId19"/>
    <p:sldId id="267" r:id="rId20"/>
    <p:sldId id="268" r:id="rId21"/>
    <p:sldId id="269" r:id="rId22"/>
    <p:sldId id="260" r:id="rId23"/>
    <p:sldId id="281" r:id="rId24"/>
    <p:sldId id="261" r:id="rId25"/>
    <p:sldId id="331" r:id="rId26"/>
    <p:sldId id="282" r:id="rId27"/>
    <p:sldId id="283" r:id="rId28"/>
    <p:sldId id="284" r:id="rId29"/>
    <p:sldId id="288" r:id="rId30"/>
    <p:sldId id="289" r:id="rId31"/>
    <p:sldId id="321" r:id="rId32"/>
    <p:sldId id="313" r:id="rId33"/>
    <p:sldId id="314" r:id="rId34"/>
    <p:sldId id="315" r:id="rId35"/>
    <p:sldId id="316" r:id="rId36"/>
    <p:sldId id="290" r:id="rId37"/>
    <p:sldId id="291" r:id="rId38"/>
    <p:sldId id="292" r:id="rId39"/>
    <p:sldId id="293" r:id="rId40"/>
    <p:sldId id="294" r:id="rId41"/>
    <p:sldId id="295" r:id="rId42"/>
    <p:sldId id="302" r:id="rId43"/>
    <p:sldId id="296" r:id="rId44"/>
    <p:sldId id="303" r:id="rId45"/>
    <p:sldId id="297" r:id="rId46"/>
    <p:sldId id="298" r:id="rId47"/>
    <p:sldId id="323" r:id="rId48"/>
    <p:sldId id="317" r:id="rId49"/>
    <p:sldId id="301" r:id="rId50"/>
    <p:sldId id="304" r:id="rId51"/>
    <p:sldId id="319" r:id="rId52"/>
    <p:sldId id="320" r:id="rId53"/>
    <p:sldId id="310" r:id="rId54"/>
    <p:sldId id="311" r:id="rId55"/>
    <p:sldId id="332" r:id="rId56"/>
    <p:sldId id="333" r:id="rId57"/>
    <p:sldId id="26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3E5"/>
    <a:srgbClr val="FFFFCC"/>
    <a:srgbClr val="FF99FF"/>
    <a:srgbClr val="FFE7FF"/>
    <a:srgbClr val="CCFFCC"/>
    <a:srgbClr val="CC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E5F902-0B90-4682-AE0C-6E5BD1CD2687}" v="2" dt="2026-04-20T00:27:4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607" autoAdjust="0"/>
  </p:normalViewPr>
  <p:slideViewPr>
    <p:cSldViewPr snapToGrid="0">
      <p:cViewPr varScale="1">
        <p:scale>
          <a:sx n="64" d="100"/>
          <a:sy n="64" d="100"/>
        </p:scale>
        <p:origin x="1426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esh Vissa" userId="71bc4cc26d778a98" providerId="LiveId" clId="{750B89FC-BAF5-4B6C-B4F6-54233F0519DE}"/>
    <pc:docChg chg="undo custSel delSld modSld">
      <pc:chgData name="Rupesh Vissa" userId="71bc4cc26d778a98" providerId="LiveId" clId="{750B89FC-BAF5-4B6C-B4F6-54233F0519DE}" dt="2026-04-20T01:09:25.491" v="266" actId="207"/>
      <pc:docMkLst>
        <pc:docMk/>
      </pc:docMkLst>
      <pc:sldChg chg="modSp mod">
        <pc:chgData name="Rupesh Vissa" userId="71bc4cc26d778a98" providerId="LiveId" clId="{750B89FC-BAF5-4B6C-B4F6-54233F0519DE}" dt="2026-04-18T17:11:29.027" v="43" actId="20577"/>
        <pc:sldMkLst>
          <pc:docMk/>
          <pc:sldMk cId="3590722286" sldId="256"/>
        </pc:sldMkLst>
        <pc:spChg chg="mod">
          <ac:chgData name="Rupesh Vissa" userId="71bc4cc26d778a98" providerId="LiveId" clId="{750B89FC-BAF5-4B6C-B4F6-54233F0519DE}" dt="2026-04-18T17:11:29.027" v="43" actId="20577"/>
          <ac:spMkLst>
            <pc:docMk/>
            <pc:sldMk cId="3590722286" sldId="256"/>
            <ac:spMk id="3" creationId="{00000000-0000-0000-0000-000000000000}"/>
          </ac:spMkLst>
        </pc:spChg>
      </pc:sldChg>
      <pc:sldChg chg="modSp mod">
        <pc:chgData name="Rupesh Vissa" userId="71bc4cc26d778a98" providerId="LiveId" clId="{750B89FC-BAF5-4B6C-B4F6-54233F0519DE}" dt="2026-04-20T01:09:25.491" v="266" actId="207"/>
        <pc:sldMkLst>
          <pc:docMk/>
          <pc:sldMk cId="0" sldId="304"/>
        </pc:sldMkLst>
        <pc:spChg chg="mod">
          <ac:chgData name="Rupesh Vissa" userId="71bc4cc26d778a98" providerId="LiveId" clId="{750B89FC-BAF5-4B6C-B4F6-54233F0519DE}" dt="2026-04-20T01:07:30.288" v="230" actId="1076"/>
          <ac:spMkLst>
            <pc:docMk/>
            <pc:sldMk cId="0" sldId="304"/>
            <ac:spMk id="2" creationId="{00000000-0000-0000-0000-000000000000}"/>
          </ac:spMkLst>
        </pc:spChg>
        <pc:spChg chg="mod">
          <ac:chgData name="Rupesh Vissa" userId="71bc4cc26d778a98" providerId="LiveId" clId="{750B89FC-BAF5-4B6C-B4F6-54233F0519DE}" dt="2026-04-20T01:09:25.491" v="266" actId="207"/>
          <ac:spMkLst>
            <pc:docMk/>
            <pc:sldMk cId="0" sldId="304"/>
            <ac:spMk id="3" creationId="{00000000-0000-0000-0000-000000000000}"/>
          </ac:spMkLst>
        </pc:spChg>
      </pc:sldChg>
      <pc:sldChg chg="del">
        <pc:chgData name="Rupesh Vissa" userId="71bc4cc26d778a98" providerId="LiveId" clId="{750B89FC-BAF5-4B6C-B4F6-54233F0519DE}" dt="2026-04-20T00:26:35.170" v="199" actId="47"/>
        <pc:sldMkLst>
          <pc:docMk/>
          <pc:sldMk cId="0" sldId="305"/>
        </pc:sldMkLst>
      </pc:sldChg>
      <pc:sldChg chg="del">
        <pc:chgData name="Rupesh Vissa" userId="71bc4cc26d778a98" providerId="LiveId" clId="{750B89FC-BAF5-4B6C-B4F6-54233F0519DE}" dt="2026-04-20T00:26:50.359" v="200" actId="47"/>
        <pc:sldMkLst>
          <pc:docMk/>
          <pc:sldMk cId="0" sldId="306"/>
        </pc:sldMkLst>
      </pc:sldChg>
      <pc:sldChg chg="del">
        <pc:chgData name="Rupesh Vissa" userId="71bc4cc26d778a98" providerId="LiveId" clId="{750B89FC-BAF5-4B6C-B4F6-54233F0519DE}" dt="2026-04-20T00:28:52.678" v="227" actId="47"/>
        <pc:sldMkLst>
          <pc:docMk/>
          <pc:sldMk cId="0" sldId="307"/>
        </pc:sldMkLst>
      </pc:sldChg>
      <pc:sldChg chg="del">
        <pc:chgData name="Rupesh Vissa" userId="71bc4cc26d778a98" providerId="LiveId" clId="{750B89FC-BAF5-4B6C-B4F6-54233F0519DE}" dt="2026-04-20T00:29:09.096" v="228" actId="47"/>
        <pc:sldMkLst>
          <pc:docMk/>
          <pc:sldMk cId="0" sldId="308"/>
        </pc:sldMkLst>
      </pc:sldChg>
      <pc:sldChg chg="del">
        <pc:chgData name="Rupesh Vissa" userId="71bc4cc26d778a98" providerId="LiveId" clId="{750B89FC-BAF5-4B6C-B4F6-54233F0519DE}" dt="2026-04-20T00:29:25.885" v="229" actId="47"/>
        <pc:sldMkLst>
          <pc:docMk/>
          <pc:sldMk cId="0" sldId="309"/>
        </pc:sldMkLst>
      </pc:sldChg>
      <pc:sldChg chg="modSp mod">
        <pc:chgData name="Rupesh Vissa" userId="71bc4cc26d778a98" providerId="LiveId" clId="{750B89FC-BAF5-4B6C-B4F6-54233F0519DE}" dt="2026-04-19T23:31:03.590" v="187" actId="207"/>
        <pc:sldMkLst>
          <pc:docMk/>
          <pc:sldMk cId="0" sldId="327"/>
        </pc:sldMkLst>
        <pc:spChg chg="mod">
          <ac:chgData name="Rupesh Vissa" userId="71bc4cc26d778a98" providerId="LiveId" clId="{750B89FC-BAF5-4B6C-B4F6-54233F0519DE}" dt="2026-04-19T23:31:03.590" v="187" actId="207"/>
          <ac:spMkLst>
            <pc:docMk/>
            <pc:sldMk cId="0" sldId="327"/>
            <ac:spMk id="3" creationId="{00000000-0000-0000-0000-000000000000}"/>
          </ac:spMkLst>
        </pc:spChg>
      </pc:sldChg>
      <pc:sldChg chg="del">
        <pc:chgData name="Rupesh Vissa" userId="71bc4cc26d778a98" providerId="LiveId" clId="{750B89FC-BAF5-4B6C-B4F6-54233F0519DE}" dt="2026-04-19T23:31:16.044" v="188" actId="47"/>
        <pc:sldMkLst>
          <pc:docMk/>
          <pc:sldMk cId="0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CB6C4-B531-4046-B891-BA358BD61E96}" type="datetimeFigureOut">
              <a:rPr lang="en-US" smtClean="0"/>
              <a:pPr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1C49C-012A-4649-B6F6-DA7B57062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1C49C-012A-4649-B6F6-DA7B570623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28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739" y="937973"/>
            <a:ext cx="6767511" cy="21481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52" y="3394772"/>
            <a:ext cx="8915399" cy="112628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Dr.V.Shanthi</a:t>
            </a:r>
            <a:r>
              <a:rPr lang="en-US" b="1" dirty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Professor,  Pathology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Sri Venkateswara Institute of Medical Sciences</a:t>
            </a:r>
          </a:p>
          <a:p>
            <a:pPr algn="ctr"/>
            <a:r>
              <a:rPr lang="en-US" b="1" dirty="0" err="1">
                <a:solidFill>
                  <a:srgbClr val="0070C0"/>
                </a:solidFill>
              </a:rPr>
              <a:t>Trupathi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NMC\Desktop\ihd\6.JPG"/>
          <p:cNvPicPr>
            <a:picLocks noChangeAspect="1" noChangeArrowheads="1"/>
          </p:cNvPicPr>
          <p:nvPr/>
        </p:nvPicPr>
        <p:blipFill>
          <a:blip r:embed="rId2"/>
          <a:srcRect l="57321" t="6383" r="2259" b="27660"/>
          <a:stretch>
            <a:fillRect/>
          </a:stretch>
        </p:blipFill>
        <p:spPr bwMode="auto">
          <a:xfrm>
            <a:off x="8707462" y="1657351"/>
            <a:ext cx="3189339" cy="3428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072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475" y="214312"/>
            <a:ext cx="8911687" cy="106657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ANGINA PECTORIS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44279"/>
            <a:ext cx="10387584" cy="611372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Transient myocardial ischemia that is insufficient to induce </a:t>
            </a:r>
            <a:r>
              <a:rPr lang="en-US" sz="2400" b="1" dirty="0" err="1">
                <a:solidFill>
                  <a:srgbClr val="002060"/>
                </a:solidFill>
              </a:rPr>
              <a:t>myocyte</a:t>
            </a:r>
            <a:r>
              <a:rPr lang="en-US" sz="2400" b="1" dirty="0">
                <a:solidFill>
                  <a:srgbClr val="002060"/>
                </a:solidFill>
              </a:rPr>
              <a:t> necrosis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Characterized by paroxysmal and usually </a:t>
            </a:r>
            <a:r>
              <a:rPr lang="en-US" sz="2400" b="1" dirty="0">
                <a:solidFill>
                  <a:srgbClr val="0070C0"/>
                </a:solidFill>
              </a:rPr>
              <a:t>recurrent attacks of substernal or precordial chest discomfort with or without physical exertion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Caused by ischemic induced release of Adenosine, </a:t>
            </a:r>
            <a:r>
              <a:rPr lang="en-US" sz="2400" b="1" dirty="0" err="1">
                <a:solidFill>
                  <a:srgbClr val="002060"/>
                </a:solidFill>
              </a:rPr>
              <a:t>bradykinin</a:t>
            </a:r>
            <a:r>
              <a:rPr lang="en-US" sz="2400" b="1" dirty="0">
                <a:solidFill>
                  <a:srgbClr val="002060"/>
                </a:solidFill>
              </a:rPr>
              <a:t>, and other molecules that stimulate sympathetic and </a:t>
            </a:r>
            <a:r>
              <a:rPr lang="en-US" sz="2400" b="1" dirty="0" err="1">
                <a:solidFill>
                  <a:srgbClr val="002060"/>
                </a:solidFill>
              </a:rPr>
              <a:t>vagal</a:t>
            </a:r>
            <a:r>
              <a:rPr lang="en-US" sz="2400" b="1" dirty="0">
                <a:solidFill>
                  <a:srgbClr val="002060"/>
                </a:solidFill>
              </a:rPr>
              <a:t> afferent nerves 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2060"/>
                </a:solidFill>
              </a:rPr>
              <a:t>Types :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</a:rPr>
              <a:t>Stable angina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400" b="1" dirty="0" err="1">
                <a:solidFill>
                  <a:srgbClr val="002060"/>
                </a:solidFill>
              </a:rPr>
              <a:t>Prinzmetal</a:t>
            </a:r>
            <a:r>
              <a:rPr lang="en-US" sz="2400" b="1" dirty="0">
                <a:solidFill>
                  <a:srgbClr val="002060"/>
                </a:solidFill>
              </a:rPr>
              <a:t> or variant angina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</a:rPr>
              <a:t>Unstable angina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n angina&#10;&#10;Description automatically generated">
            <a:extLst>
              <a:ext uri="{FF2B5EF4-FFF2-40B4-BE49-F238E27FC236}">
                <a16:creationId xmlns:a16="http://schemas.microsoft.com/office/drawing/2014/main" id="{BB1FE15D-7E00-E97D-72BC-D1ED3D13E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85750"/>
            <a:ext cx="9997440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ANGINA PECTORIS</a:t>
            </a:r>
            <a:br>
              <a:rPr lang="en-US" b="1" dirty="0">
                <a:solidFill>
                  <a:schemeClr val="accent1"/>
                </a:solidFill>
                <a:effectLst/>
              </a:rPr>
            </a:br>
            <a:r>
              <a:rPr lang="en-US" sz="3600" b="1" dirty="0">
                <a:solidFill>
                  <a:srgbClr val="7030A0"/>
                </a:solidFill>
              </a:rPr>
              <a:t>Stable (typical) angina</a:t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382233"/>
            <a:ext cx="10769600" cy="5399567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Most common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Imbalance in coronary perfusion </a:t>
            </a:r>
            <a:r>
              <a:rPr lang="en-US" sz="2400" b="1" dirty="0">
                <a:solidFill>
                  <a:srgbClr val="002060"/>
                </a:solidFill>
              </a:rPr>
              <a:t>(chronic stenosing coronary atherosclerosis) and  </a:t>
            </a:r>
            <a:r>
              <a:rPr lang="en-US" sz="2400" b="1" dirty="0">
                <a:solidFill>
                  <a:srgbClr val="0070C0"/>
                </a:solidFill>
              </a:rPr>
              <a:t>myocardial demand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Most common cause is </a:t>
            </a:r>
            <a:r>
              <a:rPr lang="en-US" sz="2400" b="1" dirty="0">
                <a:solidFill>
                  <a:srgbClr val="0070C0"/>
                </a:solidFill>
              </a:rPr>
              <a:t>atherosclerosis – 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demand is normal but supply is reduced 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Other causes can be </a:t>
            </a:r>
          </a:p>
          <a:p>
            <a:pPr lvl="1">
              <a:spcAft>
                <a:spcPts val="1800"/>
              </a:spcAft>
            </a:pPr>
            <a:r>
              <a:rPr lang="en-US" sz="2200" b="1" dirty="0">
                <a:solidFill>
                  <a:srgbClr val="0070C0"/>
                </a:solidFill>
              </a:rPr>
              <a:t>Hypertension  </a:t>
            </a:r>
          </a:p>
          <a:p>
            <a:pPr lvl="1">
              <a:spcAft>
                <a:spcPts val="1800"/>
              </a:spcAft>
            </a:pPr>
            <a:r>
              <a:rPr lang="en-US" sz="2200" b="1" dirty="0">
                <a:solidFill>
                  <a:srgbClr val="0070C0"/>
                </a:solidFill>
              </a:rPr>
              <a:t>Hypertrophy </a:t>
            </a:r>
          </a:p>
          <a:p>
            <a:pPr lvl="1">
              <a:spcAft>
                <a:spcPts val="1800"/>
              </a:spcAft>
            </a:pPr>
            <a:r>
              <a:rPr lang="en-US" sz="2200" b="1" dirty="0">
                <a:solidFill>
                  <a:srgbClr val="0070C0"/>
                </a:solidFill>
              </a:rPr>
              <a:t>  sometimes – increased demand and decreased supply</a:t>
            </a:r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AF05B23-F456-38C2-FBA5-1CE52009F970}"/>
              </a:ext>
            </a:extLst>
          </p:cNvPr>
          <p:cNvSpPr/>
          <p:nvPr/>
        </p:nvSpPr>
        <p:spPr>
          <a:xfrm>
            <a:off x="4263656" y="4902051"/>
            <a:ext cx="133734" cy="9033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685E1-85C7-3D08-FBE6-35678782A1BB}"/>
              </a:ext>
            </a:extLst>
          </p:cNvPr>
          <p:cNvSpPr txBox="1"/>
          <p:nvPr/>
        </p:nvSpPr>
        <p:spPr>
          <a:xfrm>
            <a:off x="4610040" y="5092103"/>
            <a:ext cx="445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Increased demand but normal supply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81A41-1047-CB99-3F18-54F29F8CD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288" y="1456660"/>
            <a:ext cx="9973339" cy="500793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Produced by - Physical activity, emotional excitement or psychological stress </a:t>
            </a:r>
            <a:r>
              <a:rPr lang="en-US" sz="2800" b="1" dirty="0">
                <a:solidFill>
                  <a:srgbClr val="0070C0"/>
                </a:solidFill>
              </a:rPr>
              <a:t>(not at rest)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Presents as - Deep, poorly localized pressure, squeezing, or burning sensation (like indigestion), but unusually as pain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ST segment depression- less than1mm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Relieved with rest/ vasodilators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DD1E25-186D-E82C-E1F4-DFC473AFD9C5}"/>
              </a:ext>
            </a:extLst>
          </p:cNvPr>
          <p:cNvSpPr txBox="1">
            <a:spLocks/>
          </p:cNvSpPr>
          <p:nvPr/>
        </p:nvSpPr>
        <p:spPr>
          <a:xfrm>
            <a:off x="1727200" y="285750"/>
            <a:ext cx="9997440" cy="9334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2800" b="1" dirty="0">
                <a:solidFill>
                  <a:schemeClr val="accent1"/>
                </a:solidFill>
              </a:rPr>
              <a:t>ANGINA PECTORIS</a:t>
            </a:r>
            <a:br>
              <a:rPr lang="en-US" sz="12800" b="1" dirty="0">
                <a:solidFill>
                  <a:schemeClr val="accent1"/>
                </a:solidFill>
              </a:rPr>
            </a:br>
            <a:r>
              <a:rPr lang="en-US" sz="12800" b="1" dirty="0">
                <a:solidFill>
                  <a:srgbClr val="7030A0"/>
                </a:solidFill>
              </a:rPr>
              <a:t>Stable (typical) angina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83" y="328539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ANGINA PECTORIS</a:t>
            </a:r>
            <a:br>
              <a:rPr lang="en-US" b="1" dirty="0">
                <a:solidFill>
                  <a:schemeClr val="accent1"/>
                </a:solidFill>
                <a:effectLst/>
              </a:rPr>
            </a:br>
            <a:r>
              <a:rPr lang="en-US" sz="3600" b="1" dirty="0" err="1">
                <a:solidFill>
                  <a:srgbClr val="7030A0"/>
                </a:solidFill>
              </a:rPr>
              <a:t>Prinzmetal</a:t>
            </a:r>
            <a:r>
              <a:rPr lang="en-US" sz="3600" b="1" dirty="0">
                <a:solidFill>
                  <a:srgbClr val="7030A0"/>
                </a:solidFill>
              </a:rPr>
              <a:t> variant angina</a:t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806" y="1754371"/>
            <a:ext cx="6974958" cy="47750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Uncommon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Intermittent coronary artery vasospasm </a:t>
            </a:r>
            <a:r>
              <a:rPr lang="en-US" sz="2000" b="1" dirty="0">
                <a:solidFill>
                  <a:srgbClr val="0070C0"/>
                </a:solidFill>
              </a:rPr>
              <a:t>at rest </a:t>
            </a:r>
            <a:r>
              <a:rPr lang="en-US" sz="2000" b="1" dirty="0">
                <a:solidFill>
                  <a:srgbClr val="002060"/>
                </a:solidFill>
              </a:rPr>
              <a:t>with or without atherosclerosis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Episodic myocardial ischemia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Caused by </a:t>
            </a:r>
            <a:r>
              <a:rPr lang="en-US" sz="2000" b="1" dirty="0">
                <a:solidFill>
                  <a:srgbClr val="0070C0"/>
                </a:solidFill>
              </a:rPr>
              <a:t>coronary artery spasm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Not related to physical activity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ST segment elevation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Responds promptly to vasodilators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582EE-4A2F-502B-0F05-AB51A6BAC2BB}"/>
              </a:ext>
            </a:extLst>
          </p:cNvPr>
          <p:cNvSpPr txBox="1"/>
          <p:nvPr/>
        </p:nvSpPr>
        <p:spPr>
          <a:xfrm>
            <a:off x="9282407" y="1754372"/>
            <a:ext cx="222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Pathogenesis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FB6E6-16FE-759F-AB3F-447DCD2D0E56}"/>
              </a:ext>
            </a:extLst>
          </p:cNvPr>
          <p:cNvSpPr txBox="1"/>
          <p:nvPr/>
        </p:nvSpPr>
        <p:spPr>
          <a:xfrm>
            <a:off x="8740055" y="2413591"/>
            <a:ext cx="3125880" cy="338554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Platelets within the </a:t>
            </a:r>
            <a:r>
              <a:rPr lang="en-US" sz="1600" b="1" dirty="0" err="1">
                <a:solidFill>
                  <a:srgbClr val="002060"/>
                </a:solidFill>
              </a:rPr>
              <a:t>trombus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A35ED-B6A8-C03B-3C5D-F8D88B350644}"/>
              </a:ext>
            </a:extLst>
          </p:cNvPr>
          <p:cNvSpPr txBox="1"/>
          <p:nvPr/>
        </p:nvSpPr>
        <p:spPr>
          <a:xfrm>
            <a:off x="8830569" y="3428121"/>
            <a:ext cx="3125880" cy="338554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Increased </a:t>
            </a:r>
            <a:r>
              <a:rPr lang="en-US" sz="1600" b="1" dirty="0" err="1">
                <a:solidFill>
                  <a:srgbClr val="002060"/>
                </a:solidFill>
              </a:rPr>
              <a:t>Thrombaxane</a:t>
            </a:r>
            <a:r>
              <a:rPr lang="en-US" sz="1600" b="1" dirty="0">
                <a:solidFill>
                  <a:srgbClr val="002060"/>
                </a:solidFill>
              </a:rPr>
              <a:t> A2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01B777-BB14-C709-14AC-7047CB6591ED}"/>
              </a:ext>
            </a:extLst>
          </p:cNvPr>
          <p:cNvSpPr txBox="1"/>
          <p:nvPr/>
        </p:nvSpPr>
        <p:spPr>
          <a:xfrm>
            <a:off x="9232696" y="4422493"/>
            <a:ext cx="2140596" cy="338554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vasoconstriction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A2BD6-F0A2-C8D6-287F-4FA80B87A6BF}"/>
              </a:ext>
            </a:extLst>
          </p:cNvPr>
          <p:cNvSpPr txBox="1"/>
          <p:nvPr/>
        </p:nvSpPr>
        <p:spPr>
          <a:xfrm>
            <a:off x="8830569" y="5510681"/>
            <a:ext cx="3125880" cy="338554"/>
          </a:xfrm>
          <a:prstGeom prst="rect">
            <a:avLst/>
          </a:prstGeom>
          <a:solidFill>
            <a:srgbClr val="CCFFFF"/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Prinzmetal</a:t>
            </a:r>
            <a:r>
              <a:rPr lang="en-US" sz="1600" b="1" dirty="0">
                <a:solidFill>
                  <a:srgbClr val="002060"/>
                </a:solidFill>
              </a:rPr>
              <a:t> angina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A59AC3-6FB4-376E-C58C-C04CC63CB6F4}"/>
              </a:ext>
            </a:extLst>
          </p:cNvPr>
          <p:cNvCxnSpPr>
            <a:stCxn id="5" idx="2"/>
          </p:cNvCxnSpPr>
          <p:nvPr/>
        </p:nvCxnSpPr>
        <p:spPr>
          <a:xfrm flipH="1">
            <a:off x="10302994" y="2752145"/>
            <a:ext cx="1" cy="522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D8BB7B-178E-5336-4E08-A839998D37C5}"/>
              </a:ext>
            </a:extLst>
          </p:cNvPr>
          <p:cNvCxnSpPr/>
          <p:nvPr/>
        </p:nvCxnSpPr>
        <p:spPr>
          <a:xfrm flipH="1">
            <a:off x="10383242" y="3843072"/>
            <a:ext cx="1" cy="522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4014EA-B155-FA09-34D3-5DBEEB2C4850}"/>
              </a:ext>
            </a:extLst>
          </p:cNvPr>
          <p:cNvCxnSpPr/>
          <p:nvPr/>
        </p:nvCxnSpPr>
        <p:spPr>
          <a:xfrm flipH="1">
            <a:off x="10393509" y="4874522"/>
            <a:ext cx="1" cy="522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73875D3-8B2F-0697-0EFF-BAE6599B15D7}"/>
              </a:ext>
            </a:extLst>
          </p:cNvPr>
          <p:cNvSpPr/>
          <p:nvPr/>
        </p:nvSpPr>
        <p:spPr>
          <a:xfrm>
            <a:off x="6605752" y="3398543"/>
            <a:ext cx="1818167" cy="44452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Endothelium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59F1E1-1457-1580-62F2-3751699792EE}"/>
              </a:ext>
            </a:extLst>
          </p:cNvPr>
          <p:cNvSpPr/>
          <p:nvPr/>
        </p:nvSpPr>
        <p:spPr>
          <a:xfrm>
            <a:off x="6605752" y="4404059"/>
            <a:ext cx="1818167" cy="44452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Endothelin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B40CCF-81F2-4DA7-EF25-D898F1242E1E}"/>
              </a:ext>
            </a:extLst>
          </p:cNvPr>
          <p:cNvCxnSpPr/>
          <p:nvPr/>
        </p:nvCxnSpPr>
        <p:spPr>
          <a:xfrm flipH="1">
            <a:off x="7464648" y="3844878"/>
            <a:ext cx="1" cy="5226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B7CB91-5C9F-318E-655F-56421203E7C4}"/>
              </a:ext>
            </a:extLst>
          </p:cNvPr>
          <p:cNvCxnSpPr/>
          <p:nvPr/>
        </p:nvCxnSpPr>
        <p:spPr>
          <a:xfrm>
            <a:off x="8569842" y="4591770"/>
            <a:ext cx="5635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451" y="0"/>
            <a:ext cx="9997440" cy="11778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ANGINA PECTORIS</a:t>
            </a:r>
            <a:br>
              <a:rPr lang="en-US" b="1" dirty="0">
                <a:solidFill>
                  <a:schemeClr val="accent1"/>
                </a:solidFill>
                <a:effectLst/>
              </a:rPr>
            </a:br>
            <a:r>
              <a:rPr lang="en-US" sz="3600" b="1" dirty="0">
                <a:solidFill>
                  <a:srgbClr val="7030A0"/>
                </a:solidFill>
              </a:rPr>
              <a:t>Unstable or crescendo angina</a:t>
            </a:r>
            <a:br>
              <a:rPr lang="en-US" sz="3600" b="1" dirty="0">
                <a:solidFill>
                  <a:srgbClr val="7030A0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74" y="1299826"/>
            <a:ext cx="10972800" cy="5558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2060"/>
                </a:solidFill>
              </a:rPr>
              <a:t>Prolonged, or severe angina or chest discomfort </a:t>
            </a:r>
            <a:r>
              <a:rPr lang="en-US" sz="2600" b="1" dirty="0">
                <a:solidFill>
                  <a:srgbClr val="0070C0"/>
                </a:solidFill>
              </a:rPr>
              <a:t>for &gt; 20 minutes with minimal exertion or even at rest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70C0"/>
                </a:solidFill>
              </a:rPr>
              <a:t>Multivessel coronary artery disease </a:t>
            </a:r>
            <a:r>
              <a:rPr lang="en-US" sz="2600" b="1" dirty="0">
                <a:solidFill>
                  <a:srgbClr val="002060"/>
                </a:solidFill>
              </a:rPr>
              <a:t>with </a:t>
            </a:r>
            <a:r>
              <a:rPr lang="en-US" sz="2600" b="1" dirty="0">
                <a:solidFill>
                  <a:srgbClr val="0070C0"/>
                </a:solidFill>
              </a:rPr>
              <a:t>disrupted atherosclerotic plaque</a:t>
            </a:r>
            <a:r>
              <a:rPr lang="en-US" sz="2600" b="1" dirty="0">
                <a:solidFill>
                  <a:srgbClr val="002060"/>
                </a:solidFill>
              </a:rPr>
              <a:t> causing superimposed partial thrombosis and possibly embolization or vasospasm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2060"/>
                </a:solidFill>
              </a:rPr>
              <a:t>Frank pain, precipitated by progressively lower levels of physical activity or even at rest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2060"/>
                </a:solidFill>
              </a:rPr>
              <a:t>Evidence of myocardial necrosis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0070C0"/>
                </a:solidFill>
              </a:rPr>
              <a:t>High risk of acute MI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2E0E6-7540-1F0F-7DDC-229EF33A4E31}"/>
              </a:ext>
            </a:extLst>
          </p:cNvPr>
          <p:cNvSpPr txBox="1"/>
          <p:nvPr/>
        </p:nvSpPr>
        <p:spPr>
          <a:xfrm>
            <a:off x="4765157" y="85417"/>
            <a:ext cx="3583173" cy="369332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Ischemic heart 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7F5B0-E740-7518-4128-D920B2DEC4F7}"/>
              </a:ext>
            </a:extLst>
          </p:cNvPr>
          <p:cNvSpPr txBox="1"/>
          <p:nvPr/>
        </p:nvSpPr>
        <p:spPr>
          <a:xfrm>
            <a:off x="2117651" y="1131996"/>
            <a:ext cx="2927500" cy="33855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Coronary thrombosis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47BCE-CAFA-7B60-3B1F-CA48EC1FD49B}"/>
              </a:ext>
            </a:extLst>
          </p:cNvPr>
          <p:cNvSpPr txBox="1"/>
          <p:nvPr/>
        </p:nvSpPr>
        <p:spPr>
          <a:xfrm>
            <a:off x="8051503" y="1113299"/>
            <a:ext cx="3265968" cy="33855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Transient coronary ischemia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108A6-F6BA-CF00-A6CF-BBF414C8680C}"/>
              </a:ext>
            </a:extLst>
          </p:cNvPr>
          <p:cNvSpPr txBox="1"/>
          <p:nvPr/>
        </p:nvSpPr>
        <p:spPr>
          <a:xfrm>
            <a:off x="2507512" y="2259199"/>
            <a:ext cx="2147777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Myocardial infarction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81DD6A-0BC4-84D3-B70E-22971953F96B}"/>
              </a:ext>
            </a:extLst>
          </p:cNvPr>
          <p:cNvSpPr txBox="1"/>
          <p:nvPr/>
        </p:nvSpPr>
        <p:spPr>
          <a:xfrm>
            <a:off x="8610599" y="2278111"/>
            <a:ext cx="2147777" cy="338554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Angina pectoris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CB3F84-FE42-2B48-D099-585FB91FDD77}"/>
              </a:ext>
            </a:extLst>
          </p:cNvPr>
          <p:cNvSpPr txBox="1"/>
          <p:nvPr/>
        </p:nvSpPr>
        <p:spPr>
          <a:xfrm>
            <a:off x="5380074" y="3342184"/>
            <a:ext cx="2105247" cy="584775"/>
          </a:xfrm>
          <a:prstGeom prst="rect">
            <a:avLst/>
          </a:prstGeom>
          <a:solidFill>
            <a:srgbClr val="FFE7FF"/>
          </a:solidFill>
          <a:ln>
            <a:noFill/>
          </a:ln>
          <a:effectLst>
            <a:glow rad="63500">
              <a:srgbClr val="FF99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Atherosclerosis and exertion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443E34-60A6-141D-AFA4-A391636F78BA}"/>
              </a:ext>
            </a:extLst>
          </p:cNvPr>
          <p:cNvSpPr txBox="1"/>
          <p:nvPr/>
        </p:nvSpPr>
        <p:spPr>
          <a:xfrm>
            <a:off x="9838661" y="3402333"/>
            <a:ext cx="2105247" cy="338554"/>
          </a:xfrm>
          <a:prstGeom prst="rect">
            <a:avLst/>
          </a:prstGeom>
          <a:solidFill>
            <a:srgbClr val="FFE7FF"/>
          </a:solidFill>
          <a:ln>
            <a:noFill/>
          </a:ln>
          <a:effectLst>
            <a:glow rad="63500">
              <a:srgbClr val="FF99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Acute vasospasm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8F5E0-1023-618F-06EC-224EFA6BFC12}"/>
              </a:ext>
            </a:extLst>
          </p:cNvPr>
          <p:cNvSpPr txBox="1"/>
          <p:nvPr/>
        </p:nvSpPr>
        <p:spPr>
          <a:xfrm>
            <a:off x="5368555" y="4697231"/>
            <a:ext cx="2105247" cy="338554"/>
          </a:xfrm>
          <a:prstGeom prst="rect">
            <a:avLst/>
          </a:prstGeom>
          <a:solidFill>
            <a:srgbClr val="FFE7FF"/>
          </a:solidFill>
          <a:ln>
            <a:noFill/>
          </a:ln>
          <a:effectLst>
            <a:glow rad="63500">
              <a:srgbClr val="FF99FF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Typical angina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0EE788-4C2A-C1E2-1952-C440CD552F86}"/>
              </a:ext>
            </a:extLst>
          </p:cNvPr>
          <p:cNvSpPr txBox="1"/>
          <p:nvPr/>
        </p:nvSpPr>
        <p:spPr>
          <a:xfrm>
            <a:off x="9838660" y="4585997"/>
            <a:ext cx="2105247" cy="338554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Variant  angina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F8E19-9E9D-CF76-2766-0B07185EECB1}"/>
              </a:ext>
            </a:extLst>
          </p:cNvPr>
          <p:cNvSpPr txBox="1"/>
          <p:nvPr/>
        </p:nvSpPr>
        <p:spPr>
          <a:xfrm>
            <a:off x="7715249" y="5006037"/>
            <a:ext cx="1881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Disrupted plaque and multivessel involvement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6E9293-4A25-FDBE-0F38-5D63DC28033E}"/>
              </a:ext>
            </a:extLst>
          </p:cNvPr>
          <p:cNvSpPr txBox="1"/>
          <p:nvPr/>
        </p:nvSpPr>
        <p:spPr>
          <a:xfrm>
            <a:off x="4026194" y="6093997"/>
            <a:ext cx="1477926" cy="30777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Stable angina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566C7-50C1-8CA4-9567-E27FA21CEA5F}"/>
              </a:ext>
            </a:extLst>
          </p:cNvPr>
          <p:cNvSpPr txBox="1"/>
          <p:nvPr/>
        </p:nvSpPr>
        <p:spPr>
          <a:xfrm>
            <a:off x="7701960" y="6075391"/>
            <a:ext cx="1817278" cy="307777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Unstable  angina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8D1A8D-2B28-1D32-93F1-87D2C29D2FC9}"/>
              </a:ext>
            </a:extLst>
          </p:cNvPr>
          <p:cNvCxnSpPr/>
          <p:nvPr/>
        </p:nvCxnSpPr>
        <p:spPr>
          <a:xfrm flipH="1">
            <a:off x="5045151" y="624095"/>
            <a:ext cx="632635" cy="3333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436B67-DD0D-F438-00A3-E5B3D276803D}"/>
              </a:ext>
            </a:extLst>
          </p:cNvPr>
          <p:cNvCxnSpPr>
            <a:cxnSpLocks/>
          </p:cNvCxnSpPr>
          <p:nvPr/>
        </p:nvCxnSpPr>
        <p:spPr>
          <a:xfrm>
            <a:off x="7612912" y="580202"/>
            <a:ext cx="438591" cy="377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35E00A-702D-9BC9-EB18-412BC77EC7A9}"/>
              </a:ext>
            </a:extLst>
          </p:cNvPr>
          <p:cNvCxnSpPr/>
          <p:nvPr/>
        </p:nvCxnSpPr>
        <p:spPr>
          <a:xfrm>
            <a:off x="3581400" y="1584251"/>
            <a:ext cx="0" cy="526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8E00B2F-75D6-D0ED-5DD2-1D8EAB0E2952}"/>
              </a:ext>
            </a:extLst>
          </p:cNvPr>
          <p:cNvCxnSpPr/>
          <p:nvPr/>
        </p:nvCxnSpPr>
        <p:spPr>
          <a:xfrm>
            <a:off x="9597212" y="1584251"/>
            <a:ext cx="0" cy="526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D52656-8868-A10C-04CF-6E110CDE369F}"/>
              </a:ext>
            </a:extLst>
          </p:cNvPr>
          <p:cNvCxnSpPr/>
          <p:nvPr/>
        </p:nvCxnSpPr>
        <p:spPr>
          <a:xfrm flipH="1">
            <a:off x="7715249" y="2843974"/>
            <a:ext cx="737635" cy="377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108342E-2629-DC27-4356-47427758A1FF}"/>
              </a:ext>
            </a:extLst>
          </p:cNvPr>
          <p:cNvCxnSpPr/>
          <p:nvPr/>
        </p:nvCxnSpPr>
        <p:spPr>
          <a:xfrm>
            <a:off x="10196623" y="2792879"/>
            <a:ext cx="561753" cy="4394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5DF557-C0BD-4E7D-351D-D676E460A41D}"/>
              </a:ext>
            </a:extLst>
          </p:cNvPr>
          <p:cNvCxnSpPr/>
          <p:nvPr/>
        </p:nvCxnSpPr>
        <p:spPr>
          <a:xfrm>
            <a:off x="6352067" y="4019107"/>
            <a:ext cx="0" cy="507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FC900B-DC8C-7D2B-26C1-1745314C637E}"/>
              </a:ext>
            </a:extLst>
          </p:cNvPr>
          <p:cNvCxnSpPr/>
          <p:nvPr/>
        </p:nvCxnSpPr>
        <p:spPr>
          <a:xfrm>
            <a:off x="10891283" y="3914868"/>
            <a:ext cx="0" cy="507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CA2530B-BA4A-6D22-ED8A-D47C64973E2F}"/>
              </a:ext>
            </a:extLst>
          </p:cNvPr>
          <p:cNvCxnSpPr>
            <a:cxnSpLocks/>
          </p:cNvCxnSpPr>
          <p:nvPr/>
        </p:nvCxnSpPr>
        <p:spPr>
          <a:xfrm flipH="1">
            <a:off x="5045151" y="5206461"/>
            <a:ext cx="707063" cy="708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E414AF-156D-9D4A-A684-C1ED98768F0B}"/>
              </a:ext>
            </a:extLst>
          </p:cNvPr>
          <p:cNvCxnSpPr>
            <a:cxnSpLocks/>
          </p:cNvCxnSpPr>
          <p:nvPr/>
        </p:nvCxnSpPr>
        <p:spPr>
          <a:xfrm>
            <a:off x="7074639" y="5206461"/>
            <a:ext cx="889147" cy="708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788" y="28121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127" y="1265274"/>
            <a:ext cx="10256874" cy="5421275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Referred to as </a:t>
            </a:r>
            <a:r>
              <a:rPr lang="en-US" sz="2800" b="1" dirty="0">
                <a:solidFill>
                  <a:srgbClr val="0070C0"/>
                </a:solidFill>
              </a:rPr>
              <a:t>“Heart attack” </a:t>
            </a:r>
            <a:r>
              <a:rPr lang="en-US" sz="2800" b="1" dirty="0">
                <a:solidFill>
                  <a:srgbClr val="002060"/>
                </a:solidFill>
              </a:rPr>
              <a:t>due to death of cardiac muscle due to prolonged severe ischemia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Can occur at any age- 10% of MI occur in people younger than 40 years and 45% in younger than 65 years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Risk increases with age as there is increased incidence of risk factors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Males are more affected than females in middle age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In elderly age – both are equally affected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9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7935" y="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PATHOGENESIS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977" y="1169233"/>
            <a:ext cx="10418163" cy="5688767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2060"/>
                </a:solidFill>
              </a:rPr>
              <a:t>MI is caused by 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Coronary atherosclerosis 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Coronary emboli</a:t>
            </a:r>
            <a:r>
              <a:rPr lang="en-US" sz="2400" b="1" dirty="0">
                <a:solidFill>
                  <a:srgbClr val="002060"/>
                </a:solidFill>
              </a:rPr>
              <a:t>  - from left atrium in association with atrial fibrillation, </a:t>
            </a:r>
            <a:r>
              <a:rPr lang="en-US" sz="2400" b="1" dirty="0" err="1">
                <a:solidFill>
                  <a:srgbClr val="002060"/>
                </a:solidFill>
              </a:rPr>
              <a:t>vegetations</a:t>
            </a:r>
            <a:r>
              <a:rPr lang="en-US" sz="2400" b="1" dirty="0">
                <a:solidFill>
                  <a:srgbClr val="002060"/>
                </a:solidFill>
              </a:rPr>
              <a:t> of infective endocarditis, </a:t>
            </a:r>
            <a:r>
              <a:rPr lang="en-US" sz="2400" b="1" dirty="0" err="1">
                <a:solidFill>
                  <a:srgbClr val="002060"/>
                </a:solidFill>
              </a:rPr>
              <a:t>intracardiac</a:t>
            </a:r>
            <a:r>
              <a:rPr lang="en-US" sz="2400" b="1" dirty="0">
                <a:solidFill>
                  <a:srgbClr val="002060"/>
                </a:solidFill>
              </a:rPr>
              <a:t> prosthetic material, paradoxical emboli from the right side of the heart or the peripheral veins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Intramural coronary vessel disorders </a:t>
            </a:r>
            <a:r>
              <a:rPr lang="en-US" sz="2400" b="1" dirty="0">
                <a:solidFill>
                  <a:srgbClr val="002060"/>
                </a:solidFill>
              </a:rPr>
              <a:t>– vasculitis, amyloid deposition in vessel wall, sickle cell disease or lowered systemic blood pressure</a:t>
            </a:r>
          </a:p>
          <a:p>
            <a:pPr lvl="1"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Vasospasm</a:t>
            </a:r>
            <a:r>
              <a:rPr lang="en-US" sz="2400" b="1" dirty="0">
                <a:solidFill>
                  <a:srgbClr val="002060"/>
                </a:solidFill>
              </a:rPr>
              <a:t> – with or without atherosclerosis in association with platelet aggregation or in cocaine abuse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190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911" y="228600"/>
            <a:ext cx="8911687" cy="60461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CONSEQUENCES OF MYOCARDIAL ISCHEMIA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14988" y="900113"/>
            <a:ext cx="2185987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Ischemia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0549" y="1800225"/>
            <a:ext cx="4943475" cy="369332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Cessation of aerobic metabolism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8838" y="2928939"/>
            <a:ext cx="3457575" cy="923330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Inadequate production of ATP and </a:t>
            </a:r>
            <a:r>
              <a:rPr lang="en-US" b="1" dirty="0" err="1"/>
              <a:t>Creatinine</a:t>
            </a:r>
            <a:r>
              <a:rPr lang="en-US" b="1" dirty="0"/>
              <a:t> phosphate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9638" y="3028949"/>
            <a:ext cx="2786062" cy="646331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Accumulation of Lactic acid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9175" y="4586288"/>
            <a:ext cx="4700588" cy="369332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Decrease in myocardial contractility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7928" y="5629275"/>
            <a:ext cx="1600200" cy="369332"/>
          </a:xfrm>
          <a:prstGeom prst="rect">
            <a:avLst/>
          </a:prstGeom>
          <a:solidFill>
            <a:srgbClr val="FF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/>
              <a:t>Heart failure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657975" y="1357313"/>
            <a:ext cx="128588" cy="4000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329240" y="2343149"/>
            <a:ext cx="700086" cy="50006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58100" y="2343151"/>
            <a:ext cx="771525" cy="5857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57800" y="3943350"/>
            <a:ext cx="800100" cy="5715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936708" y="3864769"/>
            <a:ext cx="642937" cy="6000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6853238" y="5110163"/>
            <a:ext cx="128588" cy="4000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43587" y="6129339"/>
            <a:ext cx="2500313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Myocyte</a:t>
            </a:r>
            <a:r>
              <a:rPr lang="en-US" b="1" dirty="0"/>
              <a:t> death</a:t>
            </a:r>
          </a:p>
        </p:txBody>
      </p:sp>
    </p:spTree>
    <p:extLst>
      <p:ext uri="{BB962C8B-B14F-4D97-AF65-F5344CB8AC3E}">
        <p14:creationId xmlns:p14="http://schemas.microsoft.com/office/powerpoint/2010/main" val="310955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 (IHD)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889" y="1584251"/>
            <a:ext cx="10268262" cy="4621677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IHD  represents a group of </a:t>
            </a:r>
            <a:r>
              <a:rPr lang="en-US" sz="2800" b="1" dirty="0" err="1">
                <a:solidFill>
                  <a:srgbClr val="002060"/>
                </a:solidFill>
              </a:rPr>
              <a:t>patho</a:t>
            </a:r>
            <a:r>
              <a:rPr lang="en-US" sz="2800" b="1" dirty="0">
                <a:solidFill>
                  <a:srgbClr val="002060"/>
                </a:solidFill>
              </a:rPr>
              <a:t> physiologically related syndromes resulting from myocardial ischemia – an </a:t>
            </a:r>
            <a:r>
              <a:rPr lang="en-US" sz="2800" b="1" dirty="0">
                <a:solidFill>
                  <a:srgbClr val="0070C0"/>
                </a:solidFill>
              </a:rPr>
              <a:t>imbalance between myocardial supply (perfusion) and cardiac demand for oxygenated blood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90% of cases – due to </a:t>
            </a:r>
            <a:r>
              <a:rPr lang="en-US" sz="2800" b="1" dirty="0">
                <a:solidFill>
                  <a:srgbClr val="0070C0"/>
                </a:solidFill>
              </a:rPr>
              <a:t>atherosclerotic lesion </a:t>
            </a:r>
            <a:r>
              <a:rPr lang="en-US" sz="2800" b="1" dirty="0">
                <a:solidFill>
                  <a:srgbClr val="002060"/>
                </a:solidFill>
              </a:rPr>
              <a:t>in coronary arteries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Other causes – cardiac emboli, myocardial vessel inflammation or vascular spasm </a:t>
            </a:r>
          </a:p>
        </p:txBody>
      </p:sp>
    </p:spTree>
    <p:extLst>
      <p:ext uri="{BB962C8B-B14F-4D97-AF65-F5344CB8AC3E}">
        <p14:creationId xmlns:p14="http://schemas.microsoft.com/office/powerpoint/2010/main" val="317692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89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TIME OF ONSET OF EVENTS IN IHD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2050" y="1619250"/>
          <a:ext cx="8915400" cy="4167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FEATURES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40">
                <a:tc>
                  <a:txBody>
                    <a:bodyPr/>
                    <a:lstStyle/>
                    <a:p>
                      <a:r>
                        <a:rPr lang="en-US" b="1" dirty="0"/>
                        <a:t>Onset of ATP depletion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Seconds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359">
                <a:tc>
                  <a:txBody>
                    <a:bodyPr/>
                    <a:lstStyle/>
                    <a:p>
                      <a:r>
                        <a:rPr lang="en-US" b="1" dirty="0"/>
                        <a:t>Loss of contractility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&lt; 2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381">
                <a:tc>
                  <a:txBody>
                    <a:bodyPr/>
                    <a:lstStyle/>
                    <a:p>
                      <a:r>
                        <a:rPr lang="en-US" b="1" dirty="0"/>
                        <a:t>ATP reduced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00">
                <a:tc>
                  <a:txBody>
                    <a:bodyPr/>
                    <a:lstStyle/>
                    <a:p>
                      <a:r>
                        <a:rPr lang="en-US" b="1" dirty="0"/>
                        <a:t>          to 50% of 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10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058">
                <a:tc>
                  <a:txBody>
                    <a:bodyPr/>
                    <a:lstStyle/>
                    <a:p>
                      <a:r>
                        <a:rPr lang="en-US" b="1" dirty="0"/>
                        <a:t>          to 10% of normal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40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349">
                <a:tc>
                  <a:txBody>
                    <a:bodyPr/>
                    <a:lstStyle/>
                    <a:p>
                      <a:r>
                        <a:rPr lang="en-US" b="1" dirty="0"/>
                        <a:t>Irreversible cell injury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20-40 minutes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00">
                <a:tc>
                  <a:txBody>
                    <a:bodyPr/>
                    <a:lstStyle/>
                    <a:p>
                      <a:r>
                        <a:rPr lang="en-US" b="1" dirty="0" err="1"/>
                        <a:t>Microvascular</a:t>
                      </a:r>
                      <a:r>
                        <a:rPr lang="en-US" b="1" dirty="0"/>
                        <a:t> injury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         &gt; 1 hour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750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1" y="352648"/>
            <a:ext cx="9977437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CONSEQUENCES OF MYOCARDIAL ISCHEMIA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Ultra structural changes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0" y="1714500"/>
            <a:ext cx="9532937" cy="439674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Reversible changes </a:t>
            </a:r>
            <a:r>
              <a:rPr lang="en-US" sz="2800" b="1" dirty="0"/>
              <a:t>occur with in 60 seconds</a:t>
            </a:r>
          </a:p>
          <a:p>
            <a:pPr lvl="1"/>
            <a:r>
              <a:rPr lang="en-US" sz="2800" b="1" dirty="0" err="1"/>
              <a:t>Myofibrillar</a:t>
            </a:r>
            <a:r>
              <a:rPr lang="en-US" sz="2800" b="1" dirty="0"/>
              <a:t> relaxation</a:t>
            </a:r>
          </a:p>
          <a:p>
            <a:pPr lvl="1"/>
            <a:r>
              <a:rPr lang="en-US" sz="2800" b="1" dirty="0"/>
              <a:t>Glycogen depletion</a:t>
            </a:r>
          </a:p>
          <a:p>
            <a:pPr lvl="1"/>
            <a:r>
              <a:rPr lang="en-US" sz="2800" b="1" dirty="0"/>
              <a:t>Cell and mitochondrial swelling</a:t>
            </a:r>
          </a:p>
          <a:p>
            <a:pPr lvl="1">
              <a:buNone/>
            </a:pPr>
            <a:endParaRPr lang="en-US" sz="2800" b="1" dirty="0"/>
          </a:p>
          <a:p>
            <a:r>
              <a:rPr lang="en-US" sz="2800" b="1" dirty="0">
                <a:solidFill>
                  <a:srgbClr val="0070C0"/>
                </a:solidFill>
              </a:rPr>
              <a:t>Irreversible changes </a:t>
            </a:r>
            <a:r>
              <a:rPr lang="en-US" sz="2800" b="1" dirty="0"/>
              <a:t>occur if ischemia lasts for 20 to 40 minutes or more – necrosis of cardiac myocyte</a:t>
            </a:r>
          </a:p>
        </p:txBody>
      </p:sp>
    </p:spTree>
    <p:extLst>
      <p:ext uri="{BB962C8B-B14F-4D97-AF65-F5344CB8AC3E}">
        <p14:creationId xmlns:p14="http://schemas.microsoft.com/office/powerpoint/2010/main" val="326555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464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842" y="1562987"/>
            <a:ext cx="10480158" cy="5007934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/>
              <a:t>Myocardial perfusion is from </a:t>
            </a:r>
            <a:r>
              <a:rPr lang="en-US" sz="2800" b="1" dirty="0" err="1"/>
              <a:t>epicardium</a:t>
            </a:r>
            <a:r>
              <a:rPr lang="en-US" sz="2800" b="1" dirty="0"/>
              <a:t> to </a:t>
            </a:r>
            <a:r>
              <a:rPr lang="en-US" sz="2800" b="1" dirty="0" err="1"/>
              <a:t>endocardium</a:t>
            </a:r>
            <a:endParaRPr lang="en-US" sz="2800" b="1" dirty="0"/>
          </a:p>
          <a:p>
            <a:pPr>
              <a:spcAft>
                <a:spcPts val="1800"/>
              </a:spcAft>
            </a:pPr>
            <a:r>
              <a:rPr lang="en-US" sz="2800" b="1" dirty="0"/>
              <a:t>Ischemic changes are more pronounced in </a:t>
            </a:r>
            <a:r>
              <a:rPr lang="en-US" sz="2800" b="1" dirty="0" err="1"/>
              <a:t>subendocardium</a:t>
            </a:r>
            <a:endParaRPr lang="en-US" sz="2800" b="1" dirty="0"/>
          </a:p>
          <a:p>
            <a:pPr>
              <a:spcAft>
                <a:spcPts val="1800"/>
              </a:spcAft>
            </a:pPr>
            <a:r>
              <a:rPr lang="en-US" sz="2800" b="1" dirty="0"/>
              <a:t>With increase of ischemia, ischemic cell death occurs in entire thickness of myocardium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Half thickness </a:t>
            </a:r>
            <a:r>
              <a:rPr lang="en-US" sz="2800" b="1" dirty="0"/>
              <a:t>of myocardium undergoes necrosis in  - </a:t>
            </a:r>
            <a:r>
              <a:rPr lang="en-US" sz="2800" b="1" dirty="0">
                <a:solidFill>
                  <a:srgbClr val="0070C0"/>
                </a:solidFill>
              </a:rPr>
              <a:t>2hours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</a:rPr>
              <a:t>Full thickness </a:t>
            </a:r>
            <a:r>
              <a:rPr lang="en-US" sz="2800" b="1" dirty="0"/>
              <a:t>/ </a:t>
            </a:r>
            <a:r>
              <a:rPr lang="en-US" sz="2800" b="1" dirty="0" err="1"/>
              <a:t>transmural</a:t>
            </a:r>
            <a:r>
              <a:rPr lang="en-US" sz="2800" b="1" dirty="0"/>
              <a:t> necrosis in </a:t>
            </a:r>
            <a:r>
              <a:rPr lang="en-US" sz="2800" b="1" dirty="0">
                <a:solidFill>
                  <a:srgbClr val="0070C0"/>
                </a:solidFill>
              </a:rPr>
              <a:t>– 6 hours</a:t>
            </a:r>
          </a:p>
        </p:txBody>
      </p:sp>
    </p:spTree>
    <p:extLst>
      <p:ext uri="{BB962C8B-B14F-4D97-AF65-F5344CB8AC3E}">
        <p14:creationId xmlns:p14="http://schemas.microsoft.com/office/powerpoint/2010/main" val="1289380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425" y="39551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192" t="36505" r="23624" b="23910"/>
          <a:stretch>
            <a:fillRect/>
          </a:stretch>
        </p:blipFill>
        <p:spPr bwMode="auto">
          <a:xfrm>
            <a:off x="606425" y="1573882"/>
            <a:ext cx="111760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1713" y="1485900"/>
            <a:ext cx="9501187" cy="508635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Location size and specific morphologic features of acute MI depends upon</a:t>
            </a:r>
          </a:p>
          <a:p>
            <a:pPr lvl="1"/>
            <a:r>
              <a:rPr lang="en-US" sz="2800" b="1" dirty="0"/>
              <a:t>Location, severity and rate of development of coronary obstruction</a:t>
            </a:r>
          </a:p>
          <a:p>
            <a:pPr lvl="1"/>
            <a:r>
              <a:rPr lang="en-US" sz="2800" b="1" dirty="0"/>
              <a:t>Size of vascular bed </a:t>
            </a:r>
            <a:r>
              <a:rPr lang="en-US" sz="2800" b="1" dirty="0" err="1"/>
              <a:t>perfused</a:t>
            </a:r>
            <a:r>
              <a:rPr lang="en-US" sz="2800" b="1" dirty="0"/>
              <a:t> by obstructed vessel</a:t>
            </a:r>
          </a:p>
          <a:p>
            <a:pPr lvl="1"/>
            <a:r>
              <a:rPr lang="en-US" sz="2800" b="1" dirty="0"/>
              <a:t>Duration of occlusion</a:t>
            </a:r>
          </a:p>
          <a:p>
            <a:pPr lvl="1"/>
            <a:r>
              <a:rPr lang="en-US" sz="2800" b="1" dirty="0"/>
              <a:t>Metabolic or oxygen needs of myocardium at risk</a:t>
            </a:r>
          </a:p>
          <a:p>
            <a:pPr lvl="1"/>
            <a:r>
              <a:rPr lang="en-US" sz="2800" b="1" dirty="0"/>
              <a:t>Extent of collateral blood vessels</a:t>
            </a:r>
          </a:p>
          <a:p>
            <a:pPr lvl="1"/>
            <a:r>
              <a:rPr lang="en-US" sz="2800" b="1" dirty="0"/>
              <a:t>Other factors such as cardiac rate, blood oxygenation etc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90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7858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MYOCARDIAL ISCHEMIA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28663"/>
            <a:ext cx="7143750" cy="59150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>
                <a:solidFill>
                  <a:srgbClr val="0070C0"/>
                </a:solidFill>
              </a:rPr>
              <a:t>Common Location of infarcts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Most commonly located in left ventricle</a:t>
            </a:r>
          </a:p>
          <a:p>
            <a:r>
              <a:rPr lang="en-US" sz="2000" b="1" dirty="0" err="1">
                <a:solidFill>
                  <a:srgbClr val="002060"/>
                </a:solidFill>
              </a:rPr>
              <a:t>Atrial</a:t>
            </a:r>
            <a:r>
              <a:rPr lang="en-US" sz="2000" b="1" dirty="0">
                <a:solidFill>
                  <a:srgbClr val="002060"/>
                </a:solidFill>
              </a:rPr>
              <a:t> infarcts are more common in right atrium. Left atrium is protected due to the supply of oxygenated blood to left atrium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Region of infarction depends upon the obstructed coronary artery</a:t>
            </a:r>
          </a:p>
          <a:p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Stenosis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anterior descending artery – 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Most common (40-50%). Region </a:t>
            </a:r>
            <a:r>
              <a:rPr lang="en-US" sz="1800" b="1" dirty="0" err="1">
                <a:solidFill>
                  <a:srgbClr val="002060"/>
                </a:solidFill>
              </a:rPr>
              <a:t>infarcted</a:t>
            </a:r>
            <a:r>
              <a:rPr lang="en-US" sz="1800" b="1" dirty="0">
                <a:solidFill>
                  <a:srgbClr val="002060"/>
                </a:solidFill>
              </a:rPr>
              <a:t> – apex and anterior 2/3</a:t>
            </a:r>
            <a:r>
              <a:rPr lang="en-US" sz="1800" b="1" baseline="30000" dirty="0">
                <a:solidFill>
                  <a:srgbClr val="002060"/>
                </a:solidFill>
              </a:rPr>
              <a:t>rd</a:t>
            </a:r>
            <a:r>
              <a:rPr lang="en-US" sz="1800" b="1" dirty="0">
                <a:solidFill>
                  <a:srgbClr val="002060"/>
                </a:solidFill>
              </a:rPr>
              <a:t> of </a:t>
            </a:r>
            <a:r>
              <a:rPr lang="en-US" sz="1800" b="1" dirty="0" err="1">
                <a:solidFill>
                  <a:srgbClr val="002060"/>
                </a:solidFill>
              </a:rPr>
              <a:t>interventricular</a:t>
            </a:r>
            <a:r>
              <a:rPr lang="en-US" sz="1800" b="1" dirty="0">
                <a:solidFill>
                  <a:srgbClr val="002060"/>
                </a:solidFill>
              </a:rPr>
              <a:t> septum</a:t>
            </a:r>
          </a:p>
          <a:p>
            <a:pPr marL="342900" lvl="1" indent="-342900"/>
            <a:r>
              <a:rPr lang="en-US" sz="1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Stenosis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right coronary artery </a:t>
            </a:r>
          </a:p>
          <a:p>
            <a:pPr marL="742950" lvl="2" indent="-342900"/>
            <a:r>
              <a:rPr lang="en-US" sz="1600" b="1" dirty="0">
                <a:solidFill>
                  <a:srgbClr val="002060"/>
                </a:solidFill>
              </a:rPr>
              <a:t>Next in frequency (30 -40%). Region </a:t>
            </a:r>
            <a:r>
              <a:rPr lang="en-US" sz="1600" b="1" dirty="0" err="1">
                <a:solidFill>
                  <a:srgbClr val="002060"/>
                </a:solidFill>
              </a:rPr>
              <a:t>infarcted</a:t>
            </a:r>
            <a:r>
              <a:rPr lang="en-US" sz="1600" b="1" dirty="0">
                <a:solidFill>
                  <a:srgbClr val="002060"/>
                </a:solidFill>
              </a:rPr>
              <a:t> – posterior part of left </a:t>
            </a:r>
            <a:r>
              <a:rPr lang="en-US" sz="1600" b="1" dirty="0" err="1">
                <a:solidFill>
                  <a:srgbClr val="002060"/>
                </a:solidFill>
              </a:rPr>
              <a:t>ventricel</a:t>
            </a:r>
            <a:r>
              <a:rPr lang="en-US" sz="1600" b="1" dirty="0">
                <a:solidFill>
                  <a:srgbClr val="002060"/>
                </a:solidFill>
              </a:rPr>
              <a:t> and posterior 1/3</a:t>
            </a:r>
            <a:r>
              <a:rPr lang="en-US" sz="1600" b="1" baseline="30000" dirty="0">
                <a:solidFill>
                  <a:srgbClr val="002060"/>
                </a:solidFill>
              </a:rPr>
              <a:t>rd</a:t>
            </a:r>
            <a:r>
              <a:rPr lang="en-US" sz="1600" b="1" dirty="0">
                <a:solidFill>
                  <a:srgbClr val="002060"/>
                </a:solidFill>
              </a:rPr>
              <a:t> of </a:t>
            </a:r>
            <a:r>
              <a:rPr lang="en-US" sz="1600" b="1" dirty="0" err="1">
                <a:solidFill>
                  <a:srgbClr val="002060"/>
                </a:solidFill>
              </a:rPr>
              <a:t>interventricuular</a:t>
            </a:r>
            <a:r>
              <a:rPr lang="en-US" sz="1600" b="1" dirty="0">
                <a:solidFill>
                  <a:srgbClr val="002060"/>
                </a:solidFill>
              </a:rPr>
              <a:t> septum</a:t>
            </a:r>
          </a:p>
          <a:p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Stenosis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of left circumflex coronary artery</a:t>
            </a:r>
          </a:p>
          <a:p>
            <a:pPr lvl="1"/>
            <a:r>
              <a:rPr lang="en-US" sz="1800" b="1" dirty="0">
                <a:solidFill>
                  <a:srgbClr val="002060"/>
                </a:solidFill>
              </a:rPr>
              <a:t>Less frequent (15-20%). Region </a:t>
            </a:r>
            <a:r>
              <a:rPr lang="en-US" sz="1800" b="1" dirty="0" err="1">
                <a:solidFill>
                  <a:srgbClr val="002060"/>
                </a:solidFill>
              </a:rPr>
              <a:t>infarcted</a:t>
            </a:r>
            <a:r>
              <a:rPr lang="en-US" sz="1800" b="1" dirty="0">
                <a:solidFill>
                  <a:srgbClr val="002060"/>
                </a:solidFill>
              </a:rPr>
              <a:t> – lateral wall of left </a:t>
            </a:r>
            <a:r>
              <a:rPr lang="en-US" sz="1800" b="1" dirty="0" err="1">
                <a:solidFill>
                  <a:srgbClr val="002060"/>
                </a:solidFill>
              </a:rPr>
              <a:t>venrticle</a:t>
            </a:r>
            <a:endParaRPr lang="en-US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NMC\Desktop\heart-arte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" y="1428749"/>
            <a:ext cx="4471988" cy="453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1462"/>
            <a:ext cx="9997440" cy="87153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PATTERNS OF INFARCTION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042988"/>
            <a:ext cx="7729538" cy="5600700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Transmural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/>
              <a:t>– Necrosis involves full thickness of cardiac wall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 err="1">
                <a:solidFill>
                  <a:srgbClr val="0070C0"/>
                </a:solidFill>
              </a:rPr>
              <a:t>Subendocardial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/>
              <a:t>– Necrosis involves the least </a:t>
            </a:r>
            <a:r>
              <a:rPr lang="en-US" sz="2800" b="1" dirty="0" err="1"/>
              <a:t>perfused</a:t>
            </a:r>
            <a:r>
              <a:rPr lang="en-US" sz="2800" b="1" dirty="0"/>
              <a:t> area </a:t>
            </a:r>
            <a:r>
              <a:rPr lang="en-US" sz="2800" b="1" dirty="0">
                <a:sym typeface="Wingdings" pitchFamily="2" charset="2"/>
              </a:rPr>
              <a:t> </a:t>
            </a:r>
            <a:r>
              <a:rPr lang="en-US" sz="2800" b="1" dirty="0" err="1">
                <a:sym typeface="Wingdings" pitchFamily="2" charset="2"/>
              </a:rPr>
              <a:t>subendocardial</a:t>
            </a:r>
            <a:r>
              <a:rPr lang="en-US" sz="2800" b="1" dirty="0">
                <a:sym typeface="Wingdings" pitchFamily="2" charset="2"/>
              </a:rPr>
              <a:t> region – inner 1/3</a:t>
            </a:r>
            <a:r>
              <a:rPr lang="en-US" sz="2800" b="1" baseline="30000" dirty="0">
                <a:sym typeface="Wingdings" pitchFamily="2" charset="2"/>
              </a:rPr>
              <a:t>rd</a:t>
            </a:r>
            <a:r>
              <a:rPr lang="en-US" sz="2800" b="1" dirty="0">
                <a:sym typeface="Wingdings" pitchFamily="2" charset="2"/>
              </a:rPr>
              <a:t> of ventricular wall (caused by plaque disruption followed by coronary thrombus or in shock)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Multifocal </a:t>
            </a:r>
            <a:r>
              <a:rPr lang="en-US" sz="2800" b="1" dirty="0" err="1">
                <a:solidFill>
                  <a:srgbClr val="0070C0"/>
                </a:solidFill>
                <a:sym typeface="Wingdings" pitchFamily="2" charset="2"/>
              </a:rPr>
              <a:t>microinfarction</a:t>
            </a: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800" b="1" dirty="0">
                <a:sym typeface="Wingdings" pitchFamily="2" charset="2"/>
              </a:rPr>
              <a:t>– occurs when smaller intramural vessels are involved  </a:t>
            </a:r>
            <a:r>
              <a:rPr lang="en-US" sz="2800" b="1" dirty="0" err="1">
                <a:sym typeface="Wingdings" pitchFamily="2" charset="2"/>
              </a:rPr>
              <a:t>microembolization</a:t>
            </a:r>
            <a:r>
              <a:rPr lang="en-US" sz="2800" b="1" dirty="0">
                <a:sym typeface="Wingdings" pitchFamily="2" charset="2"/>
              </a:rPr>
              <a:t>, </a:t>
            </a:r>
            <a:r>
              <a:rPr lang="en-US" sz="2800" b="1" dirty="0" err="1">
                <a:sym typeface="Wingdings" pitchFamily="2" charset="2"/>
              </a:rPr>
              <a:t>vasculitis</a:t>
            </a:r>
            <a:r>
              <a:rPr lang="en-US" sz="2800" b="1" dirty="0">
                <a:sym typeface="Wingdings" pitchFamily="2" charset="2"/>
              </a:rPr>
              <a:t>, vasospasm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118" t="21875" r="60588" b="54167"/>
          <a:stretch>
            <a:fillRect/>
          </a:stretch>
        </p:blipFill>
        <p:spPr bwMode="auto">
          <a:xfrm>
            <a:off x="9452490" y="1084311"/>
            <a:ext cx="2163248" cy="15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62941" t="21875" r="21765" b="55208"/>
          <a:stretch>
            <a:fillRect/>
          </a:stretch>
        </p:blipFill>
        <p:spPr bwMode="auto">
          <a:xfrm>
            <a:off x="9601200" y="2995611"/>
            <a:ext cx="2043113" cy="166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62941" t="70833" r="21765" b="7292"/>
          <a:stretch>
            <a:fillRect/>
          </a:stretch>
        </p:blipFill>
        <p:spPr bwMode="auto">
          <a:xfrm>
            <a:off x="9715501" y="5000625"/>
            <a:ext cx="201453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52660"/>
            <a:ext cx="8911687" cy="7760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PATTERNS OF INFARCTION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18" t="21875" r="60588" b="54167"/>
          <a:stretch>
            <a:fillRect/>
          </a:stretch>
        </p:blipFill>
        <p:spPr bwMode="auto">
          <a:xfrm>
            <a:off x="1347786" y="1396814"/>
            <a:ext cx="3167065" cy="240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62941" t="21875" r="21765" b="55208"/>
          <a:stretch>
            <a:fillRect/>
          </a:stretch>
        </p:blipFill>
        <p:spPr bwMode="auto">
          <a:xfrm>
            <a:off x="4914901" y="1471612"/>
            <a:ext cx="3086100" cy="229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62941" t="70833" r="21765" b="7292"/>
          <a:stretch>
            <a:fillRect/>
          </a:stretch>
        </p:blipFill>
        <p:spPr bwMode="auto">
          <a:xfrm>
            <a:off x="8501063" y="1457325"/>
            <a:ext cx="3211966" cy="2300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68850" y="3103931"/>
            <a:ext cx="40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65600" y="3048000"/>
            <a:ext cx="40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85937" y="3886201"/>
            <a:ext cx="1002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TRANSMURAL             SUBENDOCARDIAL                  MULTIFOCAL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 INFARCTION                    </a:t>
            </a:r>
            <a:r>
              <a:rPr lang="en-US" sz="2400" b="1" dirty="0" err="1">
                <a:solidFill>
                  <a:srgbClr val="7030A0"/>
                </a:solidFill>
              </a:rPr>
              <a:t>INFARCTION</a:t>
            </a:r>
            <a:r>
              <a:rPr lang="en-US" sz="2400" b="1" dirty="0">
                <a:solidFill>
                  <a:srgbClr val="7030A0"/>
                </a:solidFill>
              </a:rPr>
              <a:t>                MICROINFARCTION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561" y="5138739"/>
            <a:ext cx="10223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Transmural</a:t>
            </a:r>
            <a:r>
              <a:rPr lang="en-US" sz="2800" b="1" dirty="0"/>
              <a:t> infarcts – </a:t>
            </a:r>
            <a:r>
              <a:rPr lang="en-US" sz="2800" b="1" dirty="0">
                <a:solidFill>
                  <a:srgbClr val="0070C0"/>
                </a:solidFill>
              </a:rPr>
              <a:t>ST segment elevation </a:t>
            </a:r>
            <a:r>
              <a:rPr lang="en-US" sz="2800" b="1" dirty="0"/>
              <a:t>on ECG and</a:t>
            </a:r>
          </a:p>
          <a:p>
            <a:r>
              <a:rPr lang="en-US" sz="2800" b="1" dirty="0"/>
              <a:t> hence termed – STEMI</a:t>
            </a:r>
          </a:p>
          <a:p>
            <a:r>
              <a:rPr lang="en-US" sz="2800" b="1" dirty="0"/>
              <a:t>Other infarcts – </a:t>
            </a:r>
            <a:r>
              <a:rPr lang="en-US" sz="2800" b="1" dirty="0">
                <a:solidFill>
                  <a:srgbClr val="0070C0"/>
                </a:solidFill>
              </a:rPr>
              <a:t>no ST segment elevation </a:t>
            </a:r>
            <a:r>
              <a:rPr lang="en-US" sz="2800" b="1" dirty="0">
                <a:sym typeface="Wingdings" pitchFamily="2" charset="2"/>
              </a:rPr>
              <a:t> NSTEMI</a:t>
            </a:r>
            <a:endParaRPr lang="en-US" sz="2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2FB54E-2BA8-B37B-7965-2627BDBE675B}"/>
              </a:ext>
            </a:extLst>
          </p:cNvPr>
          <p:cNvSpPr/>
          <p:nvPr/>
        </p:nvSpPr>
        <p:spPr>
          <a:xfrm>
            <a:off x="8343902" y="1594828"/>
            <a:ext cx="406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MORPHOLOGY OF 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363" y="1905000"/>
            <a:ext cx="8911687" cy="3848506"/>
          </a:xfrm>
        </p:spPr>
        <p:txBody>
          <a:bodyPr>
            <a:normAutofit/>
          </a:bodyPr>
          <a:lstStyle/>
          <a:p>
            <a:r>
              <a:rPr lang="en-US" sz="2800" b="1" dirty="0"/>
              <a:t>Development of Gross and Microscopic features depends on the survival of the patients post MI</a:t>
            </a:r>
          </a:p>
          <a:p>
            <a:endParaRPr lang="en-US" sz="2800" b="1" dirty="0"/>
          </a:p>
          <a:p>
            <a:r>
              <a:rPr lang="en-US" sz="2800" b="1" dirty="0"/>
              <a:t>Gross changes - &lt; 4 hrs, Not apparent</a:t>
            </a:r>
          </a:p>
          <a:p>
            <a:r>
              <a:rPr lang="en-US" sz="2800" b="1" dirty="0"/>
              <a:t>Microscopic changes - &lt; 4 hrs, not significant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81"/>
              </p:ext>
            </p:extLst>
          </p:nvPr>
        </p:nvGraphicFramePr>
        <p:xfrm>
          <a:off x="170122" y="425302"/>
          <a:ext cx="12021879" cy="636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816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MICROSCOPIC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GROSS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15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/>
                        <a:t>2-3 hrs</a:t>
                      </a:r>
                    </a:p>
                    <a:p>
                      <a:pPr>
                        <a:buNone/>
                      </a:pPr>
                      <a:endParaRPr lang="en-US" sz="1800" b="1" dirty="0">
                        <a:sym typeface="Wingdings" pitchFamily="2" charset="2"/>
                      </a:endParaRP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ym typeface="Wingdings" pitchFamily="2" charset="2"/>
                        </a:rPr>
                        <a:t>0- ½ hr</a:t>
                      </a:r>
                    </a:p>
                    <a:p>
                      <a:pPr>
                        <a:buNone/>
                      </a:pPr>
                      <a:endParaRPr lang="en-US" sz="1800" b="1" dirty="0">
                        <a:sym typeface="Wingdings" pitchFamily="2" charset="2"/>
                      </a:endParaRP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ym typeface="Wingdings" pitchFamily="2" charset="2"/>
                        </a:rPr>
                        <a:t>½ - 4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b="1" dirty="0"/>
                        <a:t>  none</a:t>
                      </a:r>
                    </a:p>
                    <a:p>
                      <a:endParaRPr lang="en-US" b="1" dirty="0"/>
                    </a:p>
                    <a:p>
                      <a:r>
                        <a:rPr lang="en-US" b="1" dirty="0"/>
                        <a:t>  Waviness of </a:t>
                      </a:r>
                      <a:r>
                        <a:rPr lang="en-US" b="1" dirty="0" err="1"/>
                        <a:t>fibres</a:t>
                      </a:r>
                      <a:r>
                        <a:rPr lang="en-US" b="1" dirty="0"/>
                        <a:t> at the border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 dirty="0" err="1">
                          <a:solidFill>
                            <a:srgbClr val="0070C0"/>
                          </a:solidFill>
                        </a:rPr>
                        <a:t>Triphenyl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</a:rPr>
                        <a:t>tetrazolium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 chloride        </a:t>
                      </a:r>
                    </a:p>
                    <a:p>
                      <a:pPr>
                        <a:buNone/>
                      </a:pPr>
                      <a:r>
                        <a:rPr lang="en-US" sz="1800" b="1" dirty="0"/>
                        <a:t> Normal heart </a:t>
                      </a:r>
                      <a:r>
                        <a:rPr lang="en-US" sz="1800" b="1" dirty="0">
                          <a:sym typeface="Wingdings" pitchFamily="2" charset="2"/>
                        </a:rPr>
                        <a:t> brick red</a:t>
                      </a: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ym typeface="Wingdings" pitchFamily="2" charset="2"/>
                        </a:rPr>
                        <a:t> (stain of Lactate </a:t>
                      </a:r>
                      <a:r>
                        <a:rPr lang="en-US" sz="1800" b="1" dirty="0" err="1">
                          <a:sym typeface="Wingdings" pitchFamily="2" charset="2"/>
                        </a:rPr>
                        <a:t>dehydrogenase</a:t>
                      </a:r>
                      <a:r>
                        <a:rPr lang="en-US" sz="1800" b="1" dirty="0">
                          <a:sym typeface="Wingdings" pitchFamily="2" charset="2"/>
                        </a:rPr>
                        <a:t>)</a:t>
                      </a:r>
                    </a:p>
                    <a:p>
                      <a:pPr>
                        <a:buNone/>
                      </a:pPr>
                      <a:r>
                        <a:rPr lang="en-US" sz="1800" b="1" dirty="0">
                          <a:sym typeface="Wingdings" pitchFamily="2" charset="2"/>
                        </a:rPr>
                        <a:t> MI area  unstained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935"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  <a:r>
                        <a:rPr lang="en-US" b="1" baseline="0" dirty="0"/>
                        <a:t> - 12</a:t>
                      </a:r>
                      <a:r>
                        <a:rPr lang="en-US" b="1" dirty="0"/>
                        <a:t>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Early coagulation necrosis, edema and </a:t>
                      </a:r>
                      <a:r>
                        <a:rPr lang="en-US" b="1" dirty="0" err="1"/>
                        <a:t>hemorhage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Dark mottling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963">
                <a:tc>
                  <a:txBody>
                    <a:bodyPr/>
                    <a:lstStyle/>
                    <a:p>
                      <a:r>
                        <a:rPr lang="en-US" b="1" dirty="0"/>
                        <a:t>12 </a:t>
                      </a:r>
                      <a:r>
                        <a:rPr lang="en-US" b="1" baseline="0" dirty="0"/>
                        <a:t> - 24 hrs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Coagulation necrosis  with neutrophilic infiltration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Dark mottling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724">
                <a:tc>
                  <a:txBody>
                    <a:bodyPr/>
                    <a:lstStyle/>
                    <a:p>
                      <a:r>
                        <a:rPr lang="en-US" b="1" dirty="0"/>
                        <a:t>1- 3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Coagulation necrosis with loss of nuclei and striations. Interstitial infiltrate of </a:t>
                      </a:r>
                      <a:r>
                        <a:rPr lang="en-US" b="1" dirty="0" err="1"/>
                        <a:t>neutrophils</a:t>
                      </a:r>
                      <a:r>
                        <a:rPr lang="en-US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Mottling with yellow – tan infarct center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3960">
                <a:tc>
                  <a:txBody>
                    <a:bodyPr/>
                    <a:lstStyle/>
                    <a:p>
                      <a:r>
                        <a:rPr lang="en-US" b="1" dirty="0"/>
                        <a:t>3 – 7 days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Beginning of disintegration of dead </a:t>
                      </a:r>
                      <a:r>
                        <a:rPr lang="en-US" b="1" dirty="0" err="1"/>
                        <a:t>myofibres</a:t>
                      </a:r>
                      <a:r>
                        <a:rPr lang="en-US" b="1" dirty="0"/>
                        <a:t> with dying </a:t>
                      </a:r>
                      <a:r>
                        <a:rPr lang="en-US" b="1" dirty="0" err="1"/>
                        <a:t>neutrophils</a:t>
                      </a:r>
                      <a:r>
                        <a:rPr lang="en-US" b="1" dirty="0"/>
                        <a:t>. Early </a:t>
                      </a:r>
                      <a:r>
                        <a:rPr lang="en-US" b="1" dirty="0" err="1"/>
                        <a:t>phagocytosis</a:t>
                      </a:r>
                      <a:r>
                        <a:rPr lang="en-US" b="1" dirty="0"/>
                        <a:t> of dead cells by macrophages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Hyperemic border,</a:t>
                      </a:r>
                      <a:r>
                        <a:rPr lang="en-US" b="1" baseline="0" dirty="0"/>
                        <a:t> and central yellow tan softening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17744" y="0"/>
            <a:ext cx="8911687" cy="6572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MORPHOLOGY OF MI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 (IHD)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Etiopathogenesis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002060"/>
                </a:solidFill>
              </a:rPr>
              <a:t>Etiology of IHD has been categorized into 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Coronary atherosclerosis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Superadded changes in coronary atherosclerosis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Non-atherosclerotic causes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21499" y="281210"/>
            <a:ext cx="8911687" cy="79035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MORPHOLOGY OF MI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79095"/>
              </p:ext>
            </p:extLst>
          </p:nvPr>
        </p:nvGraphicFramePr>
        <p:xfrm>
          <a:off x="202020" y="1222744"/>
          <a:ext cx="11989980" cy="563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6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7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MICROSCOPIC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GROSS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584">
                <a:tc>
                  <a:txBody>
                    <a:bodyPr/>
                    <a:lstStyle/>
                    <a:p>
                      <a:r>
                        <a:rPr lang="en-US" sz="2000" b="1" dirty="0"/>
                        <a:t>7 – 10 </a:t>
                      </a:r>
                      <a:r>
                        <a:rPr lang="en-US" sz="2000" b="1" baseline="0" dirty="0"/>
                        <a:t> days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Well developed </a:t>
                      </a:r>
                      <a:r>
                        <a:rPr lang="en-US" sz="2000" b="1" dirty="0" err="1"/>
                        <a:t>phagocytosis</a:t>
                      </a:r>
                      <a:r>
                        <a:rPr lang="en-US" sz="2000" b="1" dirty="0"/>
                        <a:t> of</a:t>
                      </a:r>
                      <a:r>
                        <a:rPr lang="en-US" sz="2000" b="1" baseline="0" dirty="0"/>
                        <a:t> dead cells. Granulation tissue at margins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Maximally yellow tan and soft, with depressed</a:t>
                      </a:r>
                      <a:r>
                        <a:rPr lang="en-US" sz="2000" b="1" baseline="0" dirty="0"/>
                        <a:t> red-tan margins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584">
                <a:tc>
                  <a:txBody>
                    <a:bodyPr/>
                    <a:lstStyle/>
                    <a:p>
                      <a:r>
                        <a:rPr lang="en-US" sz="2000" b="1" dirty="0"/>
                        <a:t>10 – 14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Well – established granulation tissue with new blood vessels and collagen</a:t>
                      </a:r>
                      <a:r>
                        <a:rPr lang="en-US" sz="2000" b="1" baseline="0" dirty="0"/>
                        <a:t> deposition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Red – gray depressed infarct borders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584">
                <a:tc>
                  <a:txBody>
                    <a:bodyPr/>
                    <a:lstStyle/>
                    <a:p>
                      <a:r>
                        <a:rPr lang="en-US" sz="2000" b="1" dirty="0"/>
                        <a:t>2 – 8</a:t>
                      </a:r>
                      <a:r>
                        <a:rPr lang="en-US" sz="2000" b="1" baseline="0" dirty="0"/>
                        <a:t> week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Increased</a:t>
                      </a:r>
                      <a:r>
                        <a:rPr lang="en-US" sz="2000" b="1" baseline="0" dirty="0"/>
                        <a:t> collagen deposition, with decreased </a:t>
                      </a:r>
                      <a:r>
                        <a:rPr lang="en-US" sz="2000" b="1" baseline="0" dirty="0" err="1"/>
                        <a:t>cellularity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Grey-white scar, progressive from border toward core of infarct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752">
                <a:tc>
                  <a:txBody>
                    <a:bodyPr/>
                    <a:lstStyle/>
                    <a:p>
                      <a:r>
                        <a:rPr lang="en-US" sz="2000" b="1" dirty="0"/>
                        <a:t>&gt; 2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Dense collagenous scar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Scarring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036" y="28575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9218" name="Picture 2" descr="C:\Users\NMC\Desktop\ihd\9.JPG"/>
          <p:cNvPicPr>
            <a:picLocks noChangeAspect="1" noChangeArrowheads="1"/>
          </p:cNvPicPr>
          <p:nvPr/>
        </p:nvPicPr>
        <p:blipFill>
          <a:blip r:embed="rId2"/>
          <a:srcRect l="8585" t="26916" r="4640" b="12059"/>
          <a:stretch>
            <a:fillRect/>
          </a:stretch>
        </p:blipFill>
        <p:spPr bwMode="auto">
          <a:xfrm>
            <a:off x="1843095" y="1251128"/>
            <a:ext cx="9129713" cy="41739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71713" y="5772150"/>
            <a:ext cx="812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Trans mural infarct with yellowish necrotic centre and surrounding hyperemic border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2050" name="Picture 2" descr="C:\Users\NMC\Desktop\ihd\8.JPG"/>
          <p:cNvPicPr>
            <a:picLocks noChangeAspect="1" noChangeArrowheads="1"/>
          </p:cNvPicPr>
          <p:nvPr/>
        </p:nvPicPr>
        <p:blipFill>
          <a:blip r:embed="rId2"/>
          <a:srcRect l="13366" t="27223" r="12480" b="11280"/>
          <a:stretch>
            <a:fillRect/>
          </a:stretch>
        </p:blipFill>
        <p:spPr bwMode="auto">
          <a:xfrm>
            <a:off x="366409" y="1717795"/>
            <a:ext cx="5862941" cy="41672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57337" y="6011644"/>
            <a:ext cx="39862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Normal myocardium with Cross striations and central nuclei</a:t>
            </a:r>
          </a:p>
        </p:txBody>
      </p:sp>
      <p:pic>
        <p:nvPicPr>
          <p:cNvPr id="2051" name="Picture 3" descr="C:\Users\NMC\Desktop\ihd\0.JPG"/>
          <p:cNvPicPr>
            <a:picLocks noChangeAspect="1" noChangeArrowheads="1"/>
          </p:cNvPicPr>
          <p:nvPr/>
        </p:nvPicPr>
        <p:blipFill>
          <a:blip r:embed="rId3"/>
          <a:srcRect l="10783" t="28252" r="9904" b="5224"/>
          <a:stretch>
            <a:fillRect/>
          </a:stretch>
        </p:blipFill>
        <p:spPr bwMode="auto">
          <a:xfrm>
            <a:off x="6439901" y="1728788"/>
            <a:ext cx="5604463" cy="41576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86550" y="6034683"/>
            <a:ext cx="52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Acute MI. Prominent pink contraction bands are seen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762" y="45266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3074" name="Picture 2" descr="C:\Users\NMC\Desktop\ihd\10.JPG"/>
          <p:cNvPicPr>
            <a:picLocks noChangeAspect="1" noChangeArrowheads="1"/>
          </p:cNvPicPr>
          <p:nvPr/>
        </p:nvPicPr>
        <p:blipFill>
          <a:blip r:embed="rId2"/>
          <a:srcRect l="5616" t="23305" r="7800" b="8686"/>
          <a:stretch>
            <a:fillRect/>
          </a:stretch>
        </p:blipFill>
        <p:spPr bwMode="auto">
          <a:xfrm>
            <a:off x="332218" y="1414463"/>
            <a:ext cx="5780428" cy="43434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" y="5955563"/>
            <a:ext cx="57578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Early acute MI: increasing loss of cross striations and nuclei undergoing </a:t>
            </a:r>
            <a:r>
              <a:rPr lang="en-US" sz="1600" b="1" dirty="0" err="1">
                <a:solidFill>
                  <a:srgbClr val="002060"/>
                </a:solidFill>
              </a:rPr>
              <a:t>karyolysis</a:t>
            </a:r>
            <a:r>
              <a:rPr lang="en-US" sz="1600" b="1" dirty="0">
                <a:solidFill>
                  <a:srgbClr val="002060"/>
                </a:solidFill>
              </a:rPr>
              <a:t>. Some neutrophilic infiltrate is seen</a:t>
            </a:r>
          </a:p>
        </p:txBody>
      </p:sp>
      <p:pic>
        <p:nvPicPr>
          <p:cNvPr id="1026" name="Picture 2" descr="C:\Users\NMC\Desktop\ihd\12.JPG"/>
          <p:cNvPicPr>
            <a:picLocks noChangeAspect="1" noChangeArrowheads="1"/>
          </p:cNvPicPr>
          <p:nvPr/>
        </p:nvPicPr>
        <p:blipFill>
          <a:blip r:embed="rId3"/>
          <a:srcRect l="9295" t="27244" r="10897" b="8013"/>
          <a:stretch>
            <a:fillRect/>
          </a:stretch>
        </p:blipFill>
        <p:spPr bwMode="auto">
          <a:xfrm>
            <a:off x="6331201" y="1400175"/>
            <a:ext cx="5555999" cy="4357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00813" y="5986463"/>
            <a:ext cx="51577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Early acute MI: near the hyperemic border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874" y="295497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2051" name="Picture 3" descr="C:\Users\NMC\Desktop\ihd\21.JPG"/>
          <p:cNvPicPr>
            <a:picLocks noChangeAspect="1" noChangeArrowheads="1"/>
          </p:cNvPicPr>
          <p:nvPr/>
        </p:nvPicPr>
        <p:blipFill>
          <a:blip r:embed="rId2"/>
          <a:srcRect l="46276" t="5464" r="3566" b="51856"/>
          <a:stretch>
            <a:fillRect/>
          </a:stretch>
        </p:blipFill>
        <p:spPr bwMode="auto">
          <a:xfrm>
            <a:off x="263239" y="1328739"/>
            <a:ext cx="5423186" cy="4685926"/>
          </a:xfrm>
          <a:prstGeom prst="rect">
            <a:avLst/>
          </a:prstGeom>
          <a:noFill/>
        </p:spPr>
      </p:pic>
      <p:pic>
        <p:nvPicPr>
          <p:cNvPr id="2052" name="Picture 4" descr="C:\Users\NMC\Desktop\ihd\14.JPG"/>
          <p:cNvPicPr>
            <a:picLocks noChangeAspect="1" noChangeArrowheads="1"/>
          </p:cNvPicPr>
          <p:nvPr/>
        </p:nvPicPr>
        <p:blipFill>
          <a:blip r:embed="rId3"/>
          <a:srcRect l="12162" t="26433" r="12719" b="13694"/>
          <a:stretch>
            <a:fillRect/>
          </a:stretch>
        </p:blipFill>
        <p:spPr bwMode="auto">
          <a:xfrm>
            <a:off x="5872163" y="1343025"/>
            <a:ext cx="6139978" cy="460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762" y="609823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MORPHOLOGY OF MI</a:t>
            </a:r>
            <a:endParaRPr lang="en-US" dirty="0"/>
          </a:p>
        </p:txBody>
      </p:sp>
      <p:pic>
        <p:nvPicPr>
          <p:cNvPr id="3074" name="Picture 2" descr="C:\Users\NMC\Desktop\ihd\15.JPG"/>
          <p:cNvPicPr>
            <a:picLocks noChangeAspect="1" noChangeArrowheads="1"/>
          </p:cNvPicPr>
          <p:nvPr/>
        </p:nvPicPr>
        <p:blipFill>
          <a:blip r:embed="rId2"/>
          <a:srcRect l="15207" t="26652" r="10748" b="11301"/>
          <a:stretch>
            <a:fillRect/>
          </a:stretch>
        </p:blipFill>
        <p:spPr bwMode="auto">
          <a:xfrm>
            <a:off x="328613" y="1589712"/>
            <a:ext cx="5486401" cy="4568201"/>
          </a:xfrm>
          <a:prstGeom prst="rect">
            <a:avLst/>
          </a:prstGeom>
          <a:noFill/>
        </p:spPr>
      </p:pic>
      <p:pic>
        <p:nvPicPr>
          <p:cNvPr id="3075" name="Picture 3" descr="C:\Users\NMC\Desktop\ihd\16.JPG"/>
          <p:cNvPicPr>
            <a:picLocks noChangeAspect="1" noChangeArrowheads="1"/>
          </p:cNvPicPr>
          <p:nvPr/>
        </p:nvPicPr>
        <p:blipFill>
          <a:blip r:embed="rId3"/>
          <a:srcRect l="10191" t="27244" r="14809" b="12179"/>
          <a:stretch>
            <a:fillRect/>
          </a:stretch>
        </p:blipFill>
        <p:spPr bwMode="auto">
          <a:xfrm>
            <a:off x="5912226" y="1614489"/>
            <a:ext cx="6077071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51" y="624110"/>
            <a:ext cx="9390062" cy="77606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INFARCT MODIFICATION BY REPERFUSION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987" y="1614487"/>
            <a:ext cx="10363200" cy="43862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Reperfusion is the restoration of blood flow to ischemic myocardium threatened by infarction</a:t>
            </a:r>
          </a:p>
          <a:p>
            <a:endParaRPr lang="en-US" sz="9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This is done to : 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   - Restore cardiac muscle at risk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   - Limit the infarct size</a:t>
            </a:r>
          </a:p>
          <a:p>
            <a:pPr>
              <a:buNone/>
            </a:pPr>
            <a:endParaRPr lang="en-US" sz="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Done by - </a:t>
            </a:r>
            <a:r>
              <a:rPr lang="en-US" sz="2800" b="1" dirty="0" err="1">
                <a:solidFill>
                  <a:srgbClr val="002060"/>
                </a:solidFill>
              </a:rPr>
              <a:t>Thrombolysis</a:t>
            </a:r>
            <a:r>
              <a:rPr lang="en-US" sz="2800" b="1" dirty="0">
                <a:solidFill>
                  <a:srgbClr val="002060"/>
                </a:solidFill>
              </a:rPr>
              <a:t>, angioplasty, stent placement, Coronary </a:t>
            </a:r>
            <a:r>
              <a:rPr lang="en-US" sz="2800" b="1" dirty="0" err="1">
                <a:solidFill>
                  <a:srgbClr val="002060"/>
                </a:solidFill>
              </a:rPr>
              <a:t>Atery</a:t>
            </a:r>
            <a:r>
              <a:rPr lang="en-US" sz="2800" b="1" dirty="0">
                <a:solidFill>
                  <a:srgbClr val="002060"/>
                </a:solidFill>
              </a:rPr>
              <a:t> Bypass Graft (CABG) surgery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8887" y="1657350"/>
            <a:ext cx="9286875" cy="48577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Though the reperfusion is beneficial, can trigger deleterious complications- arrhythmias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Reperfusion injury can is mediated by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Oxidative stress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Calcium overload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Inflammatory cells recruited after reperfusion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Swelling of endothelial cells can occlude the capillaries causing further damage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464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/>
              </a:rPr>
              <a:t>INFARCT MODIFICATION BY REPERFUSION</a:t>
            </a:r>
            <a:r>
              <a:rPr lang="en-US" b="1" dirty="0">
                <a:solidFill>
                  <a:schemeClr val="accent1"/>
                </a:solidFill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Clinical features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Laboratory tests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ECG findings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763" y="22860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51816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Rapid, weak pulse and profuse sweating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Chest pain- Crushing, </a:t>
            </a:r>
            <a:r>
              <a:rPr lang="en-US" sz="2800" b="1" dirty="0" err="1">
                <a:solidFill>
                  <a:srgbClr val="002060"/>
                </a:solidFill>
              </a:rPr>
              <a:t>stabing</a:t>
            </a:r>
            <a:r>
              <a:rPr lang="en-US" sz="2800" b="1" dirty="0">
                <a:solidFill>
                  <a:srgbClr val="002060"/>
                </a:solidFill>
              </a:rPr>
              <a:t>, squeezing pain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Nausea &amp; vomiting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Left upper arm pain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Dyspnoea</a:t>
            </a:r>
            <a:r>
              <a:rPr lang="en-US" sz="2800" b="1" dirty="0">
                <a:solidFill>
                  <a:srgbClr val="002060"/>
                </a:solidFill>
              </a:rPr>
              <a:t>  due to impaired contractility of ischemic myocardium with resultant pulmonary congestion and edema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10% – 15% - asymptomatic</a:t>
            </a:r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263" y="148856"/>
            <a:ext cx="8911687" cy="114831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ISCHEMIC HEART DISEASE (IHD)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Etiopathogenesis - </a:t>
            </a:r>
            <a:r>
              <a:rPr lang="en-US" sz="2800" b="1" dirty="0">
                <a:solidFill>
                  <a:srgbClr val="00B050"/>
                </a:solidFill>
              </a:rPr>
              <a:t>Coronary atherosclerosis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888" y="1082858"/>
            <a:ext cx="6546112" cy="562628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90% cases of IHD – due to atherosclerosis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Distribution 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Can occur in one or more of the three major coronary arteries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Highest incidence is in </a:t>
            </a:r>
            <a:r>
              <a:rPr lang="en-US" sz="2000" b="1" dirty="0">
                <a:solidFill>
                  <a:srgbClr val="0070C0"/>
                </a:solidFill>
              </a:rPr>
              <a:t>anterior descending branches of left coronary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Next in decreasing frequency is </a:t>
            </a:r>
            <a:r>
              <a:rPr lang="en-US" sz="2000" b="1" dirty="0">
                <a:solidFill>
                  <a:srgbClr val="0070C0"/>
                </a:solidFill>
              </a:rPr>
              <a:t>right coronary artery and circumflex branches of left coronary artery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Location – area of severest involvement is about </a:t>
            </a:r>
            <a:r>
              <a:rPr lang="en-US" sz="2000" b="1" dirty="0">
                <a:solidFill>
                  <a:srgbClr val="0070C0"/>
                </a:solidFill>
              </a:rPr>
              <a:t>3 to 4 cm from the coronary ostia </a:t>
            </a:r>
            <a:r>
              <a:rPr lang="en-US" sz="2000" b="1" dirty="0">
                <a:solidFill>
                  <a:srgbClr val="002060"/>
                </a:solidFill>
              </a:rPr>
              <a:t>and </a:t>
            </a:r>
            <a:r>
              <a:rPr lang="en-US" sz="2000" b="1" dirty="0">
                <a:solidFill>
                  <a:srgbClr val="0070C0"/>
                </a:solidFill>
              </a:rPr>
              <a:t>at or near the bifurcation of arteries</a:t>
            </a:r>
          </a:p>
          <a:p>
            <a:pPr marL="0" indent="0">
              <a:spcAft>
                <a:spcPts val="600"/>
              </a:spcAft>
              <a:buNone/>
            </a:pPr>
            <a:endParaRPr lang="en-US" sz="26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NMC\Desktop\heart-arteries.jpg">
            <a:extLst>
              <a:ext uri="{FF2B5EF4-FFF2-40B4-BE49-F238E27FC236}">
                <a16:creationId xmlns:a16="http://schemas.microsoft.com/office/drawing/2014/main" id="{EB358E90-26DC-6C69-7AFF-FE67F088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94" y="1429746"/>
            <a:ext cx="5135525" cy="5232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</a:rPr>
              <a:t>LABORATORY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150" y="1485901"/>
            <a:ext cx="9161462" cy="442532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Diagnosis is based on blood levels of proteins that are leaked out from irreversibly damaged </a:t>
            </a:r>
            <a:r>
              <a:rPr lang="en-US" sz="2800" b="1" dirty="0" err="1">
                <a:solidFill>
                  <a:srgbClr val="002060"/>
                </a:solidFill>
              </a:rPr>
              <a:t>myocyte</a:t>
            </a:r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These molecules include -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Cardiac specific </a:t>
            </a:r>
            <a:r>
              <a:rPr lang="en-US" sz="2800" b="1" dirty="0" err="1">
                <a:solidFill>
                  <a:srgbClr val="002060"/>
                </a:solidFill>
              </a:rPr>
              <a:t>troponins</a:t>
            </a:r>
            <a:r>
              <a:rPr lang="en-US" sz="2800" b="1" dirty="0">
                <a:solidFill>
                  <a:srgbClr val="002060"/>
                </a:solidFill>
              </a:rPr>
              <a:t> T and I (</a:t>
            </a: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 &amp; </a:t>
            </a: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MB fraction of </a:t>
            </a:r>
            <a:r>
              <a:rPr lang="en-US" sz="2800" b="1" dirty="0" err="1">
                <a:solidFill>
                  <a:srgbClr val="002060"/>
                </a:solidFill>
              </a:rPr>
              <a:t>creatine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kinase</a:t>
            </a:r>
            <a:r>
              <a:rPr lang="en-US" sz="2800" b="1" dirty="0">
                <a:solidFill>
                  <a:srgbClr val="002060"/>
                </a:solidFill>
              </a:rPr>
              <a:t> (CK-MB)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Lactate </a:t>
            </a:r>
            <a:r>
              <a:rPr lang="en-US" sz="2800" b="1" dirty="0" err="1">
                <a:solidFill>
                  <a:srgbClr val="002060"/>
                </a:solidFill>
              </a:rPr>
              <a:t>Dehydrogenase</a:t>
            </a:r>
            <a:r>
              <a:rPr lang="en-US" sz="2800" b="1" dirty="0">
                <a:solidFill>
                  <a:srgbClr val="002060"/>
                </a:solidFill>
              </a:rPr>
              <a:t> (LDH)</a:t>
            </a:r>
          </a:p>
          <a:p>
            <a:pPr lvl="1"/>
            <a:r>
              <a:rPr lang="en-US" sz="2800" b="1" dirty="0" err="1">
                <a:solidFill>
                  <a:srgbClr val="002060"/>
                </a:solidFill>
              </a:rPr>
              <a:t>Myoglobin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52400"/>
            <a:ext cx="999744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</a:rPr>
              <a:t>LABORATORY INVESTIGATIONS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981851"/>
            <a:ext cx="10464800" cy="552926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B050"/>
                </a:solidFill>
              </a:rPr>
              <a:t>Cardiac-specific </a:t>
            </a:r>
            <a:r>
              <a:rPr lang="en-US" sz="2800" b="1" dirty="0" err="1">
                <a:solidFill>
                  <a:srgbClr val="00B050"/>
                </a:solidFill>
              </a:rPr>
              <a:t>troponins</a:t>
            </a:r>
            <a:r>
              <a:rPr lang="en-US" sz="2800" b="1" dirty="0">
                <a:solidFill>
                  <a:srgbClr val="00B050"/>
                </a:solidFill>
              </a:rPr>
              <a:t> (</a:t>
            </a:r>
            <a:r>
              <a:rPr lang="en-US" sz="2800" b="1" dirty="0" err="1">
                <a:solidFill>
                  <a:srgbClr val="00B050"/>
                </a:solidFill>
              </a:rPr>
              <a:t>cTn</a:t>
            </a:r>
            <a:r>
              <a:rPr lang="en-US" sz="2800" b="1" dirty="0">
                <a:solidFill>
                  <a:srgbClr val="00B050"/>
                </a:solidFill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Most sensitive &amp; specific biomarkers of MI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Troponins</a:t>
            </a:r>
            <a:r>
              <a:rPr lang="en-US" sz="2800" b="1" dirty="0">
                <a:solidFill>
                  <a:srgbClr val="002060"/>
                </a:solidFill>
              </a:rPr>
              <a:t> – </a:t>
            </a:r>
            <a:r>
              <a:rPr lang="en-US" sz="2800" b="1" dirty="0">
                <a:solidFill>
                  <a:srgbClr val="0070C0"/>
                </a:solidFill>
              </a:rPr>
              <a:t>regulate calcium mediated contraction </a:t>
            </a:r>
            <a:r>
              <a:rPr lang="en-US" sz="2800" b="1" dirty="0">
                <a:solidFill>
                  <a:srgbClr val="002060"/>
                </a:solidFill>
              </a:rPr>
              <a:t>of cardiac and skeletal muscle 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Cardiac </a:t>
            </a:r>
            <a:r>
              <a:rPr lang="en-US" sz="2800" b="1" dirty="0" err="1">
                <a:solidFill>
                  <a:srgbClr val="002060"/>
                </a:solidFill>
              </a:rPr>
              <a:t>troponin</a:t>
            </a:r>
            <a:r>
              <a:rPr lang="en-US" sz="2800" b="1" dirty="0">
                <a:solidFill>
                  <a:srgbClr val="002060"/>
                </a:solidFill>
              </a:rPr>
              <a:t> T (</a:t>
            </a: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) &amp; </a:t>
            </a:r>
            <a:r>
              <a:rPr lang="it-IT" sz="2800" b="1" dirty="0">
                <a:solidFill>
                  <a:srgbClr val="002060"/>
                </a:solidFill>
              </a:rPr>
              <a:t>Cardiac troponin I (cTnI)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Not found in the blood normally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Post MI - begin to rise at 3-12 hours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 levels peak - 12-48 hours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 levels peak -  24 hours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LABORATORY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463" y="1052623"/>
            <a:ext cx="10606087" cy="551829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00B050"/>
                </a:solidFill>
              </a:rPr>
              <a:t>Creatine </a:t>
            </a:r>
            <a:r>
              <a:rPr lang="en-US" sz="2400" b="1" dirty="0" err="1">
                <a:solidFill>
                  <a:srgbClr val="00B050"/>
                </a:solidFill>
              </a:rPr>
              <a:t>kinase</a:t>
            </a:r>
            <a:endParaRPr lang="en-US" sz="2400" b="1" dirty="0">
              <a:solidFill>
                <a:srgbClr val="00B05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400" b="1" dirty="0"/>
              <a:t>Enzyme present in </a:t>
            </a:r>
            <a:r>
              <a:rPr lang="en-US" sz="2400" b="1" dirty="0">
                <a:solidFill>
                  <a:srgbClr val="0070C0"/>
                </a:solidFill>
              </a:rPr>
              <a:t>brain, myocardium and skeletal muscle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It is a </a:t>
            </a:r>
            <a:r>
              <a:rPr lang="en-US" sz="2400" b="1" dirty="0" err="1"/>
              <a:t>dimer</a:t>
            </a:r>
            <a:r>
              <a:rPr lang="en-US" sz="2400" b="1" dirty="0"/>
              <a:t> composed of two </a:t>
            </a:r>
            <a:r>
              <a:rPr lang="en-US" sz="2400" b="1" dirty="0" err="1"/>
              <a:t>isoforms</a:t>
            </a:r>
            <a:r>
              <a:rPr lang="en-US" sz="2400" b="1" dirty="0"/>
              <a:t> designated as “M” and “B”.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MM </a:t>
            </a:r>
            <a:r>
              <a:rPr lang="en-US" sz="2400" b="1" dirty="0" err="1"/>
              <a:t>homodimer</a:t>
            </a:r>
            <a:r>
              <a:rPr lang="en-US" sz="2400" b="1" dirty="0"/>
              <a:t> – in cardiac muscle and skeletal muscle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BB homodimer – in brain, lung and many other tissues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70C0"/>
                </a:solidFill>
              </a:rPr>
              <a:t>MB </a:t>
            </a:r>
            <a:r>
              <a:rPr lang="en-US" sz="2400" b="1" dirty="0" err="1">
                <a:solidFill>
                  <a:srgbClr val="0070C0"/>
                </a:solidFill>
              </a:rPr>
              <a:t>heterodimer</a:t>
            </a:r>
            <a:r>
              <a:rPr lang="en-US" sz="2400" b="1" dirty="0"/>
              <a:t> – in cardiac muscle (lesser amount in skeletal muscle)</a:t>
            </a:r>
          </a:p>
          <a:p>
            <a:pPr>
              <a:spcAft>
                <a:spcPts val="1800"/>
              </a:spcAft>
            </a:pPr>
            <a:r>
              <a:rPr lang="en-US" sz="2400" b="1" dirty="0"/>
              <a:t>MB form of  </a:t>
            </a:r>
            <a:r>
              <a:rPr lang="en-US" sz="2400" b="1" dirty="0" err="1"/>
              <a:t>creatine</a:t>
            </a:r>
            <a:r>
              <a:rPr lang="en-US" sz="2400" b="1" dirty="0"/>
              <a:t> </a:t>
            </a:r>
            <a:r>
              <a:rPr lang="en-US" sz="2400" b="1" dirty="0" err="1"/>
              <a:t>kinase</a:t>
            </a:r>
            <a:r>
              <a:rPr lang="en-US" sz="2400" b="1" dirty="0"/>
              <a:t> is sensitive but not </a:t>
            </a:r>
            <a:r>
              <a:rPr lang="en-US" sz="2400" b="1" dirty="0" err="1"/>
              <a:t>specifc</a:t>
            </a:r>
            <a:endParaRPr lang="en-US"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LABORATORY INVESTIGATIONS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837" y="1571624"/>
            <a:ext cx="10698163" cy="528637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70C0"/>
                </a:solidFill>
              </a:rPr>
              <a:t>Creatine </a:t>
            </a:r>
            <a:r>
              <a:rPr lang="en-US" sz="2800" b="1" dirty="0" err="1">
                <a:solidFill>
                  <a:srgbClr val="0070C0"/>
                </a:solidFill>
              </a:rPr>
              <a:t>kinase</a:t>
            </a:r>
            <a:r>
              <a:rPr lang="en-US" sz="2800" b="1" dirty="0">
                <a:solidFill>
                  <a:srgbClr val="0070C0"/>
                </a:solidFill>
              </a:rPr>
              <a:t> (CK)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Rises within 3-12 hrs of onset of MI,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Peaks in approximately  24 hrs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Returns to normal by 72 hrs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But elevated Troponin levels persists for approximately 7 to 10 days after acute MI</a:t>
            </a: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125" y="347664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LABORATORY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776" y="1424763"/>
            <a:ext cx="9356835" cy="526311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7030A0"/>
                </a:solidFill>
              </a:rPr>
              <a:t>Summary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Time of elevation of CKMB, </a:t>
            </a: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 and </a:t>
            </a: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  -  3 to12 hours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CKMB and </a:t>
            </a: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 peaks at 24 hours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Returns to normal</a:t>
            </a:r>
          </a:p>
          <a:p>
            <a:pPr lvl="1"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CKMB – 48  - 72hours</a:t>
            </a:r>
          </a:p>
          <a:p>
            <a:pPr lvl="1"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cTnI</a:t>
            </a:r>
            <a:r>
              <a:rPr lang="en-US" sz="2800" b="1" dirty="0">
                <a:solidFill>
                  <a:srgbClr val="002060"/>
                </a:solidFill>
              </a:rPr>
              <a:t>  -  5 to 10 days</a:t>
            </a:r>
          </a:p>
          <a:p>
            <a:pPr lvl="1">
              <a:spcAft>
                <a:spcPts val="1800"/>
              </a:spcAft>
            </a:pPr>
            <a:r>
              <a:rPr lang="en-US" sz="2800" b="1" dirty="0" err="1">
                <a:solidFill>
                  <a:srgbClr val="002060"/>
                </a:solidFill>
              </a:rPr>
              <a:t>cTnT</a:t>
            </a:r>
            <a:r>
              <a:rPr lang="en-US" sz="2800" b="1" dirty="0">
                <a:solidFill>
                  <a:srgbClr val="002060"/>
                </a:solidFill>
              </a:rPr>
              <a:t> – 5 to 14 days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394" y="166910"/>
            <a:ext cx="8911687" cy="7474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</a:rPr>
              <a:t>LABORATORY INVESTIGATIONS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201479"/>
            <a:ext cx="9997440" cy="535172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B050"/>
                </a:solidFill>
              </a:rPr>
              <a:t>Lactate </a:t>
            </a:r>
            <a:r>
              <a:rPr lang="en-US" sz="2800" b="1" dirty="0" err="1">
                <a:solidFill>
                  <a:srgbClr val="00B050"/>
                </a:solidFill>
              </a:rPr>
              <a:t>dehydrogenase</a:t>
            </a:r>
            <a:r>
              <a:rPr lang="en-US" sz="2800" b="1" dirty="0">
                <a:solidFill>
                  <a:srgbClr val="00B050"/>
                </a:solidFill>
              </a:rPr>
              <a:t> (LDH)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Lacks sensitivity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Enzyme is present in various tissues – myocardium, skeletal muscle, kidneys, liver, lungs and red blood cells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It has 2 forms LDH 1 &amp; 2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LDH 1 – more myocardial specific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LDH1:LDH2 &gt; 1  --- Indicates MI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LDH peaks in 3 days and persists for 4 to 7 days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/>
              </a:rPr>
              <a:t>LABORATORY INVESTIGATIONS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1752600"/>
            <a:ext cx="10489184" cy="4724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None/>
            </a:pPr>
            <a:r>
              <a:rPr lang="en-US" sz="2800" b="1" dirty="0" err="1">
                <a:solidFill>
                  <a:srgbClr val="00B050"/>
                </a:solidFill>
              </a:rPr>
              <a:t>Myoglobin</a:t>
            </a:r>
            <a:endParaRPr lang="en-US" sz="2800" b="1" dirty="0">
              <a:solidFill>
                <a:srgbClr val="00B05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First marker to be elevated after MI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Lacks cardiac specificity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Excreted rapidly in urine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Its levels return to normal within 24 hrs post acute MI</a:t>
            </a:r>
            <a:endParaRPr lang="en-US" sz="28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88987"/>
              </p:ext>
            </p:extLst>
          </p:nvPr>
        </p:nvGraphicFramePr>
        <p:xfrm>
          <a:off x="971548" y="1743076"/>
          <a:ext cx="10415592" cy="4672011"/>
        </p:xfrm>
        <a:graphic>
          <a:graphicData uri="http://schemas.openxmlformats.org/drawingml/2006/table">
            <a:tbl>
              <a:tblPr/>
              <a:tblGrid>
                <a:gridCol w="2603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3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6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Enzyme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Time of rise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Peak level time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Fall to normal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Troponin I and 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3 to 12 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24 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2 weeks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Creatine </a:t>
                      </a:r>
                      <a:r>
                        <a:rPr lang="en-US" sz="2400" b="1" dirty="0" err="1">
                          <a:latin typeface="Calibri"/>
                          <a:ea typeface="Calibri"/>
                          <a:cs typeface="Times New Roman"/>
                        </a:rPr>
                        <a:t>kinase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3 to 12 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24hrs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48 to 72 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Lactate dehydrogenase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After 24hrs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72hrs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14 days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Myoglobin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Calibri"/>
                          <a:ea typeface="Calibri"/>
                          <a:cs typeface="Times New Roman"/>
                        </a:rPr>
                        <a:t>Within first few hrs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7 – 8hrs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Within 24hrs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462" y="314324"/>
            <a:ext cx="8911687" cy="96656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ENZYME MARKERS OF MI</a:t>
            </a:r>
          </a:p>
        </p:txBody>
      </p:sp>
      <p:pic>
        <p:nvPicPr>
          <p:cNvPr id="1026" name="Picture 2" descr="C:\Users\NMC\Downloads\Untitled-1 (1).jpg"/>
          <p:cNvPicPr>
            <a:picLocks noChangeAspect="1" noChangeArrowheads="1"/>
          </p:cNvPicPr>
          <p:nvPr/>
        </p:nvPicPr>
        <p:blipFill>
          <a:blip r:embed="rId2"/>
          <a:srcRect t="3529" b="4118"/>
          <a:stretch>
            <a:fillRect/>
          </a:stretch>
        </p:blipFill>
        <p:spPr bwMode="auto">
          <a:xfrm>
            <a:off x="249351" y="1143000"/>
            <a:ext cx="11680519" cy="57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1462"/>
            <a:ext cx="9997440" cy="79533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INVESTIGATIONS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485899"/>
            <a:ext cx="9997440" cy="40147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ECG – Electrocardiography</a:t>
            </a:r>
          </a:p>
          <a:p>
            <a:r>
              <a:rPr lang="en-US" sz="2800" b="1" dirty="0"/>
              <a:t>ST segment elevation</a:t>
            </a:r>
          </a:p>
          <a:p>
            <a:r>
              <a:rPr lang="en-US" sz="2800" b="1" dirty="0"/>
              <a:t>T wave inversion  </a:t>
            </a:r>
          </a:p>
          <a:p>
            <a:r>
              <a:rPr lang="en-US" sz="2800" b="1" dirty="0"/>
              <a:t>Appearance of wide deep Q waves</a:t>
            </a:r>
            <a:endParaRPr lang="en-US" sz="2800" b="1" i="1" dirty="0">
              <a:solidFill>
                <a:srgbClr val="00B0F0"/>
              </a:solidFill>
            </a:endParaRPr>
          </a:p>
        </p:txBody>
      </p:sp>
      <p:pic>
        <p:nvPicPr>
          <p:cNvPr id="8195" name="Picture 3" descr="C:\Users\User\Desktop\STEMI ECG.jpg"/>
          <p:cNvPicPr>
            <a:picLocks noChangeAspect="1" noChangeArrowheads="1"/>
          </p:cNvPicPr>
          <p:nvPr/>
        </p:nvPicPr>
        <p:blipFill>
          <a:blip r:embed="rId2" cstate="print"/>
          <a:srcRect l="3333" t="43893" r="48333" b="29237"/>
          <a:stretch>
            <a:fillRect/>
          </a:stretch>
        </p:blipFill>
        <p:spPr bwMode="auto">
          <a:xfrm>
            <a:off x="228600" y="4186238"/>
            <a:ext cx="4200526" cy="2457450"/>
          </a:xfrm>
          <a:prstGeom prst="rect">
            <a:avLst/>
          </a:prstGeom>
          <a:noFill/>
        </p:spPr>
      </p:pic>
      <p:pic>
        <p:nvPicPr>
          <p:cNvPr id="8196" name="Picture 4" descr="C:\Users\User\Desktop\STEMI ECG.jpg"/>
          <p:cNvPicPr>
            <a:picLocks noChangeAspect="1" noChangeArrowheads="1"/>
          </p:cNvPicPr>
          <p:nvPr/>
        </p:nvPicPr>
        <p:blipFill>
          <a:blip r:embed="rId2" cstate="print"/>
          <a:srcRect l="60000" t="69542" r="1667" b="1145"/>
          <a:stretch>
            <a:fillRect/>
          </a:stretch>
        </p:blipFill>
        <p:spPr bwMode="auto">
          <a:xfrm>
            <a:off x="4829176" y="4271964"/>
            <a:ext cx="4029075" cy="2271711"/>
          </a:xfrm>
          <a:prstGeom prst="rect">
            <a:avLst/>
          </a:prstGeom>
          <a:noFill/>
        </p:spPr>
      </p:pic>
      <p:pic>
        <p:nvPicPr>
          <p:cNvPr id="5122" name="Picture 2" descr="C:\Users\NMC\Desktop\ihd\26.JPG"/>
          <p:cNvPicPr>
            <a:picLocks noChangeAspect="1" noChangeArrowheads="1"/>
          </p:cNvPicPr>
          <p:nvPr/>
        </p:nvPicPr>
        <p:blipFill>
          <a:blip r:embed="rId3"/>
          <a:srcRect l="14921" r="12698" b="33509"/>
          <a:stretch>
            <a:fillRect/>
          </a:stretch>
        </p:blipFill>
        <p:spPr bwMode="auto">
          <a:xfrm>
            <a:off x="7300913" y="976314"/>
            <a:ext cx="4891087" cy="2995612"/>
          </a:xfrm>
          <a:prstGeom prst="rect">
            <a:avLst/>
          </a:prstGeom>
          <a:noFill/>
        </p:spPr>
      </p:pic>
      <p:pic>
        <p:nvPicPr>
          <p:cNvPr id="2050" name="Picture 2" descr="C:\Users\NMC\Downloads\Untitled-2.jpg"/>
          <p:cNvPicPr>
            <a:picLocks noChangeAspect="1" noChangeArrowheads="1"/>
          </p:cNvPicPr>
          <p:nvPr/>
        </p:nvPicPr>
        <p:blipFill>
          <a:blip r:embed="rId4"/>
          <a:srcRect l="73061" t="8893" r="5226" b="11545"/>
          <a:stretch>
            <a:fillRect/>
          </a:stretch>
        </p:blipFill>
        <p:spPr bwMode="auto">
          <a:xfrm>
            <a:off x="9263053" y="4000500"/>
            <a:ext cx="2657475" cy="2654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523" y="0"/>
            <a:ext cx="8911687" cy="114299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 (IHD)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Etiopathogenesis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251285"/>
            <a:ext cx="11951368" cy="5606716"/>
          </a:xfrm>
          <a:solidFill>
            <a:srgbClr val="EFF3E5"/>
          </a:solidFill>
        </p:spPr>
        <p:txBody>
          <a:bodyPr>
            <a:normAutofit fontScale="92500" lnSpcReduction="10000"/>
          </a:bodyPr>
          <a:lstStyle/>
          <a:p>
            <a:pPr algn="ctr">
              <a:spcAft>
                <a:spcPts val="1800"/>
              </a:spcAft>
              <a:buNone/>
            </a:pPr>
            <a:r>
              <a:rPr lang="en-US" sz="2800" b="1" dirty="0">
                <a:solidFill>
                  <a:srgbClr val="00B050"/>
                </a:solidFill>
              </a:rPr>
              <a:t>Superadded changes in atherosclerosis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Acute coronary syndromes including </a:t>
            </a:r>
            <a:r>
              <a:rPr lang="en-US" sz="2800" b="1" dirty="0">
                <a:solidFill>
                  <a:srgbClr val="0070C0"/>
                </a:solidFill>
              </a:rPr>
              <a:t>acute MI, unstable angina and sudden ischemic death</a:t>
            </a:r>
            <a:r>
              <a:rPr lang="en-US" sz="2800" b="1" dirty="0">
                <a:solidFill>
                  <a:srgbClr val="002060"/>
                </a:solidFill>
              </a:rPr>
              <a:t> are due to superadded changes in pre existing atherosclerotic plaque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These changes are</a:t>
            </a:r>
          </a:p>
          <a:p>
            <a:pPr lvl="1">
              <a:spcAft>
                <a:spcPts val="1800"/>
              </a:spcAft>
            </a:pPr>
            <a:r>
              <a:rPr lang="en-US" sz="2600" b="1" dirty="0">
                <a:solidFill>
                  <a:srgbClr val="0070C0"/>
                </a:solidFill>
              </a:rPr>
              <a:t>Acute changes in </a:t>
            </a:r>
            <a:r>
              <a:rPr lang="en-US" sz="2600" b="1" dirty="0" err="1">
                <a:solidFill>
                  <a:srgbClr val="0070C0"/>
                </a:solidFill>
              </a:rPr>
              <a:t>ahtheromatous</a:t>
            </a:r>
            <a:r>
              <a:rPr lang="en-US" sz="2600" b="1" dirty="0">
                <a:solidFill>
                  <a:srgbClr val="0070C0"/>
                </a:solidFill>
              </a:rPr>
              <a:t> plaque </a:t>
            </a:r>
            <a:r>
              <a:rPr lang="en-US" sz="2600" b="1" dirty="0">
                <a:solidFill>
                  <a:srgbClr val="002060"/>
                </a:solidFill>
              </a:rPr>
              <a:t>– hemorrhage, fissuring ulceration- </a:t>
            </a:r>
            <a:r>
              <a:rPr lang="en-US" sz="2600" b="1" dirty="0" err="1">
                <a:solidFill>
                  <a:srgbClr val="002060"/>
                </a:solidFill>
              </a:rPr>
              <a:t>thombosis</a:t>
            </a:r>
            <a:endParaRPr lang="en-US" sz="2600" b="1" dirty="0">
              <a:solidFill>
                <a:srgbClr val="002060"/>
              </a:solidFill>
            </a:endParaRPr>
          </a:p>
          <a:p>
            <a:pPr lvl="1">
              <a:spcAft>
                <a:spcPts val="1800"/>
              </a:spcAft>
            </a:pPr>
            <a:r>
              <a:rPr lang="en-US" sz="2600" b="1" dirty="0">
                <a:solidFill>
                  <a:srgbClr val="0070C0"/>
                </a:solidFill>
              </a:rPr>
              <a:t>Coronary artery thrombosis </a:t>
            </a:r>
            <a:r>
              <a:rPr lang="en-US" sz="2600" b="1" dirty="0">
                <a:solidFill>
                  <a:srgbClr val="002060"/>
                </a:solidFill>
              </a:rPr>
              <a:t>lading to emboli formation</a:t>
            </a:r>
          </a:p>
          <a:p>
            <a:pPr lvl="1">
              <a:spcAft>
                <a:spcPts val="1800"/>
              </a:spcAft>
            </a:pPr>
            <a:r>
              <a:rPr lang="en-US" sz="2600" b="1" dirty="0">
                <a:solidFill>
                  <a:srgbClr val="0070C0"/>
                </a:solidFill>
              </a:rPr>
              <a:t>Local platelet aggregation</a:t>
            </a:r>
            <a:r>
              <a:rPr lang="en-US" sz="2600" b="1" dirty="0">
                <a:solidFill>
                  <a:srgbClr val="002060"/>
                </a:solidFill>
              </a:rPr>
              <a:t>, which releases thromboxane A 2 causing </a:t>
            </a:r>
            <a:r>
              <a:rPr lang="en-US" sz="2600" b="1" dirty="0" err="1">
                <a:solidFill>
                  <a:srgbClr val="002060"/>
                </a:solidFill>
              </a:rPr>
              <a:t>vaso</a:t>
            </a:r>
            <a:r>
              <a:rPr lang="en-US" sz="2600" b="1" dirty="0">
                <a:solidFill>
                  <a:srgbClr val="002060"/>
                </a:solidFill>
              </a:rPr>
              <a:t> spasm </a:t>
            </a:r>
            <a:r>
              <a:rPr lang="en-US" sz="2600" b="1" dirty="0">
                <a:solidFill>
                  <a:srgbClr val="0070C0"/>
                </a:solidFill>
              </a:rPr>
              <a:t>coronary spasm</a:t>
            </a:r>
            <a:endParaRPr lang="en-US" sz="2200" b="1" dirty="0">
              <a:solidFill>
                <a:srgbClr val="0070C0"/>
              </a:solidFill>
            </a:endParaRPr>
          </a:p>
          <a:p>
            <a:pPr lvl="1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609" y="0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effectLst/>
              </a:rPr>
              <a:t>COMPLICATIONS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673768"/>
            <a:ext cx="11975432" cy="6184232"/>
          </a:xfrm>
          <a:solidFill>
            <a:srgbClr val="EFF3E5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Arrhythmias </a:t>
            </a:r>
            <a:r>
              <a:rPr lang="en-US" sz="112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Occur due to </a:t>
            </a:r>
            <a:r>
              <a:rPr lang="en-US" sz="11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ischaemic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injury or irritation to the conduction system </a:t>
            </a:r>
            <a:endParaRPr lang="en-US" sz="1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Congestive heart failure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Cardiogenic</a:t>
            </a:r>
            <a:r>
              <a:rPr lang="en-US" sz="1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shock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Mural thrombosis &amp; </a:t>
            </a:r>
            <a:r>
              <a:rPr lang="en-US" sz="1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thromboemboli</a:t>
            </a:r>
            <a:endParaRPr lang="en-US" sz="1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Rupture –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Rupture of the ventricular free wall  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hemopericardium and cardiac tamponade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Rupture of the ventricular septum 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acute VSD 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left-to-right shunt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Papillary muscle rupture 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en-US" sz="11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acute onset of severe mitral regurgitation</a:t>
            </a:r>
            <a:endParaRPr lang="en-US" sz="1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Cardiac aneurysm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Pericarditis</a:t>
            </a:r>
            <a:endParaRPr lang="en-US" sz="11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:\Users\NMC\Desktop\ihd\17.JPG"/>
          <p:cNvPicPr>
            <a:picLocks noChangeAspect="1" noChangeArrowheads="1"/>
          </p:cNvPicPr>
          <p:nvPr/>
        </p:nvPicPr>
        <p:blipFill>
          <a:blip r:embed="rId2"/>
          <a:srcRect l="7290" t="27322" r="49208" b="11123"/>
          <a:stretch>
            <a:fillRect/>
          </a:stretch>
        </p:blipFill>
        <p:spPr bwMode="auto">
          <a:xfrm>
            <a:off x="2028825" y="555650"/>
            <a:ext cx="7458075" cy="6044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MC\Desktop\ihd\Untitled-1 (1).jpg"/>
          <p:cNvPicPr>
            <a:picLocks noChangeAspect="1" noChangeArrowheads="1"/>
          </p:cNvPicPr>
          <p:nvPr/>
        </p:nvPicPr>
        <p:blipFill>
          <a:blip r:embed="rId2"/>
          <a:srcRect l="2396" t="4965" r="449" b="4982"/>
          <a:stretch>
            <a:fillRect/>
          </a:stretch>
        </p:blipFill>
        <p:spPr bwMode="auto">
          <a:xfrm>
            <a:off x="1414463" y="120895"/>
            <a:ext cx="10072687" cy="6617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effectLst/>
              </a:rPr>
              <a:t>CHRONIC ISCHEMIC HEART DISEASE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43074"/>
            <a:ext cx="10387584" cy="481012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Ischemic </a:t>
            </a:r>
            <a:r>
              <a:rPr lang="en-US" sz="2800" b="1" dirty="0" err="1">
                <a:solidFill>
                  <a:srgbClr val="002060"/>
                </a:solidFill>
              </a:rPr>
              <a:t>cardiomyopathy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</a:rPr>
              <a:t>Progressive ischemic myocardial damage/ inadequate compensation 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 progressive congestive heart failure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Usually post infarct due to </a:t>
            </a:r>
            <a:r>
              <a:rPr lang="en-US" sz="2800" b="1" dirty="0" err="1">
                <a:solidFill>
                  <a:srgbClr val="002060"/>
                </a:solidFill>
                <a:sym typeface="Wingdings" pitchFamily="2" charset="2"/>
              </a:rPr>
              <a:t>decompensated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 hypertrophied </a:t>
            </a:r>
            <a:r>
              <a:rPr lang="en-US" sz="2800" b="1" dirty="0" err="1">
                <a:solidFill>
                  <a:srgbClr val="002060"/>
                </a:solidFill>
                <a:sym typeface="Wingdings" pitchFamily="2" charset="2"/>
              </a:rPr>
              <a:t>uneffected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 myocardium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Morphology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sym typeface="Wingdings" pitchFamily="2" charset="2"/>
              </a:rPr>
              <a:t>cardiomegaly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, LVH and dilation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0070C0"/>
                </a:solidFill>
                <a:sym typeface="Wingdings" pitchFamily="2" charset="2"/>
              </a:rPr>
              <a:t>Microscopy</a:t>
            </a:r>
            <a:r>
              <a:rPr lang="en-US" sz="2800" b="1" dirty="0">
                <a:solidFill>
                  <a:srgbClr val="002060"/>
                </a:solidFill>
                <a:sym typeface="Wingdings" pitchFamily="2" charset="2"/>
              </a:rPr>
              <a:t> – myocardial hypertrophy and fibrosis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298" t="14913" r="51058" b="5917"/>
          <a:stretch>
            <a:fillRect/>
          </a:stretch>
        </p:blipFill>
        <p:spPr bwMode="auto">
          <a:xfrm>
            <a:off x="2644198" y="0"/>
            <a:ext cx="83127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900" y="600075"/>
            <a:ext cx="8911687" cy="68081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PREVIOUS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338" y="1557338"/>
            <a:ext cx="10634663" cy="4872037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A 59 year old man was admitted with history of chest pain of half an hour duration. Pain was in the </a:t>
            </a:r>
            <a:r>
              <a:rPr lang="en-US" sz="2800" b="1" dirty="0" err="1">
                <a:solidFill>
                  <a:srgbClr val="002060"/>
                </a:solidFill>
              </a:rPr>
              <a:t>precordial</a:t>
            </a:r>
            <a:r>
              <a:rPr lang="en-US" sz="2800" b="1" dirty="0">
                <a:solidFill>
                  <a:srgbClr val="002060"/>
                </a:solidFill>
              </a:rPr>
              <a:t> area with radiation in the left arm. Pain was severe in nature and was </a:t>
            </a:r>
            <a:r>
              <a:rPr lang="en-US" sz="2800" b="1" dirty="0" err="1">
                <a:solidFill>
                  <a:srgbClr val="002060"/>
                </a:solidFill>
              </a:rPr>
              <a:t>accompained</a:t>
            </a:r>
            <a:r>
              <a:rPr lang="en-US" sz="2800" b="1" dirty="0">
                <a:solidFill>
                  <a:srgbClr val="002060"/>
                </a:solidFill>
              </a:rPr>
              <a:t> by </a:t>
            </a:r>
            <a:r>
              <a:rPr lang="en-US" sz="2800" b="1" dirty="0" err="1">
                <a:solidFill>
                  <a:srgbClr val="002060"/>
                </a:solidFill>
              </a:rPr>
              <a:t>vomitting</a:t>
            </a:r>
            <a:r>
              <a:rPr lang="en-US" sz="2800" b="1" dirty="0">
                <a:solidFill>
                  <a:srgbClr val="002060"/>
                </a:solidFill>
              </a:rPr>
              <a:t>. ECG showed ST segment elevation with T wave inversion.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             a. what is the most likely diagnosis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              b. What biochemical investigations are useful in such a case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              c. What complications can occur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              d. What are the predisposing factors of this disease      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075" y="928689"/>
            <a:ext cx="10215563" cy="550068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45 year old man was rushed to the hospital following sudden onset of an episode of crushing  </a:t>
            </a:r>
            <a:r>
              <a:rPr lang="en-US" sz="2400" b="1" dirty="0" err="1">
                <a:solidFill>
                  <a:srgbClr val="002060"/>
                </a:solidFill>
              </a:rPr>
              <a:t>substernal</a:t>
            </a:r>
            <a:r>
              <a:rPr lang="en-US" sz="2400" b="1" dirty="0">
                <a:solidFill>
                  <a:srgbClr val="002060"/>
                </a:solidFill>
              </a:rPr>
              <a:t> chest pain. He received advanced life support measures. His course was marked by intractable </a:t>
            </a:r>
            <a:r>
              <a:rPr lang="en-US" sz="2400" b="1" dirty="0" err="1">
                <a:solidFill>
                  <a:srgbClr val="002060"/>
                </a:solidFill>
              </a:rPr>
              <a:t>cardiogenic</a:t>
            </a:r>
            <a:r>
              <a:rPr lang="en-US" sz="2400" b="1" dirty="0">
                <a:solidFill>
                  <a:srgbClr val="002060"/>
                </a:solidFill>
              </a:rPr>
              <a:t> shock and he died 4 days later. At autopsy, a large </a:t>
            </a:r>
            <a:r>
              <a:rPr lang="en-US" sz="2400" b="1" dirty="0" err="1">
                <a:solidFill>
                  <a:srgbClr val="002060"/>
                </a:solidFill>
              </a:rPr>
              <a:t>transmural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anterolateral</a:t>
            </a:r>
            <a:r>
              <a:rPr lang="en-US" sz="2400" b="1" dirty="0">
                <a:solidFill>
                  <a:srgbClr val="002060"/>
                </a:solidFill>
              </a:rPr>
              <a:t> area of </a:t>
            </a:r>
            <a:r>
              <a:rPr lang="en-US" sz="2400" b="1" dirty="0" err="1">
                <a:solidFill>
                  <a:srgbClr val="002060"/>
                </a:solidFill>
              </a:rPr>
              <a:t>coagulative</a:t>
            </a:r>
            <a:r>
              <a:rPr lang="en-US" sz="2400" b="1" dirty="0">
                <a:solidFill>
                  <a:srgbClr val="002060"/>
                </a:solidFill>
              </a:rPr>
              <a:t> necrosis was found in the </a:t>
            </a:r>
            <a:r>
              <a:rPr lang="en-US" sz="2400" b="1" dirty="0" err="1">
                <a:solidFill>
                  <a:srgbClr val="002060"/>
                </a:solidFill>
              </a:rPr>
              <a:t>anterolateral</a:t>
            </a:r>
            <a:r>
              <a:rPr lang="en-US" sz="2400" b="1" dirty="0">
                <a:solidFill>
                  <a:srgbClr val="002060"/>
                </a:solidFill>
              </a:rPr>
              <a:t> wall of left ventricle.</a:t>
            </a: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         a.       What is your diagnosis?</a:t>
            </a: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         b.      What microscopic findings are most likely to be present in this area?</a:t>
            </a: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         c.       What are the risk factors leading to this condition?</a:t>
            </a: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         d.      What are the complications of this disease?        </a:t>
            </a:r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50049" y="200025"/>
            <a:ext cx="8911687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PREVIOUS QUESTIONS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413" y="2824385"/>
            <a:ext cx="8911687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3161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500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ISCHEMIC HEART DISEASE (IHD)</a:t>
            </a:r>
            <a:br>
              <a:rPr lang="en-US" sz="3200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7030A0"/>
                </a:solidFill>
              </a:rPr>
              <a:t>Etiopathogenesis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143000"/>
            <a:ext cx="10577512" cy="5714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0070C0"/>
                </a:solidFill>
              </a:rPr>
              <a:t>Non-atherosclerotic causes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Vasospasm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Stenosis of coronary ostia- </a:t>
            </a:r>
            <a:r>
              <a:rPr lang="en-US" sz="2800" b="1" dirty="0">
                <a:solidFill>
                  <a:srgbClr val="002060"/>
                </a:solidFill>
              </a:rPr>
              <a:t>in conditions like aortic atherosclerotic plaque encroaching on opening of coronary ostia or extension of syphilitic aortitis</a:t>
            </a:r>
          </a:p>
          <a:p>
            <a:pPr>
              <a:spcAft>
                <a:spcPts val="1800"/>
              </a:spcAft>
            </a:pP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Arteritis</a:t>
            </a:r>
            <a:r>
              <a:rPr lang="en-US" sz="2800" b="1" dirty="0">
                <a:solidFill>
                  <a:srgbClr val="002060"/>
                </a:solidFill>
              </a:rPr>
              <a:t> – as in rheumatic </a:t>
            </a:r>
            <a:r>
              <a:rPr lang="en-US" sz="2800" b="1" dirty="0" err="1">
                <a:solidFill>
                  <a:srgbClr val="002060"/>
                </a:solidFill>
              </a:rPr>
              <a:t>arteritis</a:t>
            </a:r>
            <a:r>
              <a:rPr lang="en-US" sz="2800" b="1" dirty="0">
                <a:solidFill>
                  <a:srgbClr val="002060"/>
                </a:solidFill>
              </a:rPr>
              <a:t>, poly </a:t>
            </a:r>
            <a:r>
              <a:rPr lang="en-US" sz="2800" b="1" dirty="0" err="1">
                <a:solidFill>
                  <a:srgbClr val="002060"/>
                </a:solidFill>
              </a:rPr>
              <a:t>arteritis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nodosa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thromboangitis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obliterans</a:t>
            </a:r>
            <a:r>
              <a:rPr lang="en-US" sz="2800" b="1" dirty="0">
                <a:solidFill>
                  <a:srgbClr val="002060"/>
                </a:solidFill>
              </a:rPr>
              <a:t>, or other bacterial infection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Embolism</a:t>
            </a:r>
            <a:r>
              <a:rPr lang="en-US" sz="2800" b="1" dirty="0">
                <a:solidFill>
                  <a:srgbClr val="002060"/>
                </a:solidFill>
              </a:rPr>
              <a:t> – emboli from else where in the body may occlude coronary arteries and their branches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60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ISCHEMIC HEART DISEASE (IHD)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Etiopathogenesis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888" y="1028699"/>
            <a:ext cx="10618269" cy="56485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Non-atherosclerotic causes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Thrombotic diseases </a:t>
            </a:r>
            <a:r>
              <a:rPr lang="en-US" sz="2400" b="1" dirty="0">
                <a:solidFill>
                  <a:srgbClr val="002060"/>
                </a:solidFill>
              </a:rPr>
              <a:t>– conditions with </a:t>
            </a:r>
            <a:r>
              <a:rPr lang="en-US" sz="2400" b="1" dirty="0" err="1">
                <a:solidFill>
                  <a:srgbClr val="002060"/>
                </a:solidFill>
              </a:rPr>
              <a:t>hypercoagulability</a:t>
            </a:r>
            <a:r>
              <a:rPr lang="en-US" sz="2400" b="1" dirty="0">
                <a:solidFill>
                  <a:srgbClr val="002060"/>
                </a:solidFill>
              </a:rPr>
              <a:t> of blood such as in shock, </a:t>
            </a:r>
            <a:r>
              <a:rPr lang="en-US" sz="2400" b="1" dirty="0" err="1">
                <a:solidFill>
                  <a:srgbClr val="002060"/>
                </a:solidFill>
              </a:rPr>
              <a:t>polycythemia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vera</a:t>
            </a:r>
            <a:r>
              <a:rPr lang="en-US" sz="2400" b="1" dirty="0">
                <a:solidFill>
                  <a:srgbClr val="002060"/>
                </a:solidFill>
              </a:rPr>
              <a:t>, sickle cell anemia and thrombotic thrombocytopenic </a:t>
            </a:r>
            <a:r>
              <a:rPr lang="en-US" sz="2400" b="1" dirty="0" err="1">
                <a:solidFill>
                  <a:srgbClr val="002060"/>
                </a:solidFill>
              </a:rPr>
              <a:t>purpura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Trauma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Aneurysm – 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dissecting aneurysm of the aorta into the coronary artery may produce thrombotic coronary occlusion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Rarely congenital, mycotic and syphilitic aneurysms may occur in coronary arteries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Compression</a:t>
            </a:r>
            <a:r>
              <a:rPr lang="en-US" sz="2400" b="1" dirty="0">
                <a:solidFill>
                  <a:srgbClr val="002060"/>
                </a:solidFill>
              </a:rPr>
              <a:t> – from outside by primary or secondary tumors of the heart may result in occlusion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4837" y="628650"/>
            <a:ext cx="4471987" cy="461665"/>
          </a:xfrm>
          <a:prstGeom prst="rect">
            <a:avLst/>
          </a:prstGeom>
          <a:solidFill>
            <a:srgbClr val="CC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Etiopathogenesis of IHD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00324" y="1828800"/>
            <a:ext cx="195738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Coronary atherosclerosis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9238" y="1814513"/>
            <a:ext cx="2514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Superadded changes in coronary atherosclerotic plaque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2538" y="1857376"/>
            <a:ext cx="2743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Non-atherosclerotic causes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9174" y="3328987"/>
            <a:ext cx="3400426" cy="861774"/>
          </a:xfrm>
          <a:prstGeom prst="rect">
            <a:avLst/>
          </a:prstGeom>
          <a:solidFill>
            <a:srgbClr val="FFE7FF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1600" b="1" dirty="0"/>
              <a:t>Acute changes in plaque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Coronary artery thrombosis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Local platelet aggregation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43962" y="3328987"/>
            <a:ext cx="2957513" cy="2092881"/>
          </a:xfrm>
          <a:prstGeom prst="rect">
            <a:avLst/>
          </a:prstGeom>
          <a:solidFill>
            <a:srgbClr val="FFE7FF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1600" b="1" dirty="0"/>
              <a:t>Vasospasm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 err="1"/>
              <a:t>Stenosis</a:t>
            </a:r>
            <a:r>
              <a:rPr lang="en-US" sz="1600" b="1" dirty="0"/>
              <a:t> of coronary </a:t>
            </a:r>
            <a:r>
              <a:rPr lang="en-US" sz="1600" b="1" dirty="0" err="1"/>
              <a:t>ostia</a:t>
            </a:r>
            <a:endParaRPr lang="en-US" sz="1600" b="1" dirty="0"/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</a:t>
            </a:r>
            <a:r>
              <a:rPr lang="en-US" sz="1600" b="1" dirty="0" err="1"/>
              <a:t>Arteritis</a:t>
            </a:r>
            <a:endParaRPr lang="en-US" sz="1600" b="1" dirty="0"/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Embolism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Thrombotic diseases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Trauma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Aneurysms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/>
              <a:t> Compression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00425" y="1243013"/>
            <a:ext cx="6958013" cy="285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136107" y="1478756"/>
            <a:ext cx="4714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331747" y="1545431"/>
            <a:ext cx="4714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0127459" y="1540669"/>
            <a:ext cx="4714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ISCHEMIC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565" y="1499015"/>
            <a:ext cx="9713626" cy="484182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IHD can present as one of the following clinical syndrome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Myocardial ischemia </a:t>
            </a:r>
            <a:r>
              <a:rPr lang="en-US" sz="3200" b="1" dirty="0">
                <a:solidFill>
                  <a:srgbClr val="002060"/>
                </a:solidFill>
              </a:rPr>
              <a:t>– Ischemia            Cardiac necrosis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Angina pectoris(Chest pain) </a:t>
            </a:r>
            <a:r>
              <a:rPr lang="en-US" sz="3200" b="1" dirty="0">
                <a:solidFill>
                  <a:srgbClr val="002060"/>
                </a:solidFill>
              </a:rPr>
              <a:t>– Ischemia does not cause infarction but symptoms   infarction risk 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Chronic IHD </a:t>
            </a:r>
            <a:r>
              <a:rPr lang="en-US" sz="3200" b="1" dirty="0">
                <a:solidFill>
                  <a:srgbClr val="002060"/>
                </a:solidFill>
              </a:rPr>
              <a:t>with heart failure</a:t>
            </a:r>
          </a:p>
          <a:p>
            <a:pPr lvl="1"/>
            <a:r>
              <a:rPr lang="en-US" sz="3200" b="1" dirty="0">
                <a:solidFill>
                  <a:srgbClr val="0070C0"/>
                </a:solidFill>
              </a:rPr>
              <a:t>Sudden cardiac death </a:t>
            </a:r>
          </a:p>
        </p:txBody>
      </p:sp>
    </p:spTree>
    <p:extLst>
      <p:ext uri="{BB962C8B-B14F-4D97-AF65-F5344CB8AC3E}">
        <p14:creationId xmlns:p14="http://schemas.microsoft.com/office/powerpoint/2010/main" val="27517208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10464</TotalTime>
  <Words>2597</Words>
  <Application>Microsoft Office PowerPoint</Application>
  <PresentationFormat>Widescreen</PresentationFormat>
  <Paragraphs>397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Century Gothic</vt:lpstr>
      <vt:lpstr>Wingdings</vt:lpstr>
      <vt:lpstr>Wingdings 3</vt:lpstr>
      <vt:lpstr>Wisp</vt:lpstr>
      <vt:lpstr>ISCHEMIC HEART DISEASE</vt:lpstr>
      <vt:lpstr>ISCHEMIC HEART DISEASE (IHD)</vt:lpstr>
      <vt:lpstr>ISCHEMIC HEART DISEASE (IHD) Etiopathogenesis </vt:lpstr>
      <vt:lpstr>ISCHEMIC HEART DISEASE (IHD) Etiopathogenesis - Coronary atherosclerosis </vt:lpstr>
      <vt:lpstr>ISCHEMIC HEART DISEASE (IHD) Etiopathogenesis </vt:lpstr>
      <vt:lpstr>ISCHEMIC HEART DISEASE (IHD) Etiopathogenesis </vt:lpstr>
      <vt:lpstr>ISCHEMIC HEART DISEASE (IHD) Etiopathogenesis </vt:lpstr>
      <vt:lpstr>PowerPoint Presentation</vt:lpstr>
      <vt:lpstr>ISCHEMIC HEART DISEASE</vt:lpstr>
      <vt:lpstr>ANGINA PECTORIS</vt:lpstr>
      <vt:lpstr>PowerPoint Presentation</vt:lpstr>
      <vt:lpstr>ANGINA PECTORIS Stable (typical) angina </vt:lpstr>
      <vt:lpstr>PowerPoint Presentation</vt:lpstr>
      <vt:lpstr>ANGINA PECTORIS Prinzmetal variant angina </vt:lpstr>
      <vt:lpstr>ANGINA PECTORIS Unstable or crescendo angina </vt:lpstr>
      <vt:lpstr>PowerPoint Presentation</vt:lpstr>
      <vt:lpstr>MYOCARDIAL ISCHEMIA </vt:lpstr>
      <vt:lpstr>MYOCARDIAL ISCHEMIA PATHOGENESIS </vt:lpstr>
      <vt:lpstr>CONSEQUENCES OF MYOCARDIAL ISCHEMIA </vt:lpstr>
      <vt:lpstr>TIME OF ONSET OF EVENTS IN IHD </vt:lpstr>
      <vt:lpstr>CONSEQUENCES OF MYOCARDIAL ISCHEMIA Ultra structural changes </vt:lpstr>
      <vt:lpstr>MYOCARDIAL ISCHEMIA</vt:lpstr>
      <vt:lpstr>MYOCARDIAL ISCHEMIA</vt:lpstr>
      <vt:lpstr>MYOCARDIAL ISCHEMIA </vt:lpstr>
      <vt:lpstr>MYOCARDIAL ISCHEMIA </vt:lpstr>
      <vt:lpstr>PATTERNS OF INFARCTION</vt:lpstr>
      <vt:lpstr>PATTERNS OF INFARCTION</vt:lpstr>
      <vt:lpstr>MORPHOLOGY OF MI</vt:lpstr>
      <vt:lpstr>PowerPoint Presentation</vt:lpstr>
      <vt:lpstr>MORPHOLOGY OF MI</vt:lpstr>
      <vt:lpstr>MORPHOLOGY OF MI</vt:lpstr>
      <vt:lpstr>MORPHOLOGY OF MI</vt:lpstr>
      <vt:lpstr>MORPHOLOGY OF MI</vt:lpstr>
      <vt:lpstr>MORPHOLOGY OF MI</vt:lpstr>
      <vt:lpstr>MORPHOLOGY OF MI</vt:lpstr>
      <vt:lpstr>INFARCT MODIFICATION BY REPERFUSION </vt:lpstr>
      <vt:lpstr>INFARCT MODIFICATION BY REPERFUSION </vt:lpstr>
      <vt:lpstr>DIAGNOSIS</vt:lpstr>
      <vt:lpstr>CLINICAL FEATURES</vt:lpstr>
      <vt:lpstr>LABORATORY INVESTIGATIONS</vt:lpstr>
      <vt:lpstr>LABORATORY INVESTIGATIONS</vt:lpstr>
      <vt:lpstr>LABORATORY INVESTIGATIONS</vt:lpstr>
      <vt:lpstr>LABORATORY INVESTIGATIONS</vt:lpstr>
      <vt:lpstr>LABORATORY INVESTIGATIONS</vt:lpstr>
      <vt:lpstr>LABORATORY INVESTIGATIONS</vt:lpstr>
      <vt:lpstr>LABORATORY INVESTIGATIONS</vt:lpstr>
      <vt:lpstr>PowerPoint Presentation</vt:lpstr>
      <vt:lpstr>ENZYME MARKERS OF MI</vt:lpstr>
      <vt:lpstr>INVESTIGATIONS</vt:lpstr>
      <vt:lpstr>COMPLICATIONS</vt:lpstr>
      <vt:lpstr>PowerPoint Presentation</vt:lpstr>
      <vt:lpstr>PowerPoint Presentation</vt:lpstr>
      <vt:lpstr>CHRONIC ISCHEMIC HEART DISEASE</vt:lpstr>
      <vt:lpstr>PowerPoint Presentation</vt:lpstr>
      <vt:lpstr>PREVIOUS QUESTIONS </vt:lpstr>
      <vt:lpstr>PREVIOUS QUESTIONS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TERATOMA - OVARY</dc:title>
  <dc:creator>Shanthi Vissa</dc:creator>
  <cp:lastModifiedBy>Rupesh Vissa</cp:lastModifiedBy>
  <cp:revision>163</cp:revision>
  <dcterms:created xsi:type="dcterms:W3CDTF">2017-07-31T15:30:01Z</dcterms:created>
  <dcterms:modified xsi:type="dcterms:W3CDTF">2026-04-20T01:09:27Z</dcterms:modified>
</cp:coreProperties>
</file>