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90" r:id="rId5"/>
    <p:sldId id="274" r:id="rId6"/>
    <p:sldId id="260" r:id="rId7"/>
    <p:sldId id="261" r:id="rId8"/>
    <p:sldId id="291" r:id="rId9"/>
    <p:sldId id="263" r:id="rId10"/>
    <p:sldId id="262" r:id="rId11"/>
    <p:sldId id="264" r:id="rId12"/>
    <p:sldId id="265" r:id="rId13"/>
    <p:sldId id="292" r:id="rId14"/>
    <p:sldId id="293" r:id="rId15"/>
    <p:sldId id="266" r:id="rId16"/>
    <p:sldId id="267" r:id="rId17"/>
    <p:sldId id="294" r:id="rId18"/>
    <p:sldId id="268" r:id="rId19"/>
    <p:sldId id="271" r:id="rId20"/>
    <p:sldId id="270" r:id="rId21"/>
    <p:sldId id="272" r:id="rId22"/>
    <p:sldId id="295" r:id="rId23"/>
    <p:sldId id="296" r:id="rId24"/>
    <p:sldId id="275" r:id="rId25"/>
    <p:sldId id="269" r:id="rId26"/>
    <p:sldId id="297" r:id="rId27"/>
    <p:sldId id="276" r:id="rId28"/>
    <p:sldId id="298" r:id="rId29"/>
    <p:sldId id="299" r:id="rId30"/>
    <p:sldId id="300" r:id="rId31"/>
    <p:sldId id="301" r:id="rId32"/>
    <p:sldId id="302" r:id="rId33"/>
    <p:sldId id="303" r:id="rId34"/>
    <p:sldId id="277" r:id="rId35"/>
    <p:sldId id="281" r:id="rId36"/>
    <p:sldId id="288" r:id="rId37"/>
    <p:sldId id="278" r:id="rId38"/>
    <p:sldId id="279" r:id="rId39"/>
    <p:sldId id="280" r:id="rId40"/>
    <p:sldId id="304" r:id="rId41"/>
    <p:sldId id="305" r:id="rId42"/>
    <p:sldId id="306" r:id="rId43"/>
    <p:sldId id="307" r:id="rId44"/>
    <p:sldId id="283" r:id="rId45"/>
    <p:sldId id="284" r:id="rId46"/>
    <p:sldId id="285" r:id="rId47"/>
    <p:sldId id="286" r:id="rId48"/>
    <p:sldId id="287" r:id="rId49"/>
    <p:sldId id="289" r:id="rId50"/>
    <p:sldId id="259" r:id="rId5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042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02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pesh Vissa" userId="71bc4cc26d778a98" providerId="LiveId" clId="{F1C253F9-456B-4D4C-8B8D-2B1871BD2020}"/>
    <pc:docChg chg="undo custSel addSld delSld">
      <pc:chgData name="Rupesh Vissa" userId="71bc4cc26d778a98" providerId="LiveId" clId="{F1C253F9-456B-4D4C-8B8D-2B1871BD2020}" dt="2023-07-11T11:52:09.064" v="3" actId="47"/>
      <pc:docMkLst>
        <pc:docMk/>
      </pc:docMkLst>
      <pc:sldChg chg="del">
        <pc:chgData name="Rupesh Vissa" userId="71bc4cc26d778a98" providerId="LiveId" clId="{F1C253F9-456B-4D4C-8B8D-2B1871BD2020}" dt="2023-07-11T11:51:44.975" v="0" actId="47"/>
        <pc:sldMkLst>
          <pc:docMk/>
          <pc:sldMk cId="2414270454" sldId="308"/>
        </pc:sldMkLst>
      </pc:sldChg>
      <pc:sldChg chg="add del">
        <pc:chgData name="Rupesh Vissa" userId="71bc4cc26d778a98" providerId="LiveId" clId="{F1C253F9-456B-4D4C-8B8D-2B1871BD2020}" dt="2023-07-11T11:52:09.064" v="3" actId="47"/>
        <pc:sldMkLst>
          <pc:docMk/>
          <pc:sldMk cId="692063714" sldId="30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FD67976-B20B-429E-B5D5-D5722479720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1E8BC5F-EA5C-4DF9-B824-4DD0475B1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76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7904" y="3126655"/>
            <a:ext cx="48600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Dr.V.Shanthi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Associate Professor, Pathology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Sri Venkateswara Institute of Medical Sciences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Tirupathi</a:t>
            </a:r>
            <a:endParaRPr kumimoji="0" lang="en-US" altLang="ko-KR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598235" y="1347614"/>
            <a:ext cx="48600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PLASMA CELL NEOPLASMS AND RELATED DISORDERS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79512" y="627534"/>
            <a:ext cx="8784976" cy="451596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ko-KR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Pathogenesis </a:t>
            </a:r>
          </a:p>
          <a:p>
            <a:pPr>
              <a:spcAft>
                <a:spcPts val="600"/>
              </a:spcAft>
            </a:pPr>
            <a:r>
              <a:rPr lang="en-US" altLang="ko-KR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Genetic factors </a:t>
            </a:r>
          </a:p>
          <a:p>
            <a:pPr>
              <a:spcAft>
                <a:spcPts val="600"/>
              </a:spcAft>
            </a:pP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Genetically </a:t>
            </a:r>
            <a:r>
              <a:rPr lang="en-US" altLang="ko-K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heterogenous</a:t>
            </a: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and is associated with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Rearrangements involving </a:t>
            </a:r>
            <a:r>
              <a:rPr lang="en-US" altLang="ko-KR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IgH</a:t>
            </a:r>
            <a:r>
              <a:rPr lang="en-US" altLang="ko-KR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locus on chromosome 14q32 </a:t>
            </a: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Rearranged genes are - Cell cycle regulators like </a:t>
            </a:r>
            <a:r>
              <a:rPr lang="en-US" altLang="ko-KR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Cyclin D1 on chromosome 11q13 </a:t>
            </a: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ko-KR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Cyclin D3 on 6p21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Deletions of chromosome 17p </a:t>
            </a: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that involves </a:t>
            </a:r>
            <a:r>
              <a:rPr lang="en-US" altLang="ko-KR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TP53 </a:t>
            </a: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tumor suppressor locus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Plasma cell </a:t>
            </a:r>
            <a:r>
              <a:rPr lang="en-US" altLang="ko-K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leukemias</a:t>
            </a: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– rearrangement involving MYC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Genetic sequencing – identified frequent </a:t>
            </a:r>
            <a:r>
              <a:rPr lang="en-US" altLang="ko-KR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mutations involving components of NF-</a:t>
            </a:r>
            <a:r>
              <a:rPr lang="el-GR" altLang="ko-KR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κβ</a:t>
            </a:r>
            <a:r>
              <a:rPr lang="en-US" altLang="ko-KR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pathway </a:t>
            </a: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which supports B cell survival</a:t>
            </a:r>
            <a:endParaRPr lang="ko-KR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7534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MULTIPLE MYELOMA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68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79512" y="555526"/>
            <a:ext cx="8712968" cy="458797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ko-KR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Pathogenesis</a:t>
            </a:r>
          </a:p>
          <a:p>
            <a:pPr>
              <a:spcAft>
                <a:spcPts val="1200"/>
              </a:spcAft>
            </a:pPr>
            <a:r>
              <a:rPr lang="en-US" altLang="ko-KR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 of growth factors </a:t>
            </a:r>
          </a:p>
          <a:p>
            <a:pPr>
              <a:spcAft>
                <a:spcPts val="1200"/>
              </a:spcAft>
            </a:pPr>
            <a:r>
              <a:rPr lang="en-US" altLang="ko-KR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Interleukin 6 </a:t>
            </a:r>
            <a:r>
              <a:rPr lang="en-US" altLang="ko-K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cytokine produced by neoplastic plasma cells and by resident marrow stromal cells which acts as growth factor for plasma cells </a:t>
            </a:r>
          </a:p>
          <a:p>
            <a:pPr>
              <a:spcAft>
                <a:spcPts val="1200"/>
              </a:spcAft>
            </a:pPr>
            <a:r>
              <a:rPr lang="en-US" altLang="ko-KR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serum levels of IL-6 – indicates active disease and poor prognosis </a:t>
            </a:r>
            <a:endParaRPr lang="en-US" altLang="ko-KR" sz="1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ko-KR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MIP1 – </a:t>
            </a:r>
            <a:r>
              <a:rPr lang="el-GR" altLang="ko-KR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ko-KR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(macrophage inhibitory factor – 1 </a:t>
            </a:r>
            <a:r>
              <a:rPr lang="el-GR" altLang="ko-KR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ko-KR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 and RANK (receptor activator of nuclear factor –</a:t>
            </a:r>
            <a:r>
              <a:rPr lang="el-GR" altLang="ko-KR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κβ</a:t>
            </a:r>
            <a:r>
              <a:rPr lang="en-US" altLang="ko-KR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legend </a:t>
            </a:r>
            <a:r>
              <a:rPr lang="en-US" altLang="ko-K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produced by tumor cells – serve as osteoclast activating factors leading to bone destruction</a:t>
            </a:r>
          </a:p>
          <a:p>
            <a:pPr>
              <a:spcAft>
                <a:spcPts val="1200"/>
              </a:spcAft>
            </a:pPr>
            <a:r>
              <a:rPr lang="en-US" altLang="ko-KR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 of HHV 8 </a:t>
            </a:r>
            <a:r>
              <a:rPr lang="en-US" altLang="ko-K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marrow macrophages infected with human Herpes Virus 8 leads to release of viral IL-6 leading to stimulation of neoplastic process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5526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MULTIPLE MYELOMA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26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rchive.ahrq.gov/clinic/ta/thalidomide/thalfig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20" y="169070"/>
            <a:ext cx="6498431" cy="480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552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lassconnection.s3.amazonaws.com/340/flashcards/550340/jpg/mm132806867449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t="1286" r="2515" b="4391"/>
          <a:stretch/>
        </p:blipFill>
        <p:spPr bwMode="auto">
          <a:xfrm>
            <a:off x="1113175" y="53205"/>
            <a:ext cx="6987217" cy="496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614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9452" y="771550"/>
            <a:ext cx="9017044" cy="424847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ko-KR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Bone lesions </a:t>
            </a:r>
          </a:p>
          <a:p>
            <a:pPr>
              <a:spcAft>
                <a:spcPts val="1200"/>
              </a:spcAft>
            </a:pP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Presents as destructive plasma cell tumors involving the axial skeleton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Commonly affected bones</a:t>
            </a: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–</a:t>
            </a:r>
            <a:r>
              <a:rPr lang="en-US" altLang="ko-KR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vertebral column</a:t>
            </a: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ribs, skull, pelvis, femur, clavicle and scapula ( descending order of frequency)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Uncoupling of increasing osteolytic activity and decreased bone formation leads to lytic bone lesions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Lesions </a:t>
            </a:r>
            <a:r>
              <a:rPr lang="en-US" altLang="ko-KR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begin in medullary cavity</a:t>
            </a: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erode the cancellous bone and progressively destroy the bony cortex  leading to</a:t>
            </a:r>
            <a:r>
              <a:rPr lang="en-US" altLang="ko-KR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pathological fracture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commonly </a:t>
            </a:r>
            <a:r>
              <a:rPr lang="en-US" altLang="ko-KR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diffuse demineralization ( osteopenia) </a:t>
            </a:r>
            <a:endParaRPr lang="ko-KR" altLang="en-US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MULTIPLE MYELOMA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323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43508" y="483518"/>
            <a:ext cx="8856984" cy="720080"/>
          </a:xfrm>
        </p:spPr>
        <p:txBody>
          <a:bodyPr/>
          <a:lstStyle/>
          <a:p>
            <a:r>
              <a:rPr lang="en-US" altLang="ko-KR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Morphology of osseous lesions</a:t>
            </a:r>
          </a:p>
          <a:p>
            <a:r>
              <a:rPr lang="en-US" altLang="ko-KR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Bone lesions </a:t>
            </a:r>
            <a:r>
              <a:rPr lang="en-US" altLang="ko-K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radiologically as punched out defects usually 1 to 4 </a:t>
            </a:r>
            <a:r>
              <a:rPr lang="en-US" altLang="ko-KR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cms</a:t>
            </a:r>
            <a:r>
              <a:rPr lang="en-US" altLang="ko-K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 diameter and contain soft gelatinous red tumor masses</a:t>
            </a: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3518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MULTIPLE MYELOMA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 descr="HEME0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9622"/>
            <a:ext cx="5112568" cy="3637329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113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BONE1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3598"/>
            <a:ext cx="4365468" cy="3024336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1979712" y="339502"/>
            <a:ext cx="6858000" cy="36933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C00000"/>
                </a:solidFill>
                <a:latin typeface="CG Times" pitchFamily="18" charset="0"/>
              </a:rPr>
              <a:t>Lucent areas (Punched out) in skull radiograph</a:t>
            </a:r>
            <a:endParaRPr lang="en-US" altLang="en-US" sz="2250" b="1" dirty="0">
              <a:solidFill>
                <a:srgbClr val="C00000"/>
              </a:solidFill>
              <a:latin typeface="CG Times" pitchFamily="18" charset="0"/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577077"/>
              </p:ext>
            </p:extLst>
          </p:nvPr>
        </p:nvGraphicFramePr>
        <p:xfrm>
          <a:off x="4788024" y="1347614"/>
          <a:ext cx="4192982" cy="283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086531" imgH="2085714" progId="Paint.Picture">
                  <p:embed/>
                </p:oleObj>
              </mc:Choice>
              <mc:Fallback>
                <p:oleObj name="Bitmap Image" r:id="rId3" imgW="3086531" imgH="2085714" progId="Paint.Picture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1347614"/>
                        <a:ext cx="4192982" cy="2834456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993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07504" y="627534"/>
            <a:ext cx="9036496" cy="4515966"/>
          </a:xfrm>
        </p:spPr>
        <p:txBody>
          <a:bodyPr/>
          <a:lstStyle/>
          <a:p>
            <a:r>
              <a:rPr lang="en-US" altLang="ko-KR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Morphology – extra osseous lesion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Renal involvement</a:t>
            </a:r>
            <a:r>
              <a:rPr lang="en-US" altLang="ko-KR" sz="1800" b="1" dirty="0">
                <a:latin typeface="Calibri" panose="020F0502020204030204" pitchFamily="34" charset="0"/>
                <a:cs typeface="Calibri" panose="020F0502020204030204" pitchFamily="34" charset="0"/>
              </a:rPr>
              <a:t> – precipitation of </a:t>
            </a:r>
            <a:r>
              <a:rPr lang="en-US" altLang="ko-KR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Bence</a:t>
            </a:r>
            <a:r>
              <a:rPr lang="en-US" altLang="ko-KR" sz="1800" b="1" dirty="0">
                <a:latin typeface="Calibri" panose="020F0502020204030204" pitchFamily="34" charset="0"/>
                <a:cs typeface="Calibri" panose="020F0502020204030204" pitchFamily="34" charset="0"/>
              </a:rPr>
              <a:t> Zones proteins (light chain) passing through glomerular filtrate in Distal convoluted tubule combine with Tamm </a:t>
            </a:r>
            <a:r>
              <a:rPr lang="en-US" altLang="ko-KR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Horsfall</a:t>
            </a:r>
            <a:r>
              <a:rPr lang="en-US" altLang="ko-KR" sz="1800" b="1" dirty="0">
                <a:latin typeface="Calibri" panose="020F0502020204030204" pitchFamily="34" charset="0"/>
                <a:cs typeface="Calibri" panose="020F0502020204030204" pitchFamily="34" charset="0"/>
              </a:rPr>
              <a:t> proteins – forms tubular casts. These light chains are toxic to tubules causing damage to tubular epithelial cells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Neuropathy (due to hypercalcemia ) </a:t>
            </a:r>
            <a:r>
              <a:rPr lang="en-US" altLang="ko-KR" sz="1800" b="1" dirty="0">
                <a:latin typeface="Calibri" panose="020F0502020204030204" pitchFamily="34" charset="0"/>
                <a:cs typeface="Calibri" panose="020F0502020204030204" pitchFamily="34" charset="0"/>
              </a:rPr>
              <a:t>– infiltration of nerve trunk roots by tumor cells  producing polyneuropathy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Systemic amyloidosis</a:t>
            </a:r>
            <a:r>
              <a:rPr lang="en-US" altLang="ko-KR" sz="1800" b="1" dirty="0">
                <a:latin typeface="Calibri" panose="020F0502020204030204" pitchFamily="34" charset="0"/>
                <a:cs typeface="Calibri" panose="020F0502020204030204" pitchFamily="34" charset="0"/>
              </a:rPr>
              <a:t> – systemic primary amyloidosis in 10% of cases involving multiple organs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Liver and spleen involvement </a:t>
            </a:r>
            <a:r>
              <a:rPr lang="en-US" altLang="ko-KR" sz="1800" b="1" dirty="0">
                <a:latin typeface="Calibri" panose="020F0502020204030204" pitchFamily="34" charset="0"/>
                <a:cs typeface="Calibri" panose="020F0502020204030204" pitchFamily="34" charset="0"/>
              </a:rPr>
              <a:t>– hepatosplenomegaly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Gout </a:t>
            </a:r>
            <a:r>
              <a:rPr lang="en-US" altLang="ko-KR" sz="1800" b="1" dirty="0">
                <a:latin typeface="Calibri" panose="020F0502020204030204" pitchFamily="34" charset="0"/>
                <a:cs typeface="Calibri" panose="020F0502020204030204" pitchFamily="34" charset="0"/>
              </a:rPr>
              <a:t>– due to increased cell turn over leading to increased uric acid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Cardiovascular </a:t>
            </a:r>
            <a:r>
              <a:rPr lang="en-US" altLang="ko-KR" sz="1800" b="1" dirty="0">
                <a:latin typeface="Calibri" panose="020F0502020204030204" pitchFamily="34" charset="0"/>
                <a:cs typeface="Calibri" panose="020F0502020204030204" pitchFamily="34" charset="0"/>
              </a:rPr>
              <a:t>– cardiomyopathy and CHF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Cutaneous </a:t>
            </a:r>
            <a:r>
              <a:rPr lang="en-US" altLang="ko-KR" sz="1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plasmacytoma</a:t>
            </a:r>
            <a:r>
              <a:rPr lang="en-US" altLang="ko-KR" sz="1800" b="1" dirty="0">
                <a:latin typeface="Calibri" panose="020F0502020204030204" pitchFamily="34" charset="0"/>
                <a:cs typeface="Calibri" panose="020F0502020204030204" pitchFamily="34" charset="0"/>
              </a:rPr>
              <a:t> – associated with POEMs syndrome  (polyneuropathy, organomegaly, </a:t>
            </a:r>
            <a:r>
              <a:rPr lang="en-US" altLang="ko-KR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endocrinopathy</a:t>
            </a:r>
            <a:r>
              <a:rPr lang="en-US" altLang="ko-KR" sz="1800" b="1" dirty="0">
                <a:latin typeface="Calibri" panose="020F0502020204030204" pitchFamily="34" charset="0"/>
                <a:cs typeface="Calibri" panose="020F0502020204030204" pitchFamily="34" charset="0"/>
              </a:rPr>
              <a:t>, M protein component, Skin changes)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1510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MULTIPLE MYELOMA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79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23528" y="1203598"/>
            <a:ext cx="8496944" cy="299573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ko-KR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features </a:t>
            </a:r>
          </a:p>
          <a:p>
            <a:pPr>
              <a:spcAft>
                <a:spcPts val="1200"/>
              </a:spcAft>
            </a:pP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occur due to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Effects of plasma cell growth in tissues particularly the bones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 of excessive </a:t>
            </a:r>
            <a:r>
              <a:rPr lang="en-US" altLang="ko-KR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Igs</a:t>
            </a: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which have abnormal physicochemical properties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Suppression of normal humoral immunity</a:t>
            </a:r>
            <a:endParaRPr lang="ko-KR" alt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MULTIPLE MYELOMA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44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79512" y="884466"/>
            <a:ext cx="8640960" cy="413555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ko-KR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features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Bone pain </a:t>
            </a:r>
            <a:r>
              <a:rPr lang="en-US" altLang="ko-K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most common symptom. Occurs due to plasma cell proliferation in marrow or increased osteolytic activity – pathological fractures may occur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Anemia</a:t>
            </a:r>
            <a:r>
              <a:rPr lang="en-US" altLang="ko-K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-  (</a:t>
            </a:r>
            <a:r>
              <a:rPr lang="en-US" altLang="ko-KR" sz="1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myelothisic</a:t>
            </a:r>
            <a:r>
              <a:rPr lang="en-US" altLang="ko-K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Susceptibility to infections</a:t>
            </a:r>
            <a:r>
              <a:rPr lang="en-US" altLang="ko-K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due to hypo gamma globulinemia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Renal insufficiency - </a:t>
            </a:r>
            <a:r>
              <a:rPr lang="en-US" altLang="ko-K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 chains are toxic to tubules causing damage to tubular epithelial cells, hypercalcemia, hyperuricemia, glomerular deposition of amyloid and infiltration of kidney by tumor cells 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Hyperviscosity</a:t>
            </a:r>
            <a:r>
              <a:rPr lang="en-US" altLang="ko-KR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syndrome </a:t>
            </a:r>
            <a:r>
              <a:rPr lang="en-US" altLang="ko-K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due to hyper gamma globulinemia </a:t>
            </a:r>
            <a:endParaRPr lang="ko-KR" altLang="en-US" sz="1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MULTIPLE MYELOMA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1856955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79512" y="884466"/>
            <a:ext cx="8856984" cy="4063548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are B cell neoplasms containing </a:t>
            </a:r>
            <a:r>
              <a:rPr lang="en-US" altLang="ko-KR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neoplastic plasma cells that virtually always secrete monoclonal Ig or Ig fragments</a:t>
            </a: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which serve as tumor marker  and produce pathologic consequence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Accounts for 15% of deaths by lymphoid neoplasms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Synonyms of Plasma cell </a:t>
            </a:r>
            <a:r>
              <a:rPr lang="en-US" altLang="ko-KR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dyscrasias</a:t>
            </a: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</a:p>
          <a:p>
            <a:pPr marL="1028700"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Paraproteinemias</a:t>
            </a:r>
            <a:endParaRPr lang="en-US" altLang="ko-K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Dysproteinemias</a:t>
            </a:r>
          </a:p>
          <a:p>
            <a:pPr marL="1028700"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Monoclonal </a:t>
            </a:r>
            <a:r>
              <a:rPr lang="en-US" altLang="ko-KR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gammopathies</a:t>
            </a:r>
            <a:endParaRPr lang="en-US" altLang="ko-K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PLASMA CELL NEOPLASMS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43758"/>
            <a:ext cx="2539420" cy="201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23528" y="1203598"/>
            <a:ext cx="8496944" cy="299573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ko-KR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Diagnostic criteria </a:t>
            </a:r>
          </a:p>
          <a:p>
            <a:pPr>
              <a:spcAft>
                <a:spcPts val="1200"/>
              </a:spcAft>
            </a:pPr>
            <a:r>
              <a:rPr lang="en-US" altLang="ko-KR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Peripheral blood –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normocytic normochromic  anemia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Rouleux</a:t>
            </a: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formation (due to increase in M protein)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Leukopenia and thrombocytopenia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Plasma cell leukemia – absolute plasma cell count &gt;2000cells/</a:t>
            </a:r>
            <a:r>
              <a:rPr lang="en-US" altLang="ko-KR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cumm</a:t>
            </a:r>
            <a:endParaRPr lang="en-US" altLang="ko-K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MULTIPLE MYELOMA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75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03s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9502"/>
            <a:ext cx="4046934" cy="4229100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483768" y="4659982"/>
            <a:ext cx="3509294" cy="338554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en-US" sz="1100" b="1" dirty="0">
                <a:solidFill>
                  <a:schemeClr val="accent2">
                    <a:lumMod val="50000"/>
                  </a:schemeClr>
                </a:solidFill>
                <a:latin typeface="CG Times" pitchFamily="18" charset="0"/>
                <a:sym typeface="Symbol" panose="05050102010706020507" pitchFamily="18" charset="2"/>
              </a:rPr>
              <a:t>MULTIPLE MYELOMA</a:t>
            </a:r>
            <a:r>
              <a:rPr kumimoji="1" lang="en-US" altLang="en-US" sz="1600" b="1" dirty="0">
                <a:solidFill>
                  <a:schemeClr val="accent2">
                    <a:lumMod val="50000"/>
                  </a:schemeClr>
                </a:solidFill>
                <a:latin typeface="CG Times" pitchFamily="18" charset="0"/>
                <a:sym typeface="Symbol" panose="05050102010706020507" pitchFamily="18" charset="2"/>
              </a:rPr>
              <a:t>                    </a:t>
            </a:r>
            <a:r>
              <a:rPr kumimoji="1" lang="en-US" altLang="en-US" sz="1200" b="1" dirty="0">
                <a:solidFill>
                  <a:schemeClr val="accent2">
                    <a:lumMod val="50000"/>
                  </a:schemeClr>
                </a:solidFill>
                <a:latin typeface="CG Times" pitchFamily="18" charset="0"/>
                <a:sym typeface="Symbol" panose="05050102010706020507" pitchFamily="18" charset="2"/>
              </a:rPr>
              <a:t> NORMAL</a:t>
            </a:r>
            <a:endParaRPr kumimoji="1" lang="en-US" altLang="en-US" sz="2700" b="1" dirty="0">
              <a:solidFill>
                <a:schemeClr val="accent2">
                  <a:lumMod val="50000"/>
                </a:schemeClr>
              </a:solidFill>
              <a:latin typeface="CG Times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86980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01s0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742950"/>
            <a:ext cx="3200400" cy="4114800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B03s0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742950"/>
            <a:ext cx="3143250" cy="4114800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371725" y="47626"/>
            <a:ext cx="4560864" cy="507831"/>
          </a:xfrm>
          <a:prstGeom prst="rect">
            <a:avLst/>
          </a:prstGeom>
          <a:noFill/>
          <a:ln w="57150" cmpd="thinThick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CG Times" pitchFamily="18" charset="0"/>
              </a:rPr>
              <a:t>Peripheral blood Plasma cells</a:t>
            </a:r>
          </a:p>
        </p:txBody>
      </p:sp>
    </p:spTree>
    <p:extLst>
      <p:ext uri="{BB962C8B-B14F-4D97-AF65-F5344CB8AC3E}">
        <p14:creationId xmlns:p14="http://schemas.microsoft.com/office/powerpoint/2010/main" val="962827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23528" y="699542"/>
            <a:ext cx="8496944" cy="936104"/>
          </a:xfrm>
        </p:spPr>
        <p:txBody>
          <a:bodyPr/>
          <a:lstStyle/>
          <a:p>
            <a:r>
              <a:rPr lang="en-US" altLang="ko-KR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Bone marrow</a:t>
            </a:r>
            <a:r>
              <a:rPr lang="en-US" altLang="ko-KR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Gross – lytic lesions contain soft gelatinous red tumor masses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MULTIPLE MYELOMA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00928"/>
            <a:ext cx="5184576" cy="347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991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79512" y="411510"/>
            <a:ext cx="3528392" cy="460851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ko-KR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Bone marrow - microscopic  picture 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Malignant plasma cells have perinuclear clearing due to prominent Golgi apparatus and an eccentrically placed nuclei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 plasma cells, </a:t>
            </a:r>
            <a:r>
              <a:rPr lang="en-US" altLang="ko-KR" sz="1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plasmablasts</a:t>
            </a:r>
            <a:r>
              <a:rPr lang="en-US" altLang="ko-K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vesicular nuclei chromatin and a prominent single or bizarre, multinucleated cells may predominate</a:t>
            </a:r>
          </a:p>
          <a:p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232906"/>
            <a:ext cx="9144000" cy="884466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MULTIPLE MYELOMA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43558"/>
            <a:ext cx="4392488" cy="399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697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EME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51470"/>
            <a:ext cx="6700330" cy="4593670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2234382" y="4731990"/>
            <a:ext cx="4732386" cy="30777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Bone marrow aspirate in multiple myeloma-Leishman</a:t>
            </a:r>
            <a:endParaRPr lang="en-US" altLang="en-US" sz="195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043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23528" y="1203598"/>
            <a:ext cx="8496944" cy="381642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ko-KR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Microscopic  picture</a:t>
            </a:r>
            <a:endParaRPr lang="en-US" altLang="ko-K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cytological variants due to dysregulated synthesis and secretion of Ig leads to intracellular accumulation of intact or partially degraded protein. Such variants are</a:t>
            </a:r>
          </a:p>
          <a:p>
            <a:pPr marL="10287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Flame cells</a:t>
            </a:r>
            <a:r>
              <a:rPr lang="en-US" altLang="ko-KR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fiery like cytoplasm</a:t>
            </a:r>
          </a:p>
          <a:p>
            <a:pPr marL="10287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Mott cells</a:t>
            </a:r>
            <a:r>
              <a:rPr lang="en-US" altLang="ko-KR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multiple grape like cytoplasmic droplets </a:t>
            </a:r>
          </a:p>
          <a:p>
            <a:pPr marL="10287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Globular inclusions </a:t>
            </a:r>
            <a:r>
              <a:rPr lang="en-US" altLang="ko-KR" sz="1800" b="1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  <a:p>
            <a:pPr marL="1428750" lvl="2">
              <a:spcBef>
                <a:spcPts val="0"/>
              </a:spcBef>
            </a:pPr>
            <a:r>
              <a:rPr lang="en-US" altLang="ko-KR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Cytoplasmic </a:t>
            </a:r>
            <a:r>
              <a:rPr lang="en-US" altLang="ko-K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fibrils, crystalline rods, Russell bodies  </a:t>
            </a:r>
          </a:p>
          <a:p>
            <a:pPr marL="1428750" lvl="2">
              <a:spcBef>
                <a:spcPts val="0"/>
              </a:spcBef>
            </a:pPr>
            <a:r>
              <a:rPr lang="en-US" altLang="ko-KR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Nuclear</a:t>
            </a:r>
            <a:r>
              <a:rPr lang="en-US" altLang="ko-KR" sz="1800" b="1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altLang="ko-K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Dutcher bodies (nuclear)  </a:t>
            </a:r>
            <a:r>
              <a:rPr lang="en-US" altLang="ko-KR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MULTIPLE MYELOMA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24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3800475" y="1084660"/>
            <a:ext cx="0" cy="2606278"/>
            <a:chOff x="0" y="0"/>
            <a:chExt cx="0" cy="2189"/>
          </a:xfrm>
        </p:grpSpPr>
        <p:sp>
          <p:nvSpPr>
            <p:cNvPr id="133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350">
                <a:latin typeface="Arial" panose="020B0604020202020204" pitchFamily="34" charset="0"/>
              </a:endParaRPr>
            </a:p>
          </p:txBody>
        </p:sp>
        <p:sp>
          <p:nvSpPr>
            <p:cNvPr id="1332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0" cy="2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  </a:t>
              </a:r>
              <a:r>
                <a:rPr lang="en-US" altLang="en-US" sz="14850"/>
                <a:t> </a:t>
              </a:r>
              <a:r>
                <a:rPr lang="en-US" altLang="en-US" sz="1800"/>
                <a:t>                          </a:t>
              </a:r>
            </a:p>
          </p:txBody>
        </p:sp>
      </p:grpSp>
      <p:pic>
        <p:nvPicPr>
          <p:cNvPr id="13315" name="Picture 5" descr="M06s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164432"/>
            <a:ext cx="3086100" cy="3007519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316" name="Group 6"/>
          <p:cNvGrpSpPr>
            <a:grpSpLocks/>
          </p:cNvGrpSpPr>
          <p:nvPr/>
        </p:nvGrpSpPr>
        <p:grpSpPr bwMode="auto">
          <a:xfrm>
            <a:off x="3800475" y="1209675"/>
            <a:ext cx="0" cy="2606279"/>
            <a:chOff x="0" y="0"/>
            <a:chExt cx="0" cy="2189"/>
          </a:xfrm>
        </p:grpSpPr>
        <p:sp>
          <p:nvSpPr>
            <p:cNvPr id="13321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350">
                <a:latin typeface="Arial" panose="020B0604020202020204" pitchFamily="34" charset="0"/>
              </a:endParaRPr>
            </a:p>
          </p:txBody>
        </p:sp>
        <p:sp>
          <p:nvSpPr>
            <p:cNvPr id="13322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0" cy="2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  </a:t>
              </a:r>
              <a:r>
                <a:rPr lang="en-US" altLang="en-US" sz="14850"/>
                <a:t> </a:t>
              </a:r>
              <a:r>
                <a:rPr lang="en-US" altLang="en-US" sz="1800"/>
                <a:t>                          </a:t>
              </a:r>
            </a:p>
          </p:txBody>
        </p:sp>
      </p:grpSp>
      <p:sp>
        <p:nvSpPr>
          <p:cNvPr id="13317" name="Rectangle 9"/>
          <p:cNvSpPr>
            <a:spLocks noChangeArrowheads="1"/>
          </p:cNvSpPr>
          <p:nvPr/>
        </p:nvSpPr>
        <p:spPr bwMode="auto">
          <a:xfrm>
            <a:off x="3087246" y="308015"/>
            <a:ext cx="2867580" cy="55399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PLASMA CELL VARIANTS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18" name="Rectangle 10"/>
          <p:cNvSpPr>
            <a:spLocks noChangeArrowheads="1"/>
          </p:cNvSpPr>
          <p:nvPr/>
        </p:nvSpPr>
        <p:spPr bwMode="auto">
          <a:xfrm>
            <a:off x="2411760" y="4394598"/>
            <a:ext cx="1120820" cy="36933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Mott cell</a:t>
            </a:r>
            <a:endParaRPr lang="en-US" altLang="en-US" sz="27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3319" name="Rectangle 11"/>
          <p:cNvSpPr>
            <a:spLocks noChangeArrowheads="1"/>
          </p:cNvSpPr>
          <p:nvPr/>
        </p:nvSpPr>
        <p:spPr bwMode="auto">
          <a:xfrm>
            <a:off x="5364088" y="4388646"/>
            <a:ext cx="1300356" cy="36933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Flame cell</a:t>
            </a:r>
            <a:endParaRPr lang="en-US" altLang="en-US" sz="27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3320" name="Picture 12" descr="0318B0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1" y="1143000"/>
            <a:ext cx="2993231" cy="3028950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428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02s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"/>
            <a:ext cx="3314700" cy="4343400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907704" y="4587974"/>
            <a:ext cx="5144357" cy="4001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  <a:latin typeface="CG Times" pitchFamily="18" charset="0"/>
              </a:rPr>
              <a:t>Mott cells – PB                         Mott cells - BM</a:t>
            </a:r>
            <a:endParaRPr lang="en-US" altLang="en-US" sz="2700" b="1" dirty="0">
              <a:solidFill>
                <a:schemeClr val="accent2">
                  <a:lumMod val="50000"/>
                </a:schemeClr>
              </a:solidFill>
              <a:latin typeface="CG Times" pitchFamily="18" charset="0"/>
            </a:endParaRPr>
          </a:p>
        </p:txBody>
      </p:sp>
      <p:pic>
        <p:nvPicPr>
          <p:cNvPr id="14340" name="Picture 4" descr="B03_0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1" y="114300"/>
            <a:ext cx="3412331" cy="4343400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034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M05s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14300"/>
            <a:ext cx="4202782" cy="4379119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2915816" y="4659982"/>
            <a:ext cx="3509294" cy="338554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accent2">
                    <a:lumMod val="50000"/>
                  </a:schemeClr>
                </a:solidFill>
                <a:latin typeface="CG Times" pitchFamily="18" charset="0"/>
              </a:rPr>
              <a:t>Russel bodies in plasma cells  (H &amp; E)</a:t>
            </a:r>
            <a:endParaRPr lang="en-US" altLang="en-US" sz="225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056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IMMUNOGLOBULINS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alt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γ</a:t>
            </a:r>
            <a:r>
              <a:rPr lang="en-US" alt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-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Globulins with antibody activity: Immunoglobulin</a:t>
            </a:r>
          </a:p>
          <a:p>
            <a:pPr marL="0" indent="0">
              <a:lnSpc>
                <a:spcPct val="150000"/>
              </a:lnSpc>
            </a:pPr>
            <a:r>
              <a:rPr lang="en-US" altLang="en-US" b="1" dirty="0">
                <a:cs typeface="Times New Roman" panose="02020603050405020304" pitchFamily="18" charset="0"/>
              </a:rPr>
              <a:t>Basic Immunoglobulin molecules consist of four polypeptide chains (2 identical heavy chains &amp; 2 identical light chains)</a:t>
            </a:r>
          </a:p>
          <a:p>
            <a:pPr marL="0" indent="0">
              <a:lnSpc>
                <a:spcPct val="150000"/>
              </a:lnSpc>
            </a:pPr>
            <a:r>
              <a:rPr lang="en-US" altLang="en-US" b="1" dirty="0">
                <a:solidFill>
                  <a:srgbClr val="FF3399"/>
                </a:solidFill>
                <a:cs typeface="Times New Roman" panose="02020603050405020304" pitchFamily="18" charset="0"/>
              </a:rPr>
              <a:t>Heavy chains ( </a:t>
            </a:r>
            <a:r>
              <a:rPr lang="en-US" altLang="en-US" b="1" dirty="0" err="1">
                <a:solidFill>
                  <a:srgbClr val="FF3399"/>
                </a:solidFill>
                <a:cs typeface="Times New Roman" panose="02020603050405020304" pitchFamily="18" charset="0"/>
              </a:rPr>
              <a:t>Macroglobulins</a:t>
            </a:r>
            <a:r>
              <a:rPr lang="en-US" altLang="en-US" b="1" dirty="0">
                <a:solidFill>
                  <a:srgbClr val="FF3399"/>
                </a:solidFill>
                <a:cs typeface="Times New Roman" panose="02020603050405020304" pitchFamily="18" charset="0"/>
              </a:rPr>
              <a:t> /M protein ):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    </a:t>
            </a:r>
            <a:r>
              <a:rPr lang="en-US" altLang="en-US" b="1" dirty="0" err="1">
                <a:solidFill>
                  <a:srgbClr val="FF3399"/>
                </a:solidFill>
                <a:cs typeface="Times New Roman" panose="02020603050405020304" pitchFamily="18" charset="0"/>
              </a:rPr>
              <a:t>IgE</a:t>
            </a:r>
            <a:r>
              <a:rPr lang="en-US" altLang="en-US" b="1" dirty="0">
                <a:solidFill>
                  <a:srgbClr val="FF3399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b="1" dirty="0" err="1">
                <a:solidFill>
                  <a:srgbClr val="FF3399"/>
                </a:solidFill>
                <a:cs typeface="Times New Roman" panose="02020603050405020304" pitchFamily="18" charset="0"/>
              </a:rPr>
              <a:t>epsilion</a:t>
            </a:r>
            <a:r>
              <a:rPr lang="en-US" altLang="en-US" b="1" dirty="0">
                <a:solidFill>
                  <a:srgbClr val="FF3399"/>
                </a:solidFill>
                <a:cs typeface="Times New Roman" panose="02020603050405020304" pitchFamily="18" charset="0"/>
              </a:rPr>
              <a:t>), IgM(mu), </a:t>
            </a:r>
            <a:r>
              <a:rPr lang="en-US" altLang="en-US" b="1" dirty="0" err="1">
                <a:solidFill>
                  <a:srgbClr val="FF3399"/>
                </a:solidFill>
                <a:cs typeface="Times New Roman" panose="02020603050405020304" pitchFamily="18" charset="0"/>
              </a:rPr>
              <a:t>IgD</a:t>
            </a:r>
            <a:r>
              <a:rPr lang="en-US" altLang="en-US" b="1" dirty="0">
                <a:solidFill>
                  <a:srgbClr val="FF3399"/>
                </a:solidFill>
                <a:cs typeface="Times New Roman" panose="02020603050405020304" pitchFamily="18" charset="0"/>
              </a:rPr>
              <a:t>(delta), IgA(alpha) &amp;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b="1" dirty="0">
                <a:solidFill>
                  <a:srgbClr val="FF3399"/>
                </a:solidFill>
                <a:cs typeface="Times New Roman" panose="02020603050405020304" pitchFamily="18" charset="0"/>
              </a:rPr>
              <a:t>    IgG (gamma)</a:t>
            </a:r>
          </a:p>
          <a:p>
            <a:pPr marL="0" indent="0">
              <a:lnSpc>
                <a:spcPct val="150000"/>
              </a:lnSpc>
            </a:pPr>
            <a:r>
              <a:rPr lang="en-US" altLang="en-US" b="1" dirty="0">
                <a:solidFill>
                  <a:srgbClr val="336600"/>
                </a:solidFill>
                <a:cs typeface="Times New Roman" panose="02020603050405020304" pitchFamily="18" charset="0"/>
              </a:rPr>
              <a:t>Light chains:</a:t>
            </a:r>
            <a:r>
              <a:rPr lang="el-GR" altLang="en-US" b="1" dirty="0">
                <a:solidFill>
                  <a:srgbClr val="336600"/>
                </a:solidFill>
                <a:cs typeface="Times New Roman" panose="02020603050405020304" pitchFamily="18" charset="0"/>
              </a:rPr>
              <a:t>κ</a:t>
            </a:r>
            <a:r>
              <a:rPr lang="en-US" altLang="en-US" b="1" dirty="0">
                <a:solidFill>
                  <a:srgbClr val="336600"/>
                </a:solidFill>
                <a:cs typeface="Times New Roman" panose="02020603050405020304" pitchFamily="18" charset="0"/>
              </a:rPr>
              <a:t>(kappa),</a:t>
            </a:r>
            <a:r>
              <a:rPr lang="el-GR" altLang="en-US" b="1" dirty="0">
                <a:solidFill>
                  <a:srgbClr val="33660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b="1" dirty="0">
                <a:solidFill>
                  <a:srgbClr val="336600"/>
                </a:solidFill>
                <a:cs typeface="Times New Roman" panose="02020603050405020304" pitchFamily="18" charset="0"/>
              </a:rPr>
              <a:t>(lambda) :</a:t>
            </a:r>
            <a:r>
              <a:rPr lang="en-US" altLang="en-US" b="1" dirty="0">
                <a:solidFill>
                  <a:srgbClr val="336600"/>
                </a:solidFill>
              </a:rPr>
              <a:t>Similar to all 5 classes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514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03s0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5755"/>
            <a:ext cx="3158729" cy="4177904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489908" y="4624849"/>
            <a:ext cx="2698175" cy="3231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 dirty="0">
                <a:solidFill>
                  <a:schemeClr val="accent2">
                    <a:lumMod val="50000"/>
                  </a:schemeClr>
                </a:solidFill>
                <a:latin typeface="CG Times" pitchFamily="18" charset="0"/>
              </a:rPr>
              <a:t>Plasma cell containing crystals</a:t>
            </a:r>
          </a:p>
        </p:txBody>
      </p:sp>
      <p:pic>
        <p:nvPicPr>
          <p:cNvPr id="16388" name="Picture 4" descr="M05s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730" y="351709"/>
            <a:ext cx="3228975" cy="4165997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779730" y="4679289"/>
            <a:ext cx="3380797" cy="3231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 dirty="0">
                <a:solidFill>
                  <a:schemeClr val="accent2">
                    <a:lumMod val="50000"/>
                  </a:schemeClr>
                </a:solidFill>
                <a:latin typeface="CG Times" pitchFamily="18" charset="0"/>
              </a:rPr>
              <a:t>Dutcher bodies in plasma cells (H &amp; E)</a:t>
            </a:r>
          </a:p>
        </p:txBody>
      </p:sp>
    </p:spTree>
    <p:extLst>
      <p:ext uri="{BB962C8B-B14F-4D97-AF65-F5344CB8AC3E}">
        <p14:creationId xmlns:p14="http://schemas.microsoft.com/office/powerpoint/2010/main" val="347262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28" descr="0318B0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771650"/>
            <a:ext cx="3486150" cy="3314700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1029" descr="0318B0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57150"/>
            <a:ext cx="3429000" cy="3314700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Rectangle 1030"/>
          <p:cNvSpPr>
            <a:spLocks noChangeArrowheads="1"/>
          </p:cNvSpPr>
          <p:nvPr/>
        </p:nvSpPr>
        <p:spPr bwMode="auto">
          <a:xfrm>
            <a:off x="5042892" y="644009"/>
            <a:ext cx="1674497" cy="36933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CG Times" pitchFamily="18" charset="0"/>
              </a:rPr>
              <a:t>Dutcher bodies</a:t>
            </a:r>
            <a:endParaRPr lang="en-US" altLang="en-US" sz="2400" b="1" dirty="0">
              <a:solidFill>
                <a:schemeClr val="accent2">
                  <a:lumMod val="50000"/>
                </a:schemeClr>
              </a:solidFill>
              <a:latin typeface="CG Times" pitchFamily="18" charset="0"/>
            </a:endParaRPr>
          </a:p>
        </p:txBody>
      </p:sp>
      <p:sp>
        <p:nvSpPr>
          <p:cNvPr id="17413" name="Line 1032"/>
          <p:cNvSpPr>
            <a:spLocks noChangeShapeType="1"/>
          </p:cNvSpPr>
          <p:nvPr/>
        </p:nvSpPr>
        <p:spPr bwMode="auto">
          <a:xfrm flipV="1">
            <a:off x="2743200" y="851298"/>
            <a:ext cx="2286000" cy="3488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7414" name="Rectangle 1034"/>
          <p:cNvSpPr>
            <a:spLocks noChangeArrowheads="1"/>
          </p:cNvSpPr>
          <p:nvPr/>
        </p:nvSpPr>
        <p:spPr bwMode="auto">
          <a:xfrm>
            <a:off x="2453879" y="3829050"/>
            <a:ext cx="1005403" cy="36933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CG Times" pitchFamily="18" charset="0"/>
              </a:rPr>
              <a:t>Crystals</a:t>
            </a:r>
            <a:endParaRPr lang="en-US" altLang="en-US" sz="2400" b="1" dirty="0">
              <a:solidFill>
                <a:schemeClr val="accent2">
                  <a:lumMod val="50000"/>
                </a:schemeClr>
              </a:solidFill>
              <a:latin typeface="CG Times" pitchFamily="18" charset="0"/>
            </a:endParaRPr>
          </a:p>
        </p:txBody>
      </p:sp>
      <p:sp>
        <p:nvSpPr>
          <p:cNvPr id="17415" name="Line 1035"/>
          <p:cNvSpPr>
            <a:spLocks noChangeShapeType="1"/>
          </p:cNvSpPr>
          <p:nvPr/>
        </p:nvSpPr>
        <p:spPr bwMode="auto">
          <a:xfrm flipH="1">
            <a:off x="3657600" y="3657600"/>
            <a:ext cx="1943100" cy="400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006776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EME0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16" y="114300"/>
            <a:ext cx="6390084" cy="4286250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123728" y="4587974"/>
            <a:ext cx="4214872" cy="338554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accent2">
                    <a:lumMod val="50000"/>
                  </a:schemeClr>
                </a:solidFill>
                <a:latin typeface="CG Times" pitchFamily="18" charset="0"/>
              </a:rPr>
              <a:t>Trephine biopsy in multiple myeloma (H &amp; E)</a:t>
            </a:r>
            <a:endParaRPr lang="en-US" altLang="en-US" sz="2100" b="1" dirty="0">
              <a:solidFill>
                <a:schemeClr val="accent2">
                  <a:lumMod val="50000"/>
                </a:schemeClr>
              </a:solidFill>
              <a:latin typeface="CG 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8501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23528" y="1203598"/>
            <a:ext cx="8496944" cy="299573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ko-KR" sz="2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Immunophenotype</a:t>
            </a:r>
            <a:r>
              <a:rPr lang="en-US" altLang="ko-KR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Phenotype is of mature terminally differentiated B-cell with </a:t>
            </a:r>
            <a:r>
              <a:rPr lang="en-US" altLang="ko-KR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CD56 expression </a:t>
            </a: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is not normally found in plasma cells </a:t>
            </a:r>
          </a:p>
          <a:p>
            <a:pPr>
              <a:spcAft>
                <a:spcPts val="1200"/>
              </a:spcAft>
            </a:pP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Tumor cells are positive for </a:t>
            </a:r>
            <a:r>
              <a:rPr lang="en-US" altLang="ko-KR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 138</a:t>
            </a: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 adhesion molecule also known as </a:t>
            </a:r>
            <a:r>
              <a:rPr lang="en-US" altLang="ko-KR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Syndecan</a:t>
            </a:r>
            <a:r>
              <a:rPr lang="en-US" altLang="ko-KR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-1</a:t>
            </a:r>
            <a:endParaRPr lang="ko-KR" altLang="en-US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MULTIPLE MYELOMA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41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113"/>
            <a:ext cx="9144000" cy="884466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MULTIPLE MYELOMA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DIAGNOSTIC CRITERIA FOR PLASMA CELL MYELOMA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 protein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present in the serum and/or urine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Identification of 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myeloma cells in marrow- &gt;10%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Presence of CRAB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- 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hypercalcemia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(serum calcium &gt;10.5mg/l)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– 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renal dysfunction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(serum creatinine &gt;2mg/100ml)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– 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anemia 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(hemoglobin &lt;10g/100ml or 2g&lt;normal)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– 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bone lesions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(lytic on radiography)</a:t>
            </a:r>
          </a:p>
        </p:txBody>
      </p:sp>
    </p:spTree>
    <p:extLst>
      <p:ext uri="{BB962C8B-B14F-4D97-AF65-F5344CB8AC3E}">
        <p14:creationId xmlns:p14="http://schemas.microsoft.com/office/powerpoint/2010/main" val="24477309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MULTIPLE MYELOMA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89701"/>
            <a:ext cx="8496944" cy="460648"/>
          </a:xfrm>
        </p:spPr>
        <p:txBody>
          <a:bodyPr/>
          <a:lstStyle/>
          <a:p>
            <a:r>
              <a:rPr lang="en-US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Poor prognostic factors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23528" y="1150349"/>
            <a:ext cx="8496944" cy="379766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hemoglobin concentration ( &lt; 85g/L)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Hypercalcemia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Advanced lytic bone lesions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M protein concentrations (IgG &gt; 70g/l; IgA &gt;50g/l; </a:t>
            </a:r>
            <a:r>
              <a:rPr lang="en-US" sz="1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Bence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jones proteins &gt;12g/24h)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Abnormal renal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plasma cell proliferative index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serum albumin concentration ( &lt;30g/l)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beta -2 macroglobulin concentration (&gt;6mg/ml)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CRP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13q deletions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1323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23528" y="1635646"/>
            <a:ext cx="8496944" cy="2563689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in between MM and MGUS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Plasma cells make up</a:t>
            </a:r>
            <a:r>
              <a:rPr lang="en-US" altLang="ko-KR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10% to 30% of marrow cellularity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Serum M protein level - &gt; 3g/dl of IgG or </a:t>
            </a:r>
            <a:r>
              <a:rPr lang="en-US" alt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2.5g/dl of IgA </a:t>
            </a:r>
            <a:r>
              <a:rPr lang="en-US" altLang="ko-KR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&gt; 1g/24 hour of urine light chain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are </a:t>
            </a:r>
            <a:r>
              <a:rPr lang="en-US" altLang="ko-KR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asymptomatic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75% of patients progress to MM in 15 years </a:t>
            </a:r>
            <a:endParaRPr lang="ko-KR" alt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39502"/>
            <a:ext cx="9144000" cy="884466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SMOLDERING (ASYMPTOMATIC)  MYELOMA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803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23528" y="1203598"/>
            <a:ext cx="8496944" cy="3672408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800" b="1" dirty="0">
                <a:latin typeface="Calibri" panose="020F0502020204030204" pitchFamily="34" charset="0"/>
                <a:cs typeface="Calibri" panose="020F0502020204030204" pitchFamily="34" charset="0"/>
              </a:rPr>
              <a:t>3 to 5% of plasma cell neoplasms presents as solitary </a:t>
            </a:r>
            <a:r>
              <a:rPr lang="en-US" altLang="ko-KR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leiosn</a:t>
            </a:r>
            <a:r>
              <a:rPr lang="en-US" altLang="ko-KR" sz="1800" b="1" dirty="0">
                <a:latin typeface="Calibri" panose="020F0502020204030204" pitchFamily="34" charset="0"/>
                <a:cs typeface="Calibri" panose="020F0502020204030204" pitchFamily="34" charset="0"/>
              </a:rPr>
              <a:t> of bone or soft tissues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Bone lesions</a:t>
            </a:r>
            <a:r>
              <a:rPr lang="en-US" altLang="ko-KR" sz="1800" b="1" dirty="0">
                <a:latin typeface="Calibri" panose="020F0502020204030204" pitchFamily="34" charset="0"/>
                <a:cs typeface="Calibri" panose="020F0502020204030204" pitchFamily="34" charset="0"/>
              </a:rPr>
              <a:t> – occur in </a:t>
            </a:r>
            <a:r>
              <a:rPr lang="en-US" altLang="ko-KR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locations as MM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Extraosseous</a:t>
            </a:r>
            <a:r>
              <a:rPr lang="en-US" altLang="ko-KR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lesions</a:t>
            </a:r>
            <a:r>
              <a:rPr lang="en-US" altLang="ko-KR" sz="1800" b="1" dirty="0">
                <a:latin typeface="Calibri" panose="020F0502020204030204" pitchFamily="34" charset="0"/>
                <a:cs typeface="Calibri" panose="020F0502020204030204" pitchFamily="34" charset="0"/>
              </a:rPr>
              <a:t> – are often located at </a:t>
            </a:r>
            <a:r>
              <a:rPr lang="en-US" altLang="ko-KR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lungs, </a:t>
            </a:r>
            <a:r>
              <a:rPr lang="en-US" altLang="ko-KR" sz="1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oronasopharynx</a:t>
            </a:r>
            <a:r>
              <a:rPr lang="en-US" altLang="ko-KR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or nasal sinuses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800" b="1" dirty="0">
                <a:latin typeface="Calibri" panose="020F0502020204030204" pitchFamily="34" charset="0"/>
                <a:cs typeface="Calibri" panose="020F0502020204030204" pitchFamily="34" charset="0"/>
              </a:rPr>
              <a:t>M – protein elevation in blood or urine may be found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Solitary osseous </a:t>
            </a:r>
            <a:r>
              <a:rPr lang="en-US" altLang="ko-KR" sz="1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plasmacytoma</a:t>
            </a:r>
            <a:r>
              <a:rPr lang="en-US" altLang="ko-KR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progresses to MM – 10 to 20 years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800" b="1" dirty="0">
                <a:latin typeface="Calibri" panose="020F0502020204030204" pitchFamily="34" charset="0"/>
                <a:cs typeface="Calibri" panose="020F0502020204030204" pitchFamily="34" charset="0"/>
              </a:rPr>
              <a:t>Extra  osseous </a:t>
            </a:r>
            <a:r>
              <a:rPr lang="en-US" altLang="ko-KR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plasmacytoma</a:t>
            </a:r>
            <a:r>
              <a:rPr lang="en-US" altLang="ko-KR" sz="1800" b="1" dirty="0">
                <a:latin typeface="Calibri" panose="020F0502020204030204" pitchFamily="34" charset="0"/>
                <a:cs typeface="Calibri" panose="020F0502020204030204" pitchFamily="34" charset="0"/>
              </a:rPr>
              <a:t> particularly involving upper respiratory tract – resolved by resection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95486"/>
            <a:ext cx="9144000" cy="884466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SOLITARY OSSEOUS PLASMACYTOMA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447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23528" y="1203598"/>
            <a:ext cx="8496944" cy="3744416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Occurs in 3% of persons older than 50 years and in 5% of individuals older than 70 years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Asymptomatic patients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Serum M protein level - &lt;3g/dl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</a:t>
            </a:r>
            <a:r>
              <a:rPr lang="en-US" altLang="ko-K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1% of patients  develop symptomatic MM / year 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Translocation and deletions are similar to MM </a:t>
            </a:r>
            <a:r>
              <a:rPr lang="en-US" altLang="ko-K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indicating that this is early stage of myeloma development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Hence periodic M protein assessment and </a:t>
            </a:r>
            <a:r>
              <a:rPr lang="en-US" altLang="ko-KR" sz="1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Bence</a:t>
            </a:r>
            <a:r>
              <a:rPr lang="en-US" altLang="ko-K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Jones protein is required </a:t>
            </a:r>
            <a:endParaRPr lang="ko-KR" altLang="en-US" sz="1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MONOCLONAL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GAMMOPATHY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OF UNDETERMINED SIGNIFICANCE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8641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PLASMA CELL LEUKEMIA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FontTx/>
              <a:buChar char="•"/>
            </a:pPr>
            <a:r>
              <a:rPr lang="en-US" altLang="en-US" sz="2000" b="1" dirty="0">
                <a:solidFill>
                  <a:srgbClr val="002060"/>
                </a:solidFill>
              </a:rPr>
              <a:t>Is rare; 2 – 4% of malignant PCD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US" altLang="en-US" sz="2000" b="1" dirty="0">
                <a:solidFill>
                  <a:srgbClr val="002060"/>
                </a:solidFill>
              </a:rPr>
              <a:t>There are</a:t>
            </a:r>
            <a:r>
              <a:rPr lang="en-US" altLang="en-US" sz="2000" b="1" dirty="0">
                <a:solidFill>
                  <a:srgbClr val="0070C0"/>
                </a:solidFill>
              </a:rPr>
              <a:t> &gt;20% of plasma cell in the peripheral blood with an absolute plasma cell count of &gt;2000/ </a:t>
            </a:r>
            <a:r>
              <a:rPr lang="en-US" altLang="en-US" sz="2000" b="1" dirty="0" err="1">
                <a:solidFill>
                  <a:srgbClr val="0070C0"/>
                </a:solidFill>
              </a:rPr>
              <a:t>Cumm</a:t>
            </a:r>
            <a:r>
              <a:rPr lang="en-US" altLang="en-US" sz="2000" b="1" dirty="0">
                <a:solidFill>
                  <a:srgbClr val="0070C0"/>
                </a:solidFill>
              </a:rPr>
              <a:t> 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US" altLang="en-US" sz="2000" b="1" dirty="0">
                <a:solidFill>
                  <a:srgbClr val="002060"/>
                </a:solidFill>
              </a:rPr>
              <a:t>It may be primary, </a:t>
            </a:r>
            <a:r>
              <a:rPr lang="en-US" altLang="en-US" sz="2000" b="1" i="1" dirty="0">
                <a:solidFill>
                  <a:srgbClr val="002060"/>
                </a:solidFill>
              </a:rPr>
              <a:t>de novo</a:t>
            </a:r>
            <a:r>
              <a:rPr lang="en-US" altLang="en-US" sz="2000" b="1" dirty="0">
                <a:solidFill>
                  <a:srgbClr val="002060"/>
                </a:solidFill>
              </a:rPr>
              <a:t> (60- 70%) or secondary, evolving from a case of myeloma (Terminal phase)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US" altLang="en-US" sz="2000" b="1" dirty="0">
                <a:solidFill>
                  <a:srgbClr val="002060"/>
                </a:solidFill>
              </a:rPr>
              <a:t>Shows higher frequencies of extra medullary involvement, anemia, thrombocytopenia, hypercalcemia &amp; renal impairment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16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vaidehi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84"/>
            <a:ext cx="9118392" cy="51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400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PLASMA CELL LEUKEMIA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630"/>
            <a:ext cx="8229600" cy="310259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Tx/>
              <a:buChar char="•"/>
            </a:pPr>
            <a:r>
              <a:rPr lang="en-US" altLang="en-US" sz="2000" b="1" dirty="0">
                <a:solidFill>
                  <a:srgbClr val="002060"/>
                </a:solidFill>
              </a:rPr>
              <a:t>Serum lactate dehydrogenase levels &amp; Beta2 M increased</a:t>
            </a:r>
          </a:p>
          <a:p>
            <a:pPr>
              <a:spcAft>
                <a:spcPts val="1200"/>
              </a:spcAft>
            </a:pPr>
            <a:endParaRPr lang="en-US" altLang="en-US" sz="1200" b="1" dirty="0">
              <a:solidFill>
                <a:srgbClr val="002060"/>
              </a:solidFill>
            </a:endParaRP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US" altLang="en-US" sz="2000" b="1" dirty="0">
                <a:solidFill>
                  <a:srgbClr val="002060"/>
                </a:solidFill>
              </a:rPr>
              <a:t>Plasma proliferative activity is more</a:t>
            </a:r>
          </a:p>
          <a:p>
            <a:pPr>
              <a:spcAft>
                <a:spcPts val="1200"/>
              </a:spcAft>
            </a:pPr>
            <a:endParaRPr lang="en-US" altLang="en-US" sz="1200" b="1" dirty="0">
              <a:solidFill>
                <a:srgbClr val="002060"/>
              </a:solidFill>
            </a:endParaRP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US" altLang="en-US" sz="2000" b="1" dirty="0">
                <a:solidFill>
                  <a:srgbClr val="002060"/>
                </a:solidFill>
              </a:rPr>
              <a:t>The incidence of lytic bone lesions is slightly lower than in Multiple Myeloma</a:t>
            </a:r>
            <a:endParaRPr lang="en-US" altLang="en-US" sz="18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269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0724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035713"/>
              </p:ext>
            </p:extLst>
          </p:nvPr>
        </p:nvGraphicFramePr>
        <p:xfrm>
          <a:off x="1257300" y="611243"/>
          <a:ext cx="6515100" cy="4099600"/>
        </p:xfrm>
        <a:graphic>
          <a:graphicData uri="http://schemas.openxmlformats.org/drawingml/2006/table">
            <a:tbl>
              <a:tblPr/>
              <a:tblGrid>
                <a:gridCol w="318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934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FNA Biopsy of Plasma Cell Lesion</a:t>
                      </a: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3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Reactive </a:t>
                      </a: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Neoplastic</a:t>
                      </a: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3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Mixed inflammatory cells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Mature plasma cells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Surround vessels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Russell bodies</a:t>
                      </a: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Pure plasma cells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Immature plasma cells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Form sheets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Dutcher bodies</a:t>
                      </a: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7327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M08_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95250"/>
            <a:ext cx="3300413" cy="4419600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251" name="Group 3"/>
          <p:cNvGrpSpPr>
            <a:grpSpLocks/>
          </p:cNvGrpSpPr>
          <p:nvPr/>
        </p:nvGrpSpPr>
        <p:grpSpPr bwMode="auto">
          <a:xfrm>
            <a:off x="3792141" y="1132286"/>
            <a:ext cx="0" cy="2583656"/>
            <a:chOff x="0" y="0"/>
            <a:chExt cx="0" cy="2170"/>
          </a:xfrm>
        </p:grpSpPr>
        <p:sp>
          <p:nvSpPr>
            <p:cNvPr id="5325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5325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0" cy="2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</a:rPr>
                <a:t>                          </a:t>
              </a:r>
            </a:p>
          </p:txBody>
        </p:sp>
      </p:grpSp>
      <p:pic>
        <p:nvPicPr>
          <p:cNvPr id="53252" name="Picture 6" descr="M01_0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091" y="94061"/>
            <a:ext cx="3351609" cy="4402931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Rectangle 7"/>
          <p:cNvSpPr>
            <a:spLocks noChangeArrowheads="1"/>
          </p:cNvSpPr>
          <p:nvPr/>
        </p:nvSpPr>
        <p:spPr bwMode="auto">
          <a:xfrm>
            <a:off x="1835696" y="4666060"/>
            <a:ext cx="5124864" cy="36933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err="1">
                <a:solidFill>
                  <a:srgbClr val="7030A0"/>
                </a:solidFill>
                <a:latin typeface="+mn-lt"/>
              </a:rPr>
              <a:t>Pericapillary</a:t>
            </a:r>
            <a:r>
              <a:rPr lang="en-US" altLang="en-US" b="1" dirty="0">
                <a:solidFill>
                  <a:srgbClr val="7030A0"/>
                </a:solidFill>
                <a:latin typeface="+mn-lt"/>
              </a:rPr>
              <a:t> plasma cells (</a:t>
            </a:r>
            <a:r>
              <a:rPr lang="en-US" altLang="en-US" b="1" dirty="0" err="1">
                <a:solidFill>
                  <a:srgbClr val="7030A0"/>
                </a:solidFill>
                <a:latin typeface="+mn-lt"/>
              </a:rPr>
              <a:t>immunoperoxidase</a:t>
            </a:r>
            <a:r>
              <a:rPr lang="en-US" altLang="en-US" b="1" dirty="0">
                <a:solidFill>
                  <a:srgbClr val="7030A0"/>
                </a:solidFill>
                <a:latin typeface="+mn-lt"/>
              </a:rPr>
              <a:t> stain)</a:t>
            </a:r>
            <a:endParaRPr lang="en-US" altLang="en-US" sz="2250" b="1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13319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07504" y="884466"/>
            <a:ext cx="8928992" cy="4135556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cell neoplasm of older adults that usually presents in 6</a:t>
            </a:r>
            <a:r>
              <a:rPr lang="en-US" altLang="ko-KR" sz="2000" b="1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7</a:t>
            </a:r>
            <a:r>
              <a:rPr lang="en-US" altLang="ko-KR" sz="2000" b="1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decades of life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Differs from CLL/SLL as subsequent fraction of tumor cells undergo terminal differentiation to plasma cells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Plasma cell component secrete monoclonal IgM, often in amounts producing </a:t>
            </a:r>
            <a:r>
              <a:rPr lang="en-US" altLang="ko-KR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hyperviscosity</a:t>
            </a: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syndrome -  </a:t>
            </a:r>
            <a:r>
              <a:rPr lang="en-US" altLang="ko-KR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“WALDENSTROMS MACROGLOBULINEMIA”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Unlike MM </a:t>
            </a:r>
            <a:r>
              <a:rPr lang="en-US" altLang="ko-KR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comlications</a:t>
            </a: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due to secretion of  free light chains (like renal failure and amyloidosis)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Bone destructions does not occur</a:t>
            </a:r>
            <a:endParaRPr lang="ko-KR" alt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LYMPHOPLASMACYTIC LYMPHOMA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997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23528" y="1203598"/>
            <a:ext cx="8208912" cy="299573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ko-KR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Pathogenesis –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Associated with </a:t>
            </a:r>
            <a:r>
              <a:rPr lang="en-US" altLang="ko-KR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acquired mutations in MYD 88 </a:t>
            </a: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encodes an adapter protein that participates in signaling events that activate NF-</a:t>
            </a:r>
            <a:r>
              <a:rPr lang="el-GR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κβ</a:t>
            </a: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which promotes the growth and survival of tumor cells</a:t>
            </a:r>
            <a:endParaRPr lang="ko-KR" alt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95486"/>
            <a:ext cx="9144000" cy="884466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LYMPHOPLASMACYTIC LYMPHOMA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20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23528" y="627534"/>
            <a:ext cx="8640960" cy="439248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ko-KR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Morphology </a:t>
            </a:r>
          </a:p>
          <a:p>
            <a:pPr>
              <a:spcAft>
                <a:spcPts val="1200"/>
              </a:spcAft>
            </a:pPr>
            <a:r>
              <a:rPr lang="en-US" altLang="ko-KR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Bone Marrow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Infiltrate of lymphocytes, plasma cells and </a:t>
            </a:r>
            <a:r>
              <a:rPr lang="en-US" altLang="ko-KR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plasmacytoid</a:t>
            </a: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lymphocytes in varying proportions often accompanied by mast cell hyperplasia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Tumor cells have PAS positive inclusions containing Ig in cytoplasm (Russell bodies) or nucleus (Dutcher bodies)</a:t>
            </a:r>
          </a:p>
          <a:p>
            <a:pPr>
              <a:spcAft>
                <a:spcPts val="1200"/>
              </a:spcAft>
            </a:pP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diagnosis tumor is usually disseminated to LN, spleen and liver and also to the nerve roots, meninges and rarely brain</a:t>
            </a:r>
          </a:p>
          <a:p>
            <a:pPr>
              <a:spcAft>
                <a:spcPts val="1200"/>
              </a:spcAft>
            </a:pPr>
            <a:r>
              <a:rPr lang="en-US" altLang="ko-KR" sz="2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Immunophenotype</a:t>
            </a:r>
            <a:r>
              <a:rPr lang="en-US" altLang="ko-KR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express CD 20 and surface Ig</a:t>
            </a:r>
            <a:endParaRPr lang="ko-KR" alt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LYMPHOPLASMACYTIC LYMPHOMA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202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23528" y="1203598"/>
            <a:ext cx="8496944" cy="299573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ko-KR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features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specific – weakness , fatigue and weight loss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Lymphadenopathy, hepatosplenomegaly (in about ½ of patients 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Anemia – due to marrow infiltration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10% of patients – autoimmune hemolysis by cold agglutinins IgM</a:t>
            </a:r>
            <a:endParaRPr lang="ko-KR" alt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LYMPHOPLASMACYTIC LYMPHOMA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5320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23528" y="887914"/>
            <a:ext cx="8496944" cy="367240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ko-KR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levels of IgM causes increased viscosity of blood leading to </a:t>
            </a:r>
            <a:r>
              <a:rPr lang="en-US" altLang="ko-KR" sz="2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hyperviscosity</a:t>
            </a:r>
            <a:r>
              <a:rPr lang="en-US" altLang="ko-KR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syndrome characterized by –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Visual impairment </a:t>
            </a: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venous congestion of retinal veins, retinal hemorrhages and exudates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Neurologic problems</a:t>
            </a: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headache, dizziness, deafness, and stupor due to sluggish blood flow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Bleeding </a:t>
            </a: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due to formation of complexes between </a:t>
            </a:r>
            <a:r>
              <a:rPr lang="en-US" altLang="ko-KR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macroglobulins</a:t>
            </a: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clotting factors as well as interference with platelet function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Cryoglobulinemia </a:t>
            </a: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resulting from precipitation of </a:t>
            </a:r>
            <a:r>
              <a:rPr lang="en-US" altLang="ko-KR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macroglobulins</a:t>
            </a: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lower temperature producing symptoms such as </a:t>
            </a:r>
            <a:r>
              <a:rPr lang="en-US" altLang="ko-KR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Raynauds</a:t>
            </a: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phenomenon  </a:t>
            </a:r>
            <a:endParaRPr lang="ko-KR" alt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LYMPHOPLASMACYTIC LYMPHOMA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974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LYMPHOPLASMACYTIC LYMPHOMA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Prognosis and treatment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05880" y="1808261"/>
            <a:ext cx="8126560" cy="2995737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plasmapheresis and low dose chemotherapeutic agents, immunotherapy with anti CD20 Ab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Transformation to large B cell tumor can occur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 survival – 8 years</a:t>
            </a:r>
          </a:p>
        </p:txBody>
      </p:sp>
    </p:spTree>
    <p:extLst>
      <p:ext uri="{BB962C8B-B14F-4D97-AF65-F5344CB8AC3E}">
        <p14:creationId xmlns:p14="http://schemas.microsoft.com/office/powerpoint/2010/main" val="7596579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7664" y="1779662"/>
            <a:ext cx="7524328" cy="884466"/>
          </a:xfrm>
        </p:spPr>
        <p:txBody>
          <a:bodyPr/>
          <a:lstStyle/>
          <a:p>
            <a:pPr algn="ctr"/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23528" y="627534"/>
            <a:ext cx="8496944" cy="4248472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Neoplastic plasma cells often synthesize excess light chain  along with complete </a:t>
            </a:r>
            <a:r>
              <a:rPr lang="en-US" altLang="ko-KR" sz="1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Igs</a:t>
            </a:r>
            <a:r>
              <a:rPr lang="en-US" altLang="ko-K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the free light chains are small in size they are also excreted in urine, where they are referred to as “</a:t>
            </a:r>
            <a:r>
              <a:rPr lang="en-US" altLang="ko-KR" sz="1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Bence</a:t>
            </a:r>
            <a:r>
              <a:rPr lang="en-US" altLang="ko-K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jones proteins”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of plasma cell </a:t>
            </a:r>
            <a:r>
              <a:rPr lang="en-US" altLang="ko-KR" sz="18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dyscrasias</a:t>
            </a:r>
            <a:r>
              <a:rPr lang="en-US" altLang="ko-KR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0287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myeloma</a:t>
            </a:r>
            <a:r>
              <a:rPr lang="en-US" altLang="ko-K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monoclonal </a:t>
            </a:r>
            <a:r>
              <a:rPr lang="en-US" altLang="ko-KR" sz="1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gammopathy</a:t>
            </a:r>
            <a:r>
              <a:rPr lang="en-US" altLang="ko-K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(usually IgG)</a:t>
            </a:r>
          </a:p>
          <a:p>
            <a:pPr marL="10287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Waldenstroms</a:t>
            </a:r>
            <a:r>
              <a:rPr lang="en-US" altLang="ko-KR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macroglobulinemia</a:t>
            </a:r>
            <a:r>
              <a:rPr lang="en-US" altLang="ko-KR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para </a:t>
            </a:r>
            <a:r>
              <a:rPr lang="en-US" altLang="ko-KR" sz="1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proteinemia</a:t>
            </a:r>
            <a:r>
              <a:rPr lang="en-US" altLang="ko-K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BM involvement of </a:t>
            </a:r>
            <a:r>
              <a:rPr lang="en-US" altLang="ko-KR" sz="1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lymphoplasmacytic</a:t>
            </a:r>
            <a:r>
              <a:rPr lang="en-US" altLang="ko-K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lymphoma</a:t>
            </a:r>
          </a:p>
          <a:p>
            <a:pPr marL="10287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Heavy chain disease </a:t>
            </a:r>
            <a:r>
              <a:rPr lang="en-US" altLang="ko-K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Secretions of free H chain fragments </a:t>
            </a:r>
            <a:r>
              <a:rPr lang="en-US" altLang="ko-KR" sz="1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US" altLang="ko-K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CLL, Mediterranean lymphoma</a:t>
            </a:r>
          </a:p>
          <a:p>
            <a:pPr marL="10287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or immunologic associated amyloidosis</a:t>
            </a:r>
          </a:p>
          <a:p>
            <a:pPr marL="10287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MGUS</a:t>
            </a:r>
            <a:endParaRPr lang="ko-KR" altLang="en-US" sz="36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92546"/>
            <a:ext cx="9144000" cy="884466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PLASMA CELL DYSCRASIAS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115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251520" y="1419622"/>
            <a:ext cx="8086710" cy="2995737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basic characteristics are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Uncontrolled proliferations of cells, normally involved in antibody production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Synthesis and secretion of structurally homogenous gamma globulin by these cells  (M component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39502"/>
            <a:ext cx="9144000" cy="884466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PLASMA CELL DYSCRASIAS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932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4291013" y="4514851"/>
            <a:ext cx="320587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FF0000"/>
                </a:solidFill>
                <a:latin typeface="CG Times" pitchFamily="18" charset="0"/>
                <a:sym typeface="Symbol" panose="05050102010706020507" pitchFamily="18" charset="2"/>
              </a:rPr>
              <a:t>                     1   2  Alb</a:t>
            </a:r>
            <a:endParaRPr lang="en-US" altLang="en-US" sz="2100" b="1">
              <a:solidFill>
                <a:srgbClr val="FF0000"/>
              </a:solidFill>
              <a:latin typeface="CG Times" pitchFamily="18" charset="0"/>
            </a:endParaRPr>
          </a:p>
        </p:txBody>
      </p:sp>
      <p:pic>
        <p:nvPicPr>
          <p:cNvPr id="1024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978" y="378619"/>
            <a:ext cx="6251972" cy="452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53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23528" y="884466"/>
            <a:ext cx="8496944" cy="406354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ko-KR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Exact etiology remains obscure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Genetic factors – occurs in siblings / monozygotic twins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Radiation exposure </a:t>
            </a: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– patients receiving radiotherapy for ankylosing spondylitis and increased incidence among atomic bomb survivors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Chemicals</a:t>
            </a: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– occupational risk factors – painters, agricultural workers (DDT), exposure to petroleum products (benzene)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Chronic stimulation of reticuloendothelial system</a:t>
            </a: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- chronic osteomyelitis, Tuberculosis, RA, chronic hepatitis and other autoimmune diseases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Socio economic status</a:t>
            </a:r>
            <a:endParaRPr lang="ko-KR" altLang="en-US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PLASMA CELL NEOPLASMS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23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23528" y="987574"/>
            <a:ext cx="8496944" cy="3888432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Multifocal malignant proliferation of monoclonal plasma cells </a:t>
            </a: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derived from single clone of cells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Commonly associated with </a:t>
            </a:r>
            <a:r>
              <a:rPr lang="en-US" altLang="ko-KR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lytic bone lesions, hypercalcemia, renal failure and acquired abnormality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Constitutes 1% of all malignancies and 10% of hematological malignancies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 </a:t>
            </a: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older individuals with peak incidence in 65 – 70 years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 </a:t>
            </a: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incidence in male &gt;female</a:t>
            </a:r>
            <a:endParaRPr lang="ko-KR" alt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MULTIPLE MYELOMA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55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2051</Words>
  <Application>Microsoft Office PowerPoint</Application>
  <PresentationFormat>On-screen Show (16:9)</PresentationFormat>
  <Paragraphs>243</Paragraphs>
  <Slides>49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맑은 고딕</vt:lpstr>
      <vt:lpstr>Arial</vt:lpstr>
      <vt:lpstr>Calibri</vt:lpstr>
      <vt:lpstr>CG Times</vt:lpstr>
      <vt:lpstr>Times New Roman</vt:lpstr>
      <vt:lpstr>Office Theme</vt:lpstr>
      <vt:lpstr>Custom Design</vt:lpstr>
      <vt:lpstr>Bitmap Image</vt:lpstr>
      <vt:lpstr>PowerPoint Presentation</vt:lpstr>
      <vt:lpstr>PLASMA CELL NEOPLASMS</vt:lpstr>
      <vt:lpstr>IMMUNOGLOBULINS</vt:lpstr>
      <vt:lpstr>PowerPoint Presentation</vt:lpstr>
      <vt:lpstr>PLASMA CELL DYSCRASIAS</vt:lpstr>
      <vt:lpstr>PLASMA CELL DYSCRASIAS</vt:lpstr>
      <vt:lpstr>PowerPoint Presentation</vt:lpstr>
      <vt:lpstr>PLASMA CELL NEOPLASMS</vt:lpstr>
      <vt:lpstr>MULTIPLE MYELOMA</vt:lpstr>
      <vt:lpstr>MULTIPLE MYELOMA</vt:lpstr>
      <vt:lpstr>MULTIPLE MYELOMA</vt:lpstr>
      <vt:lpstr>PowerPoint Presentation</vt:lpstr>
      <vt:lpstr>PowerPoint Presentation</vt:lpstr>
      <vt:lpstr>MULTIPLE MYELOMA</vt:lpstr>
      <vt:lpstr>MULTIPLE MYELOMA </vt:lpstr>
      <vt:lpstr>PowerPoint Presentation</vt:lpstr>
      <vt:lpstr>MULTIPLE MYELOMA</vt:lpstr>
      <vt:lpstr>MULTIPLE MYELOMA</vt:lpstr>
      <vt:lpstr>MULTIPLE MYELOMA</vt:lpstr>
      <vt:lpstr>MULTIPLE MYELOMA</vt:lpstr>
      <vt:lpstr>PowerPoint Presentation</vt:lpstr>
      <vt:lpstr>PowerPoint Presentation</vt:lpstr>
      <vt:lpstr>MULTIPLE MYELOMA</vt:lpstr>
      <vt:lpstr>MULTIPLE MYELOMA</vt:lpstr>
      <vt:lpstr>PowerPoint Presentation</vt:lpstr>
      <vt:lpstr>MULTIPLE MYELOMA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MULTIPLE MYELOMA</vt:lpstr>
      <vt:lpstr>MULTIPLE MYELOMA</vt:lpstr>
      <vt:lpstr>MULTIPLE MYELOMA</vt:lpstr>
      <vt:lpstr>SMOLDERING (ASYMPTOMATIC)  MYELOMA</vt:lpstr>
      <vt:lpstr>SOLITARY OSSEOUS PLASMACYTOMA</vt:lpstr>
      <vt:lpstr>MONOCLONAL GAMMOPATHY OF UNDETERMINED SIGNIFICANCE</vt:lpstr>
      <vt:lpstr>PLASMA CELL LEUKEMIA</vt:lpstr>
      <vt:lpstr>PLASMA CELL LEUKEMIA</vt:lpstr>
      <vt:lpstr>PowerPoint Presentation</vt:lpstr>
      <vt:lpstr>PowerPoint Presentation</vt:lpstr>
      <vt:lpstr>LYMPHOPLASMACYTIC LYMPHOMA</vt:lpstr>
      <vt:lpstr>LYMPHOPLASMACYTIC LYMPHOMA</vt:lpstr>
      <vt:lpstr>LYMPHOPLASMACYTIC LYMPHOMA</vt:lpstr>
      <vt:lpstr>LYMPHOPLASMACYTIC LYMPHOMA</vt:lpstr>
      <vt:lpstr>LYMPHOPLASMACYTIC LYMPHOMA</vt:lpstr>
      <vt:lpstr>LYMPHOPLASMACYTIC LYMPHOMA</vt:lpstr>
      <vt:lpstr>THANK YOU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Rupesh Vissa</cp:lastModifiedBy>
  <cp:revision>98</cp:revision>
  <dcterms:created xsi:type="dcterms:W3CDTF">2014-04-01T16:27:38Z</dcterms:created>
  <dcterms:modified xsi:type="dcterms:W3CDTF">2023-07-11T11:52:13Z</dcterms:modified>
</cp:coreProperties>
</file>