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86" r:id="rId3"/>
    <p:sldId id="257" r:id="rId4"/>
    <p:sldId id="314" r:id="rId5"/>
    <p:sldId id="258" r:id="rId6"/>
    <p:sldId id="277" r:id="rId7"/>
    <p:sldId id="315" r:id="rId8"/>
    <p:sldId id="259" r:id="rId9"/>
    <p:sldId id="292" r:id="rId10"/>
    <p:sldId id="260" r:id="rId11"/>
    <p:sldId id="261" r:id="rId12"/>
    <p:sldId id="267" r:id="rId13"/>
    <p:sldId id="262" r:id="rId14"/>
    <p:sldId id="268" r:id="rId15"/>
    <p:sldId id="283" r:id="rId16"/>
    <p:sldId id="288" r:id="rId17"/>
    <p:sldId id="284" r:id="rId18"/>
    <p:sldId id="306" r:id="rId19"/>
    <p:sldId id="285" r:id="rId20"/>
    <p:sldId id="316" r:id="rId21"/>
    <p:sldId id="269" r:id="rId22"/>
    <p:sldId id="271" r:id="rId23"/>
    <p:sldId id="272" r:id="rId24"/>
    <p:sldId id="302" r:id="rId25"/>
    <p:sldId id="293" r:id="rId26"/>
    <p:sldId id="279" r:id="rId27"/>
    <p:sldId id="273" r:id="rId28"/>
    <p:sldId id="317" r:id="rId29"/>
    <p:sldId id="274" r:id="rId30"/>
    <p:sldId id="318" r:id="rId31"/>
    <p:sldId id="280" r:id="rId32"/>
    <p:sldId id="281" r:id="rId33"/>
    <p:sldId id="282" r:id="rId34"/>
    <p:sldId id="265" r:id="rId35"/>
    <p:sldId id="308" r:id="rId36"/>
    <p:sldId id="266" r:id="rId37"/>
    <p:sldId id="320" r:id="rId38"/>
    <p:sldId id="287" r:id="rId39"/>
    <p:sldId id="319" r:id="rId40"/>
    <p:sldId id="309" r:id="rId41"/>
    <p:sldId id="289" r:id="rId42"/>
    <p:sldId id="310" r:id="rId43"/>
    <p:sldId id="311" r:id="rId44"/>
    <p:sldId id="312" r:id="rId45"/>
    <p:sldId id="313" r:id="rId46"/>
    <p:sldId id="303" r:id="rId47"/>
    <p:sldId id="295" r:id="rId48"/>
    <p:sldId id="290" r:id="rId49"/>
    <p:sldId id="291" r:id="rId50"/>
    <p:sldId id="294" r:id="rId51"/>
    <p:sldId id="296" r:id="rId52"/>
    <p:sldId id="301" r:id="rId53"/>
    <p:sldId id="307" r:id="rId54"/>
    <p:sldId id="304" r:id="rId55"/>
    <p:sldId id="297" r:id="rId56"/>
    <p:sldId id="300" r:id="rId57"/>
    <p:sldId id="29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06FBC-101B-4C4B-BE29-84B3DB4DE48F}" type="datetimeFigureOut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EDDD3-1AEA-45A4-AF86-2C2ECA446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D9F72-64DE-4ED3-93EB-39FAD68587B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19E0-AE6A-405F-AEB6-EFBF1EFBE1FF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EDCE-6DC3-403E-A06C-DF53B7FBD362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BB63-D7CD-4BD9-9C4A-748C48E99D40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C3C21-A870-4E8C-A09B-2A51986F200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1CEC-013A-43BB-91A8-4107F59668AB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ED390-B1CC-4751-9D66-D2B8AE52D5E6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4A378-0B59-4FF1-99C4-9826620075D9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E44C-D63B-4B34-AE62-66FB10D4FDB5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BA362-DDE3-45FF-86E5-A52672A02087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0E83-7C12-441F-8B05-9B26140F8181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9B82-D1EF-4B19-A8C3-A6AE102110B8}" type="datetime1">
              <a:rPr lang="en-US" smtClean="0"/>
              <a:pPr/>
              <a:t>5/24/2022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2EFC-912A-4396-A4F0-F7C82C241D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phar.2021.671640/ful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darinmansion.com/item/double-edged-bhutanese-dagge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772400" cy="1470025"/>
          </a:xfrm>
        </p:spPr>
        <p:txBody>
          <a:bodyPr/>
          <a:lstStyle/>
          <a:p>
            <a:r>
              <a:rPr lang="en-GB" dirty="0" err="1">
                <a:solidFill>
                  <a:srgbClr val="CC0000"/>
                </a:solidFill>
                <a:latin typeface="Algerian" panose="04020705040A02060702" pitchFamily="82" charset="0"/>
              </a:rPr>
              <a:t>Xenobiotics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038600"/>
            <a:ext cx="4191000" cy="1470025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 .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Thenmozhi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Ravikumar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Junior Resident </a:t>
            </a:r>
            <a:endParaRPr lang="en-GB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SVIMS, </a:t>
            </a:r>
            <a:r>
              <a:rPr lang="en-GB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Tirupathi</a:t>
            </a:r>
            <a:r>
              <a:rPr lang="en-GB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6448C5-4441-01BD-6A08-08FEF6A4B0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927"/>
          <a:stretch/>
        </p:blipFill>
        <p:spPr>
          <a:xfrm>
            <a:off x="533400" y="3408680"/>
            <a:ext cx="2815026" cy="2773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Potentially toxic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lvl="5"/>
            <a:endParaRPr lang="en-GB" dirty="0"/>
          </a:p>
          <a:p>
            <a:pPr lvl="5">
              <a:buNone/>
            </a:pPr>
            <a:r>
              <a:rPr lang="en-GB" dirty="0">
                <a:solidFill>
                  <a:srgbClr val="FF0000"/>
                </a:solidFill>
              </a:rPr>
              <a:t> Detoxification</a:t>
            </a:r>
          </a:p>
          <a:p>
            <a:pPr lvl="5"/>
            <a:endParaRPr lang="en-GB" dirty="0"/>
          </a:p>
          <a:p>
            <a:pPr lvl="1" algn="just">
              <a:buNone/>
            </a:pPr>
            <a:r>
              <a:rPr lang="en-GB" dirty="0">
                <a:solidFill>
                  <a:srgbClr val="00B0F0"/>
                </a:solidFill>
              </a:rPr>
              <a:t>Inactive metabolite</a:t>
            </a:r>
          </a:p>
          <a:p>
            <a:pPr>
              <a:buNone/>
            </a:pPr>
            <a:endParaRPr lang="en-GB" dirty="0"/>
          </a:p>
          <a:p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3">
              <a:buNone/>
            </a:pPr>
            <a:r>
              <a:rPr lang="en-GB" dirty="0">
                <a:solidFill>
                  <a:srgbClr val="FF0000"/>
                </a:solidFill>
              </a:rPr>
              <a:t>Metabolic activation</a:t>
            </a:r>
          </a:p>
          <a:p>
            <a:pPr lvl="3">
              <a:buNone/>
            </a:pPr>
            <a:endParaRPr lang="en-GB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GB" dirty="0">
                <a:solidFill>
                  <a:srgbClr val="00B0F0"/>
                </a:solidFill>
              </a:rPr>
              <a:t>Reactive metabolite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286000" y="1524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1219200" y="4038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686800" cy="6096000"/>
          </a:xfrm>
        </p:spPr>
        <p:txBody>
          <a:bodyPr/>
          <a:lstStyle/>
          <a:p>
            <a:pPr>
              <a:buNone/>
            </a:pPr>
            <a:r>
              <a:rPr lang="en-GB" b="1" dirty="0">
                <a:latin typeface="Times New Roman" pitchFamily="18" charset="0"/>
                <a:cs typeface="Times New Roman" pitchFamily="18" charset="0"/>
              </a:rPr>
              <a:t>Detoxification reaction:</a:t>
            </a:r>
          </a:p>
          <a:p>
            <a:pPr>
              <a:lnSpc>
                <a:spcPct val="15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Biochemical reaction involved in the conversion of foreign toxic and water insoluble molecules to nontoxic,  water soluble and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excretable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form.</a:t>
            </a:r>
          </a:p>
          <a:p>
            <a:pPr>
              <a:lnSpc>
                <a:spcPct val="150000"/>
              </a:lnSpc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Purpose :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	Converts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lipophilic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to hydrophilic compounds 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facilates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excretion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5344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Role of liver :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Major organ involved 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Heptaocytes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contain wide variety of enzymes to process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Enzymes are present in endoplasmic reticulum and to lesser extent in other organelles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Each enzyme represents a large family of gene product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Each gene product maybe induced by different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62600" y="0"/>
            <a:ext cx="2971800" cy="155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6525"/>
            <a:ext cx="8458200" cy="70167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Metabolism of 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10163"/>
          </a:xfrm>
        </p:spPr>
        <p:txBody>
          <a:bodyPr/>
          <a:lstStyle/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Two phases of metabolism: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48306498"/>
              </p:ext>
            </p:extLst>
          </p:nvPr>
        </p:nvGraphicFramePr>
        <p:xfrm>
          <a:off x="685800" y="1752600"/>
          <a:ext cx="7696200" cy="491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en-GB" dirty="0"/>
                        <a:t>Phase</a:t>
                      </a:r>
                      <a:r>
                        <a:rPr lang="en-GB" baseline="0" dirty="0"/>
                        <a:t>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Phase 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33650">
                <a:tc>
                  <a:txBody>
                    <a:bodyPr/>
                    <a:lstStyle/>
                    <a:p>
                      <a:r>
                        <a:rPr lang="en-GB" sz="2400" dirty="0"/>
                        <a:t>Alteration of </a:t>
                      </a:r>
                      <a:r>
                        <a:rPr lang="en-GB" sz="2400" dirty="0" err="1"/>
                        <a:t>xenobiotics</a:t>
                      </a:r>
                      <a:r>
                        <a:rPr lang="en-GB" sz="2400" dirty="0"/>
                        <a:t> molecule so as</a:t>
                      </a:r>
                      <a:r>
                        <a:rPr lang="en-GB" sz="2400" baseline="0" dirty="0"/>
                        <a:t> to add a functional group which can be conjugated in phase2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Compounds produced</a:t>
                      </a:r>
                      <a:r>
                        <a:rPr lang="en-GB" sz="2400" baseline="0" dirty="0"/>
                        <a:t> in phase1 are converted by specific </a:t>
                      </a:r>
                      <a:r>
                        <a:rPr lang="en-GB" sz="2400" baseline="0" dirty="0" err="1"/>
                        <a:t>enxymes</a:t>
                      </a:r>
                      <a:r>
                        <a:rPr lang="en-GB" sz="2400" baseline="0" dirty="0"/>
                        <a:t> to various polar metabolites by conjugation.</a:t>
                      </a:r>
                    </a:p>
                    <a:p>
                      <a:r>
                        <a:rPr lang="en-GB" sz="2400" baseline="0" dirty="0"/>
                        <a:t>They become more water soluble and </a:t>
                      </a:r>
                      <a:r>
                        <a:rPr lang="en-GB" sz="2400" baseline="0" dirty="0" err="1"/>
                        <a:t>excretable</a:t>
                      </a:r>
                      <a:r>
                        <a:rPr lang="en-GB" sz="2400" baseline="0" dirty="0"/>
                        <a:t> form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3550">
                <a:tc>
                  <a:txBody>
                    <a:bodyPr/>
                    <a:lstStyle/>
                    <a:p>
                      <a:r>
                        <a:rPr lang="en-GB" sz="2000" dirty="0"/>
                        <a:t>Oxidation, reduction , hydrolysis, </a:t>
                      </a:r>
                      <a:r>
                        <a:rPr lang="en-GB" sz="2000" dirty="0" err="1"/>
                        <a:t>deamination</a:t>
                      </a:r>
                      <a:r>
                        <a:rPr lang="en-GB" sz="2000" dirty="0"/>
                        <a:t>, </a:t>
                      </a:r>
                      <a:r>
                        <a:rPr lang="en-GB" sz="2000" dirty="0" err="1"/>
                        <a:t>dehalogenation</a:t>
                      </a:r>
                      <a:r>
                        <a:rPr lang="en-GB" sz="2000" dirty="0"/>
                        <a:t>, </a:t>
                      </a:r>
                      <a:r>
                        <a:rPr lang="en-GB" sz="2000" dirty="0" err="1"/>
                        <a:t>desulfuration</a:t>
                      </a:r>
                      <a:r>
                        <a:rPr lang="en-GB" sz="2000" dirty="0"/>
                        <a:t>, </a:t>
                      </a:r>
                      <a:r>
                        <a:rPr lang="en-GB" sz="2000" dirty="0" err="1"/>
                        <a:t>epoxidation,peroxygenation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err="1"/>
                        <a:t>Glucuronic</a:t>
                      </a:r>
                      <a:r>
                        <a:rPr lang="en-GB" sz="2000" baseline="0" dirty="0"/>
                        <a:t> acid, </a:t>
                      </a:r>
                      <a:r>
                        <a:rPr lang="en-GB" sz="2000" baseline="0" dirty="0" err="1"/>
                        <a:t>sulfate</a:t>
                      </a:r>
                      <a:r>
                        <a:rPr lang="en-GB" sz="2000" baseline="0" dirty="0"/>
                        <a:t>, acetate, glutathione, certain amino acids, by </a:t>
                      </a:r>
                      <a:r>
                        <a:rPr lang="en-GB" sz="2000" baseline="0" dirty="0" err="1"/>
                        <a:t>methylation</a:t>
                      </a:r>
                      <a:r>
                        <a:rPr lang="en-GB" sz="2000" baseline="0" dirty="0"/>
                        <a:t>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I reaction: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Oxidation 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Reduction 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Hydrolysis 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They are also called hydroxylation reactions , since they introduce or expose a functional group (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 -OH) that serves as active centres for sequential conjugation in a phase II reaction.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344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Phase II: </a:t>
            </a:r>
          </a:p>
          <a:p>
            <a:pPr>
              <a:lnSpc>
                <a:spcPct val="150000"/>
              </a:lnSpc>
              <a:buNone/>
            </a:pP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Phase 2 reaction prepare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excretion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involves covalent attachment of small polar endogenous molecule such as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glucuronic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acid 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sulfate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to form water soluble compounds.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Conjugation reactions can occur independently or can follow phase I ( hydroxylation) reactions.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Conjugation takes primarily in liver but can occur in kidney also.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By the end of conjugation , the products are rendered non-toxic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Glucuronidation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is the most frequent conjugation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reaction.</a:t>
            </a:r>
          </a:p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exception of glutathione conjugation, most conjugation reactions involving xenobiotics are secondary, involving, as substrates, the products of </a:t>
            </a:r>
            <a:r>
              <a:rPr lang="en-I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I reactions</a:t>
            </a:r>
            <a:r>
              <a:rPr lang="en-IN" sz="1800" b="0" i="0" u="none" strike="noStrike" baseline="0" dirty="0">
                <a:latin typeface="AdvP800D"/>
              </a:rPr>
              <a:t>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839200" cy="640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least 8 different conjugating agents have been identified in the body.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Glucuronic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acid,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Cysteine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Glutamine,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Methyl group,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Sulfate,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Acetic acid and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Thiosulfate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035ECCE8-C535-EA6C-2241-CA5CEE156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4300" y="841980"/>
            <a:ext cx="8915400" cy="4910485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280860D-7881-AFDB-9228-71EBDF838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6B925A-6417-C0A0-53F0-26184C416E51}"/>
              </a:ext>
            </a:extLst>
          </p:cNvPr>
          <p:cNvSpPr txBox="1"/>
          <p:nvPr/>
        </p:nvSpPr>
        <p:spPr>
          <a:xfrm>
            <a:off x="2478133" y="6131714"/>
            <a:ext cx="6551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www.frontiersin.org/articles/10.3389/fphar.2021.671640/full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/3.0/"/>
              </a:rPr>
              <a:t>CC BY</a:t>
            </a:r>
            <a:endParaRPr lang="en-IN" sz="900"/>
          </a:p>
        </p:txBody>
      </p:sp>
    </p:spTree>
    <p:extLst>
      <p:ext uri="{BB962C8B-B14F-4D97-AF65-F5344CB8AC3E}">
        <p14:creationId xmlns="" xmlns:p14="http://schemas.microsoft.com/office/powerpoint/2010/main" val="3478981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8764"/>
            <a:ext cx="8229600" cy="50244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Phase I				phase II</a:t>
            </a:r>
          </a:p>
          <a:p>
            <a:pPr lvl="1">
              <a:lnSpc>
                <a:spcPct val="15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Oxidation			Conjugation</a:t>
            </a:r>
          </a:p>
          <a:p>
            <a:pPr lvl="1">
              <a:lnSpc>
                <a:spcPct val="15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Reduction			conjugated drugs are</a:t>
            </a:r>
          </a:p>
          <a:p>
            <a:pPr lvl="1">
              <a:lnSpc>
                <a:spcPct val="15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And/ or hydrolysis 		 usually inactive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19812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Contents 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Metabolism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Phase I reaction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Phase II reaction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Toxic effects to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Summary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4CB52C-2BBB-8300-9B71-5D9D725A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4E3E92-A553-23FA-703F-A3883F698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Following phase1 , the drug/carcinogen maybe activated or unchanged or most often inactivated.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Some drugs directly enter phase 2 metabolism.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160D153-18B6-9680-95FC-53421E37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46233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1.Oxidation :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Oxidation of alcohols : primary aliphatic and aromatic alcohols are oxidized to corresponding acids </a:t>
            </a:r>
          </a:p>
          <a:p>
            <a:pPr>
              <a:buNone/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Methanol 	     formaldehyde 		Formic acid 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Ethanol 	      acetaldehyde	         Acetic acid</a:t>
            </a:r>
          </a:p>
          <a:p>
            <a:pPr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2.Reduction: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Para nitro phenol 		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aminophenol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3.Hydrolysis :</a:t>
            </a:r>
          </a:p>
          <a:p>
            <a:pPr>
              <a:buNone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Aspirin + H</a:t>
            </a:r>
            <a:r>
              <a:rPr lang="en-GB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 	    Salicylic acid + acetic Acid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23622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2362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2895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72000" y="2895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400" y="4419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59436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Phase I reaction enzymes: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86800" cy="609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Mainly catalyzed by a class of enzymes referred to as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monooxygenases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mixed function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oxidases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P450s.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Other enzymes of significance are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Aldehyde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and alcohol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dehydrogenase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Deaminases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Estrases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Epoxide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hydrolases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Properties of human </a:t>
            </a:r>
            <a:r>
              <a:rPr lang="en-GB" sz="2800" b="1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 P450s: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Involved in phase I of the metabolism of innumerable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Involved in the metabolism of many endogenous compounds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They catalyze reactions involving introduction of one atom of oxygen into the substrate and one into water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382000" cy="5821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atleast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57 genes for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genes in human genome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CYP system also known as mixed function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system since as it involves both oxidation and reduction.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CYP functions as the terminal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oxidase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in the electron transport chain.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2590800"/>
            <a:ext cx="7669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Why the number 450??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Numbered so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because.....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Originally discovered when it was noted that preparations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microsomes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that had been chemically reduced and then exposed to carbon monoxide had an absorption peak at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450 nm.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5059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All are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haemoproteins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Exhibit broad substrate specificity, thus act on many compounds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Extremely versatile catalyst, about 60 types of reactions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435A4-B2D8-F89D-656F-AA2742519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1A3D4A-FEF0-F183-F35D-4D90CBB8C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Liver contains highest amounts , but found in most if of all tissues including small intestine , brain and lung.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Located in smooth endoplasmic retinaculum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D8ED62A-4D6E-6CDB-4D42-5030E3A8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117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Molecular weight 55kDa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Many are inducible ,resulting  drug interactions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Many are inhibited by various drugs or their metabolic providing another cause of drug interactions.</a:t>
            </a:r>
          </a:p>
          <a:p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 Greek,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= “Stranger / foreign”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Definition : A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is a compound that is foreign to the body, that are not normally produced by humans.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 can produce a variety of biological effects including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Pharmacological responses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Toxicity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Immunologicol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responses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Carcinogenic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C4D9E3-F0E0-DB42-F30A-94054E77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F72965-A38A-312A-76E6-93C6B6AB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Some exhibit genetic polymorphism which can result in atypical drug metabolism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At least half of the common drugs that we ingest are metabolized by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isoforms of cytochrome P450.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A9E1B76-D062-757E-B3D8-E384E47A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15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Nomenclature for the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P450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33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systematic nomenclature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Based on their amino acid sequence homology.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Terminologies 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Root,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Family,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Subfamily,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Individual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324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 CYP1A1,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CYP2A6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CYP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denotes a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1- designating the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are included in the same family if they exhibit &gt;40%  amino acid sequence identity.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Capital letter A indicating the </a:t>
            </a: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subfamily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 P450s are in the same subfamily if they exhibit &gt; 55% sequence identity. </a:t>
            </a:r>
          </a:p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 individual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of the subfamily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458200" cy="5973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major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involved in drug metabolism are CYP1 (with 3 subfamilies),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CYP2 (13 subfamilies), and CYP3 (1 subfamily).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The various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have overlapping substrate specificities, so that a very broad range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can be metabolized by one or other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the enzymes.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304800"/>
            <a:ext cx="8458200" cy="5821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Induction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underlies drug interactions, when the effects of one drug are altered by administration of another.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For example: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is metabolized by CYP2C9, which is induced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phenobarbital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Induction of CYP2C9 will increase the metabolism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so reducing its efficacy, so that the dose must be increased.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42281E-BC0F-21F9-51E5-E5A6223DE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P-450 system catalyzes reactions that either detoxify xenobiotics or, less commonly, convert xenobiotics into active compounds that </a:t>
            </a:r>
            <a:r>
              <a:rPr lang="en-US" sz="28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IN" sz="2800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 injury.</a:t>
            </a:r>
            <a:endParaRPr lang="en-I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0D51B04-E015-43A7-89C6-9080F341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1393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74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CYP2E1 catabolizes the metabolism of some widely used solvents and compounds found in tobacco smoke, many of which are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pro-carcinogens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; it is induced by ethanol, so increasing the risk of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carcinogenicity.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also called as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MEOS- microsomal ethanol oxidizing system</a:t>
            </a: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14D4CF-7D43-CB31-BD9B-0CA26A6D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A56DF61-435C-C470-8E6B-2725BB32B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945F78A-CE62-CBF3-C906-1D300EE7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215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Naturally occurring compounds in foods may also affect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P450.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Grapefruit contains a variety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furanocoumarins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which inhibit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P450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 affect the metabolism of many drugs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B50E1-3A55-67DB-18D9-123BAF9C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685808-D7EF-1ACE-FCA4-3FDCC19C2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Aflotoxin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 to 8,9- epoxide is an example of making an active metabolite by CYP450.</a:t>
            </a:r>
          </a:p>
          <a:p>
            <a:pPr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4326291-B2D4-D4C1-DFE1-39CD9388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250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0250721-8B17-5763-04B6-9BF2DA53D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740" t="38442" r="41667" b="5061"/>
          <a:stretch/>
        </p:blipFill>
        <p:spPr>
          <a:xfrm>
            <a:off x="2590801" y="80810"/>
            <a:ext cx="3886200" cy="6696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C1E8B53-6818-BE07-88A3-F1700A73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1758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449783-D4D6-1F5C-FDD9-C773C1F0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26949B5-78C7-6EE2-B8EC-8404047F8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55" t="26362" r="25926" b="2885"/>
          <a:stretch/>
        </p:blipFill>
        <p:spPr>
          <a:xfrm>
            <a:off x="762000" y="187642"/>
            <a:ext cx="7431403" cy="6482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83FD7F-5B84-47A4-68C3-B6935CB05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09666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3050"/>
            <a:ext cx="8382000" cy="44831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Polymorphism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of cytochromes P450 may explain much of the variation in xenobiotic responses by different patients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FA8C33-8487-A1BB-0CBA-D38E06FC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FLAVIN CONTAINIMG MONOOXYGENASES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148697-496B-C65B-FC58-E38E17F46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I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FMOs are microsomal enzymes, 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monooxygenases requiring NADPH and oxygen, and existing as multiple </a:t>
            </a:r>
            <a:r>
              <a:rPr lang="en-I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isoforms in various tissues.</a:t>
            </a:r>
            <a:endParaRPr lang="en-US" sz="2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FMO is found in highest levels in the liver but is also found in significant levels in the lung and kidney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D91CA67-E6AE-1D24-0D49-E1AB73D8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21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D54673-FE5B-5DC7-0FF1-17B00ED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nlike CYPs, catalyze only oxygenation reactions, have more specific substrate requirements, and are not known to be subject to induction or inhibition by xenobiotics, apart from competitive inhibition </a:t>
            </a:r>
            <a:r>
              <a:rPr lang="en-IN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alternate substrates.</a:t>
            </a:r>
          </a:p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mechanism of catalysis is also distinct in that electrons are transferred directly from NADPH, and not via an NADPH reductase.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38E1AB-AA7F-CF58-02E8-14F7BE37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8409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AA5BB0A-0DE3-2DAF-D6FD-86763349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66800"/>
            <a:ext cx="8153400" cy="5059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types of FMO’s were reported.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humans, there is a switch around birth from the predominately fetal FMO1 to the predominately adult FMO3.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FM03 is important in the metabolism of several pharmaceuticals and xenobiotics including the chemotherapeutic drugs.</a:t>
            </a:r>
          </a:p>
          <a:p>
            <a:pPr algn="l">
              <a:lnSpc>
                <a:spcPct val="150000"/>
              </a:lnSpc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94C312-F74E-C0BC-357F-E687CCCD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24876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F58286-3FC2-4CE2-F050-702F25D6A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ELIMINATION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C3254-6747-7512-E83C-F62701151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 as wastes from normal metabolic processes are excreted in the urine, feces, and exhaled air, xenobiotics and their metabolites are also excreted from the kidneys, liver, and lungs. </a:t>
            </a:r>
          </a:p>
          <a:p>
            <a:pPr algn="l">
              <a:lnSpc>
                <a:spcPct val="150000"/>
              </a:lnSpc>
            </a:pPr>
            <a:r>
              <a:rPr lang="en-US" sz="2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Chemicals that are rapidly eliminated may have limited phase I metabolism</a:t>
            </a:r>
          </a:p>
          <a:p>
            <a:pPr algn="l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02A3A7-4E2B-24EB-A912-BC811C85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64886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4D41C05-2234-12D6-625B-4A22983B8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705" y="804465"/>
            <a:ext cx="7870590" cy="5249069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4C1F4F6-F100-E202-590B-8178B097F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C01967-7B78-B126-63DA-16835BE63C27}"/>
              </a:ext>
            </a:extLst>
          </p:cNvPr>
          <p:cNvSpPr txBox="1"/>
          <p:nvPr/>
        </p:nvSpPr>
        <p:spPr>
          <a:xfrm>
            <a:off x="1178827" y="6126163"/>
            <a:ext cx="67863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s://www.mandarinmansion.com/item/double-edged-bhutanese-dagger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/3.0/"/>
              </a:rPr>
              <a:t>CC BY</a:t>
            </a:r>
            <a:endParaRPr lang="en-IN" sz="900"/>
          </a:p>
        </p:txBody>
      </p:sp>
    </p:spTree>
    <p:extLst>
      <p:ext uri="{BB962C8B-B14F-4D97-AF65-F5344CB8AC3E}">
        <p14:creationId xmlns="" xmlns:p14="http://schemas.microsoft.com/office/powerpoint/2010/main" val="2866718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362200"/>
            <a:ext cx="83820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Why do we bother about </a:t>
            </a:r>
            <a:r>
              <a:rPr lang="en-GB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Xenobiotics</a:t>
            </a:r>
            <a:r>
              <a:rPr lang="en-GB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??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Toxic effects of </a:t>
            </a:r>
            <a:r>
              <a:rPr lang="en-GB" sz="36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36"/>
            <a:ext cx="8686800" cy="52006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Undesirable effects covers a wide spectrum, but can be considered under three general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headings: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Cytotoxicity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Altering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antigenicity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carcinogenisis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57232"/>
            <a:ext cx="8305800" cy="52689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Cytotoxicity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Covalent binding of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xenobiotic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metabolites to macromolecules including DNA, RNA, and protein can lead to cell injury</a:t>
            </a: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Occurs by severely impaired ATP formation, and cell death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477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Knowledge of the metabolism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is essential for an understanding of pharmacology,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therapeutics, and toxicology.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Types of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2819400"/>
          <a:ext cx="71628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Exogenous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Endogenous</a:t>
                      </a:r>
                      <a:r>
                        <a:rPr lang="en-GB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Drugs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Times New Roman" pitchFamily="18" charset="0"/>
                          <a:cs typeface="Times New Roman" pitchFamily="18" charset="0"/>
                        </a:rPr>
                        <a:t>Bilirubin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Food additives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Bile acids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Pollutants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Steroids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Times New Roman" pitchFamily="18" charset="0"/>
                          <a:cs typeface="Times New Roman" pitchFamily="18" charset="0"/>
                        </a:rPr>
                        <a:t>Insecticides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230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Carcinogens 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32"/>
            <a:ext cx="8534400" cy="526893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Altering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antigenicity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reactive metabolite of a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xenobiotic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may bind to a protein, acting as an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hapten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, and altering its </a:t>
            </a:r>
            <a:r>
              <a:rPr lang="en-GB" sz="2600" b="1" dirty="0" err="1">
                <a:latin typeface="Times New Roman" pitchFamily="18" charset="0"/>
                <a:cs typeface="Times New Roman" pitchFamily="18" charset="0"/>
              </a:rPr>
              <a:t>antigenicity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Resultant antibodies react not only with the modified protein but also with the unmodified protein, potentially initiating 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autoimmune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disease.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6"/>
            <a:ext cx="8915400" cy="599124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3.Chemical carcinogenesis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Reactions of some activated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GB" sz="2600" b="1" dirty="0">
                <a:latin typeface="Times New Roman" pitchFamily="18" charset="0"/>
                <a:cs typeface="Times New Roman" pitchFamily="18" charset="0"/>
              </a:rPr>
              <a:t>DNA are important in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chemical carcinogenesis.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Some chemicals (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benzo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l-GR" sz="2600" b="1" dirty="0">
                <a:latin typeface="Times New Roman" pitchFamily="18" charset="0"/>
                <a:cs typeface="Times New Roman" pitchFamily="18" charset="0"/>
              </a:rPr>
              <a:t>α]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pyrene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require activation by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 P450 in the endoplasmic reticulum to become carcinogenic .</a:t>
            </a:r>
            <a:endParaRPr lang="en-GB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85794"/>
            <a:ext cx="8534400" cy="5340369"/>
          </a:xfrm>
        </p:spPr>
        <p:txBody>
          <a:bodyPr>
            <a:normAutofit/>
          </a:bodyPr>
          <a:lstStyle/>
          <a:p>
            <a:pPr marL="74295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Carcinogen metabolism is carried out by large groups of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xenobiotic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-metabolizing enzymes that include the phase 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cytochromes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P450 (P450) and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microsomal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epoxide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hydrolase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and various phase II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enzymes</a:t>
            </a:r>
          </a:p>
          <a:p>
            <a:pPr marL="742950" lvl="2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The activities of the </a:t>
            </a:r>
            <a:r>
              <a:rPr lang="en-GB" sz="2600" dirty="0" err="1">
                <a:latin typeface="Times New Roman" pitchFamily="18" charset="0"/>
                <a:cs typeface="Times New Roman" pitchFamily="18" charset="0"/>
              </a:rPr>
              <a:t>xenobiotic</a:t>
            </a:r>
            <a:r>
              <a:rPr lang="en-GB" sz="2600" dirty="0">
                <a:latin typeface="Times New Roman" pitchFamily="18" charset="0"/>
                <a:cs typeface="Times New Roman" pitchFamily="18" charset="0"/>
              </a:rPr>
              <a:t>-metabolizing enzymes of endoplasmic reticulum,  determine whether such compounds become carcinogenic or  are “detoxified.”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FA6D4D-411D-BAF8-7063-28B7A783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71C21108-49F5-BD8A-4309-292688E6E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3" y="310198"/>
            <a:ext cx="8822613" cy="5980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5208ED0-720E-C877-D8E0-42133FF8A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11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9C1F7-2A36-FA09-E7B5-E2643D0C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AB6884F-5422-BDBF-4914-89094544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8AA511F0-0741-43AC-40CB-27AEFD86A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1" t="30416" r="27044" b="2581"/>
          <a:stretch/>
        </p:blipFill>
        <p:spPr>
          <a:xfrm>
            <a:off x="457200" y="1117497"/>
            <a:ext cx="8455546" cy="46230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171420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4422"/>
            <a:ext cx="8610600" cy="54149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SUMMARY: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are chemical compounds foreign to the body. 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are metabolized in phase I and II.</a:t>
            </a:r>
          </a:p>
          <a:p>
            <a:pPr>
              <a:lnSpc>
                <a:spcPct val="150000"/>
              </a:lnSpc>
            </a:pP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Xenobiotics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can produce a variety of biological effects, including toxicity, immunological reactions, and cancer.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Reference 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Harper’s Illustrated Biochemistry – 31</a:t>
            </a:r>
            <a:r>
              <a:rPr lang="en-GB" sz="28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edition; chapter -47: 1358-67.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Biochemistry,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U.Satyanarayana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GB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edition;chapter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-31:638-43.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Robbins &amp;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Cotran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pathologic basis of disease- 10</a:t>
            </a:r>
            <a:r>
              <a:rPr lang="en-GB" sz="28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edition ; chapter 9:407-8.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GB" sz="4800" dirty="0">
                <a:solidFill>
                  <a:srgbClr val="FF0000"/>
                </a:solidFill>
                <a:latin typeface="Algerian" pitchFamily="82" charset="0"/>
              </a:rPr>
            </a:br>
            <a:r>
              <a:rPr lang="en-GB" sz="4800" dirty="0">
                <a:solidFill>
                  <a:srgbClr val="FF0000"/>
                </a:solidFill>
                <a:latin typeface="Algerian" pitchFamily="82" charset="0"/>
              </a:rPr>
              <a:t>Thank you !!!</a:t>
            </a:r>
            <a:r>
              <a:rPr lang="en-US" sz="4800" dirty="0">
                <a:solidFill>
                  <a:srgbClr val="FF0000"/>
                </a:solidFill>
                <a:latin typeface="Algerian" pitchFamily="82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Algerian" pitchFamily="82" charset="0"/>
              </a:rPr>
            </a:br>
            <a:endParaRPr lang="en-US" sz="48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Understanding the mechanisms involved in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xenobiotic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metabolism will permit the development of transgenic microorganisms and plants.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Can be used to render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potentially hazardous pollutants harmless.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D5E2B8-CA3B-FC2A-AFA6-80A1CFBC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/>
              <a:t>CHARACTERISTICS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5FB756-93C4-A5FD-6AFD-BFB2F4DCB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Penetrate membrane by diffusion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 by lipoproteins in blood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chemical conversion to facilitate excretion</a:t>
            </a:r>
          </a:p>
          <a:p>
            <a:pPr>
              <a:lnSpc>
                <a:spcPct val="150000"/>
              </a:lnSpc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Lipophilic 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C359D8-4372-CB1C-8E02-A4600D11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198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5897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Biotransformation Reactions: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 process by which a substance is changed to another chemical by a chemical reaction within the body.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Consequences :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Changes in solubility characteristics 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Detoxification</a:t>
            </a:r>
          </a:p>
          <a:p>
            <a:pPr lvl="1">
              <a:lnSpc>
                <a:spcPct val="150000"/>
              </a:lnSpc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Metabolic activation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4582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reactions maybe 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Desirable: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GB" dirty="0">
                <a:latin typeface="Times New Roman" pitchFamily="18" charset="0"/>
                <a:cs typeface="Times New Roman" pitchFamily="18" charset="0"/>
              </a:rPr>
              <a:t>as in the activation of a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prodrug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to the active compound.</a:t>
            </a:r>
          </a:p>
          <a:p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Undesirable:</a:t>
            </a:r>
          </a:p>
          <a:p>
            <a:pPr lvl="1"/>
            <a:r>
              <a:rPr lang="en-GB" dirty="0">
                <a:latin typeface="Times New Roman" pitchFamily="18" charset="0"/>
                <a:cs typeface="Times New Roman" pitchFamily="18" charset="0"/>
              </a:rPr>
              <a:t>as in the formation of a carcinogen or mutagen from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 inert precursor.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2EFC-912A-4396-A4F0-F7C82C241D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1763</Words>
  <Application>Microsoft Office PowerPoint</Application>
  <PresentationFormat>On-screen Show (4:3)</PresentationFormat>
  <Paragraphs>272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Xenobiotics </vt:lpstr>
      <vt:lpstr>Contents :</vt:lpstr>
      <vt:lpstr>Xenobiotics </vt:lpstr>
      <vt:lpstr>Slide 4</vt:lpstr>
      <vt:lpstr>Slide 5</vt:lpstr>
      <vt:lpstr>Slide 6</vt:lpstr>
      <vt:lpstr>CHARACTERISTICS :</vt:lpstr>
      <vt:lpstr>Slide 8</vt:lpstr>
      <vt:lpstr>Slide 9</vt:lpstr>
      <vt:lpstr>Slide 10</vt:lpstr>
      <vt:lpstr>Slide 11</vt:lpstr>
      <vt:lpstr>Slide 12</vt:lpstr>
      <vt:lpstr>Metabolism of  Xenobiotics </vt:lpstr>
      <vt:lpstr>Slide 14</vt:lpstr>
      <vt:lpstr>Slide 15</vt:lpstr>
      <vt:lpstr>Slide 16</vt:lpstr>
      <vt:lpstr>Slide 17</vt:lpstr>
      <vt:lpstr>Slide 18</vt:lpstr>
      <vt:lpstr> </vt:lpstr>
      <vt:lpstr>Slide 20</vt:lpstr>
      <vt:lpstr>Slide 21</vt:lpstr>
      <vt:lpstr>Phase I reaction enzymes:</vt:lpstr>
      <vt:lpstr>Slide 23</vt:lpstr>
      <vt:lpstr>Slide 24</vt:lpstr>
      <vt:lpstr>Slide 25</vt:lpstr>
      <vt:lpstr>Numbered so because.....</vt:lpstr>
      <vt:lpstr>Slide 27</vt:lpstr>
      <vt:lpstr>Slide 28</vt:lpstr>
      <vt:lpstr>Slide 29</vt:lpstr>
      <vt:lpstr>Slide 30</vt:lpstr>
      <vt:lpstr>Nomenclature for the cytochromes P450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FLAVIN CONTAINIMG MONOOXYGENASES</vt:lpstr>
      <vt:lpstr>Slide 43</vt:lpstr>
      <vt:lpstr>Slide 44</vt:lpstr>
      <vt:lpstr>ELIMINATION </vt:lpstr>
      <vt:lpstr>Slide 46</vt:lpstr>
      <vt:lpstr>Slide 47</vt:lpstr>
      <vt:lpstr> Toxic effects of xenobiotics </vt:lpstr>
      <vt:lpstr>Slide 49</vt:lpstr>
      <vt:lpstr>Slide 50</vt:lpstr>
      <vt:lpstr>Slide 51</vt:lpstr>
      <vt:lpstr> </vt:lpstr>
      <vt:lpstr>Slide 53</vt:lpstr>
      <vt:lpstr>Slide 54</vt:lpstr>
      <vt:lpstr>Slide 55</vt:lpstr>
      <vt:lpstr>Reference :</vt:lpstr>
      <vt:lpstr> Thank you 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Xenobiotics </dc:title>
  <dc:creator>918110844737</dc:creator>
  <cp:lastModifiedBy>Path Faculty</cp:lastModifiedBy>
  <cp:revision>85</cp:revision>
  <dcterms:created xsi:type="dcterms:W3CDTF">2022-05-06T09:37:31Z</dcterms:created>
  <dcterms:modified xsi:type="dcterms:W3CDTF">2022-05-24T12:37:57Z</dcterms:modified>
</cp:coreProperties>
</file>