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20" r:id="rId4"/>
    <p:sldId id="292" r:id="rId5"/>
    <p:sldId id="289" r:id="rId6"/>
    <p:sldId id="293" r:id="rId7"/>
    <p:sldId id="326" r:id="rId8"/>
    <p:sldId id="321" r:id="rId9"/>
    <p:sldId id="322" r:id="rId10"/>
    <p:sldId id="323" r:id="rId11"/>
    <p:sldId id="290" r:id="rId12"/>
    <p:sldId id="324" r:id="rId13"/>
    <p:sldId id="325" r:id="rId14"/>
    <p:sldId id="327" r:id="rId15"/>
    <p:sldId id="328" r:id="rId16"/>
    <p:sldId id="329" r:id="rId17"/>
    <p:sldId id="297" r:id="rId18"/>
    <p:sldId id="296" r:id="rId19"/>
    <p:sldId id="330" r:id="rId20"/>
    <p:sldId id="298" r:id="rId21"/>
    <p:sldId id="331" r:id="rId22"/>
    <p:sldId id="300" r:id="rId23"/>
    <p:sldId id="332" r:id="rId24"/>
    <p:sldId id="301" r:id="rId25"/>
    <p:sldId id="333" r:id="rId26"/>
    <p:sldId id="299" r:id="rId27"/>
    <p:sldId id="258" r:id="rId28"/>
    <p:sldId id="260" r:id="rId29"/>
    <p:sldId id="303" r:id="rId30"/>
    <p:sldId id="304" r:id="rId31"/>
    <p:sldId id="307" r:id="rId32"/>
    <p:sldId id="308" r:id="rId33"/>
    <p:sldId id="309" r:id="rId34"/>
    <p:sldId id="310" r:id="rId35"/>
    <p:sldId id="311" r:id="rId36"/>
    <p:sldId id="313" r:id="rId37"/>
    <p:sldId id="314" r:id="rId38"/>
    <p:sldId id="312" r:id="rId39"/>
    <p:sldId id="315" r:id="rId40"/>
    <p:sldId id="345" r:id="rId41"/>
    <p:sldId id="334" r:id="rId42"/>
    <p:sldId id="335" r:id="rId43"/>
    <p:sldId id="336" r:id="rId44"/>
    <p:sldId id="338" r:id="rId45"/>
    <p:sldId id="339" r:id="rId46"/>
    <p:sldId id="340" r:id="rId47"/>
    <p:sldId id="341" r:id="rId48"/>
    <p:sldId id="342" r:id="rId49"/>
    <p:sldId id="355" r:id="rId50"/>
    <p:sldId id="343" r:id="rId51"/>
    <p:sldId id="346" r:id="rId52"/>
    <p:sldId id="348" r:id="rId53"/>
    <p:sldId id="347" r:id="rId54"/>
    <p:sldId id="316" r:id="rId55"/>
    <p:sldId id="317" r:id="rId56"/>
    <p:sldId id="318" r:id="rId57"/>
    <p:sldId id="261" r:id="rId58"/>
    <p:sldId id="262" r:id="rId59"/>
    <p:sldId id="263" r:id="rId60"/>
    <p:sldId id="264" r:id="rId61"/>
    <p:sldId id="344" r:id="rId62"/>
    <p:sldId id="265" r:id="rId63"/>
    <p:sldId id="266" r:id="rId64"/>
    <p:sldId id="267" r:id="rId65"/>
    <p:sldId id="270" r:id="rId66"/>
    <p:sldId id="274" r:id="rId67"/>
    <p:sldId id="276" r:id="rId68"/>
    <p:sldId id="277" r:id="rId69"/>
    <p:sldId id="280" r:id="rId70"/>
    <p:sldId id="282" r:id="rId71"/>
    <p:sldId id="284" r:id="rId72"/>
    <p:sldId id="285" r:id="rId73"/>
    <p:sldId id="286" r:id="rId74"/>
    <p:sldId id="287" r:id="rId75"/>
    <p:sldId id="349" r:id="rId76"/>
    <p:sldId id="350" r:id="rId77"/>
    <p:sldId id="352" r:id="rId78"/>
    <p:sldId id="35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7D90-42A0-44DA-93D2-D8294F84331C}" type="datetimeFigureOut">
              <a:rPr lang="en-US" smtClean="0"/>
              <a:pPr/>
              <a:t>1/21/2022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3356-8537-44C2-B525-C709DAADA8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571612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Franklin Gothic Heavy" pitchFamily="34" charset="0"/>
              </a:rPr>
              <a:t>Autopsy of brain</a:t>
            </a:r>
            <a:endParaRPr lang="en-GB" dirty="0">
              <a:latin typeface="Franklin Gothic Heavy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</a:t>
            </a:r>
          </a:p>
          <a:p>
            <a:r>
              <a:rPr lang="en-GB" smtClean="0"/>
              <a:t>                       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1500198" cy="176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364331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Dr.B</a:t>
            </a:r>
            <a:r>
              <a:rPr lang="en-IN" dirty="0" smtClean="0"/>
              <a:t>. </a:t>
            </a:r>
            <a:r>
              <a:rPr lang="en-IN" dirty="0" err="1" smtClean="0"/>
              <a:t>Swathi</a:t>
            </a:r>
            <a:endParaRPr lang="en-IN" dirty="0" smtClean="0"/>
          </a:p>
          <a:p>
            <a:pPr algn="ctr"/>
            <a:r>
              <a:rPr lang="en-IN" dirty="0" smtClean="0"/>
              <a:t>Final year postgraduate, Pathology</a:t>
            </a:r>
          </a:p>
          <a:p>
            <a:pPr algn="ctr"/>
            <a:r>
              <a:rPr lang="en-IN" dirty="0" smtClean="0"/>
              <a:t>Sri Venkateswara Institute of Medical Sciences,</a:t>
            </a:r>
          </a:p>
          <a:p>
            <a:pPr algn="ctr"/>
            <a:r>
              <a:rPr lang="en-IN" dirty="0" err="1" smtClean="0"/>
              <a:t>Tirupathi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(A) is too low, there is danger of cutting into the roof of the orbit;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(B) is too low, saw will enter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portion of temporal bone.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Either of these will make removal of skull vault difficult.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When (D) is too low, saw line will be below attachment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tentorium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769907" cy="4470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21495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skull has been cut with a vibrating saw using an angled cut. A chisel helps separate the skull cap.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Ideally, sawing should be stopped just short of cutting through the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inner table of the cranium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– with the use of a chisel and a light blow with a mallet.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Dura and underlying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leptomeninges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left intact allows to view the brain with the overlying  (CSF) still in the subarachnoid space.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obtain this view, after removal of the skull cap,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must be cut with a pair of scissors along the line of sawing and reflected.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SEPARATION OF MENINGES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twist of chisel placed in the frontal saw line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admit the fingers inside the skull cap or blunt hook  used to pull the skull cap away from the underlying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hand inserted between the skull and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helps the blunt separation of these while the other hand is pulling the skull cap.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43306" y="214311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714744" y="385762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SEPARATION OF MENINGES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too firmly adheres to the skull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is incised along the line of sawing 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anterior attachment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falx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the skull cut between the frontal lobes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posterior portion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falx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cut from inside after the skull cap is fully reflected.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then peeled off the skull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cap,superior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sinus may be opened with a pair of scissors at this time.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00364" y="178592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000364" y="264318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000364" y="385762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3071802" y="514351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presence of </a:t>
            </a:r>
            <a:r>
              <a:rPr lang="en-GB" sz="2400" u="sng" dirty="0" err="1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- or subdural </a:t>
            </a:r>
            <a:r>
              <a:rPr lang="en-GB" sz="2400" u="sng" dirty="0" err="1" smtClean="0"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u="sng" dirty="0" err="1" smtClean="0">
                <a:latin typeface="Times New Roman" pitchFamily="18" charset="0"/>
                <a:cs typeface="Times New Roman" pitchFamily="18" charset="0"/>
              </a:rPr>
              <a:t>neoplasia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it is best to leave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flaps attached to the dorsal brain and section them together.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frontal lobes gently raised and the olfactory bulbs and tracts are peeled away from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cribriform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plates.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optic nerves are cut as they enter the optic foramina.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Under its own weight, the brain is allowed to fall away from the floor of the anterior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while it is being supported with the palm of one hand.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00496" y="278605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000496" y="392906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477927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57214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dura</a:t>
            </a:r>
            <a:r>
              <a:rPr lang="en-GB" dirty="0" smtClean="0"/>
              <a:t> at the anterior attachment of the </a:t>
            </a:r>
            <a:r>
              <a:rPr lang="en-GB" dirty="0" err="1" smtClean="0"/>
              <a:t>falx</a:t>
            </a:r>
            <a:r>
              <a:rPr lang="en-GB" dirty="0" smtClean="0"/>
              <a:t> to the </a:t>
            </a:r>
            <a:r>
              <a:rPr lang="en-GB" dirty="0" err="1" smtClean="0"/>
              <a:t>crista</a:t>
            </a:r>
            <a:r>
              <a:rPr lang="en-GB" dirty="0" smtClean="0"/>
              <a:t> </a:t>
            </a:r>
            <a:r>
              <a:rPr lang="en-GB" dirty="0" err="1" smtClean="0"/>
              <a:t>galli</a:t>
            </a:r>
            <a:r>
              <a:rPr lang="en-GB" dirty="0" smtClean="0"/>
              <a:t> is cut and the brain is gently elevated and retracted </a:t>
            </a:r>
            <a:r>
              <a:rPr lang="en-GB" dirty="0" err="1" smtClean="0"/>
              <a:t>posteriorly</a:t>
            </a:r>
            <a:r>
              <a:rPr lang="en-GB" dirty="0" smtClean="0"/>
              <a:t>. optic nerves, carotid arteries, and third cranial nerves are cut where they enter the skull.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pituitary stalk is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cut,followed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by the internal carotid arteries as they enter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cranialcavity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Cranial nerves III, IV, V, and VI are severed as close to the base of the skull as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possible,subdural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communicating veins are also severed.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Next, the attachment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tentorium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along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ridge is cut on either side with curved scissors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86182" y="285749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857620" y="435769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this time, the brain must not drop backward excessively as this will cause stretch tears in the cerebral peduncles.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also can be prevented by raising the head very high from the beginning, with pronounced flexion of the neck, using a wooden pillow or a metal support attached to the table.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Opening of skull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fixation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Dissection of fresh/fixed brain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Selective sectioning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Gross findings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562455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613150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brain is supported as the cranial nerves and vessels are </a:t>
            </a:r>
            <a:r>
              <a:rPr lang="en-GB" dirty="0" err="1" smtClean="0"/>
              <a:t>transected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Cranial nerves VII, VIII, IX, X, XI, and XII are then cut identifying each one in sequence.</a:t>
            </a: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vertebral arteries are severed with scissors as they emerge into the cranial cavity.</a:t>
            </a: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cervical part of the spinal cord is cut across as caudally as possible but too oblique a plane of sectioning should be avoided.(Curved scissors will be best for this purpose.)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00496" y="257174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000496" y="414338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597258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71501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brain is retracted upward and </a:t>
            </a:r>
            <a:r>
              <a:rPr lang="en-GB" dirty="0" err="1" smtClean="0"/>
              <a:t>posteriorly</a:t>
            </a:r>
            <a:r>
              <a:rPr lang="en-GB" dirty="0" smtClean="0"/>
              <a:t>, the medulla and upper cervical spinal cord are visualized. The spinal cord is cut transversely as low as possible.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a critical lesion exists in the region, a cross-section perpendicular to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neuroaxis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pontomedullary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junction or higher may be elected in order to preserve the integrity of the abnormality.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DETACHMENT OF BRAIN</a:t>
            </a:r>
            <a:endParaRPr lang="en-GB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528073" cy="407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57214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fingers aid in freeing the cerebellum from the posterior cranial </a:t>
            </a:r>
            <a:r>
              <a:rPr lang="en-GB" dirty="0" err="1" smtClean="0"/>
              <a:t>fossa</a:t>
            </a:r>
            <a:r>
              <a:rPr lang="en-GB" dirty="0" smtClean="0"/>
              <a:t>. The brain is supported by one hand, the </a:t>
            </a:r>
            <a:r>
              <a:rPr lang="en-GB" dirty="0" err="1" smtClean="0"/>
              <a:t>falx</a:t>
            </a:r>
            <a:r>
              <a:rPr lang="en-GB" dirty="0" smtClean="0"/>
              <a:t> </a:t>
            </a:r>
            <a:r>
              <a:rPr lang="en-GB" dirty="0" err="1" smtClean="0"/>
              <a:t>cerebelli</a:t>
            </a:r>
            <a:r>
              <a:rPr lang="en-GB" dirty="0" smtClean="0"/>
              <a:t> is cut, and the brain is removed from the cranial vault.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brain is pulled away from the base of the skull after cutting the lateral attachment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tentorium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bones.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pineal body must not be left behind during this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maneuver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weigh the unfixed brain (and note whether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included in this weight).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Survey the nerves,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vessels,and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gross anatomy for abnormalities.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indicated, take additional culture specimens and smears and prepare sections for rush processing.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Also take tissues for electron microscopy and other special studies (e.g., RNA, DNA) now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FIXATION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Best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routine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fixative 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freshly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10% formalin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fetuses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infants: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Aceticacid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added to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fixative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Acetic acid: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specific gravity of the fixative and allows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brain to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float in the solution;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also makes the tissue firmer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without altering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characteristics.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IMMERSION METHODS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plastic buckets that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hold 8 L of fixative or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traditional glass or earthenware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jars.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suspend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brain to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prevent distortion during fixation by passing a thread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underneath 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basilar artery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front of 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pons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Inevitably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vessel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is slightly pulled away from the brain substance.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43372" y="257174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214810" y="428625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this is undesirable, as in the case of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pontine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infarcts or other lesions in this region, a thread can be passed under 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internal carotid or middle cerebral arteries on both sides,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provided that no pathologic lesions are suspected in these regions.</a:t>
            </a:r>
          </a:p>
          <a:p>
            <a:r>
              <a:rPr lang="en-GB" sz="2400" dirty="0" smtClean="0"/>
              <a:t>Alternatively, </a:t>
            </a:r>
            <a:r>
              <a:rPr lang="en-GB" sz="2400" b="1" dirty="0" smtClean="0"/>
              <a:t>dorsal </a:t>
            </a:r>
            <a:r>
              <a:rPr lang="en-GB" sz="2400" b="1" dirty="0" err="1" smtClean="0"/>
              <a:t>dura</a:t>
            </a:r>
            <a:r>
              <a:rPr lang="en-GB" sz="2400" b="1" dirty="0" smtClean="0"/>
              <a:t> </a:t>
            </a:r>
            <a:r>
              <a:rPr lang="en-GB" sz="2400" dirty="0" smtClean="0"/>
              <a:t>can be used as an anchoring point. </a:t>
            </a:r>
          </a:p>
          <a:p>
            <a:r>
              <a:rPr lang="en-GB" sz="2400" dirty="0" smtClean="0"/>
              <a:t>A thread is passed through the short </a:t>
            </a:r>
            <a:r>
              <a:rPr lang="en-GB" sz="2400" dirty="0" err="1" smtClean="0"/>
              <a:t>dural</a:t>
            </a:r>
            <a:r>
              <a:rPr lang="en-GB" sz="2400" dirty="0" smtClean="0"/>
              <a:t> flaps on either side of the </a:t>
            </a:r>
            <a:r>
              <a:rPr lang="en-GB" sz="2400" dirty="0" err="1" smtClean="0"/>
              <a:t>falx</a:t>
            </a:r>
            <a:r>
              <a:rPr lang="en-GB" sz="2400" dirty="0" smtClean="0"/>
              <a:t>, and the brain is suspended right-side-up. </a:t>
            </a:r>
          </a:p>
          <a:p>
            <a:r>
              <a:rPr lang="en-GB" sz="2400" dirty="0" smtClean="0"/>
              <a:t>However, a minor pull may deform the </a:t>
            </a:r>
            <a:r>
              <a:rPr lang="en-GB" sz="2400" dirty="0" err="1" smtClean="0"/>
              <a:t>parasagittal</a:t>
            </a:r>
            <a:r>
              <a:rPr lang="en-GB" sz="2400" dirty="0" smtClean="0"/>
              <a:t> brain tissue and cause an abnormally pointed dorsal midline surface of the brain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INCISION OF SCALP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4292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2164573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Dotted line indicates coronal plane of</a:t>
            </a:r>
          </a:p>
          <a:p>
            <a:r>
              <a:rPr lang="en-GB" dirty="0" smtClean="0"/>
              <a:t>the primary incision. </a:t>
            </a:r>
          </a:p>
          <a:p>
            <a:r>
              <a:rPr lang="en-GB" dirty="0" smtClean="0"/>
              <a:t>It starts on right side over the mastoid just</a:t>
            </a:r>
          </a:p>
          <a:p>
            <a:r>
              <a:rPr lang="en-GB" dirty="0" smtClean="0"/>
              <a:t>behind earlobe and passes over palpable </a:t>
            </a:r>
            <a:r>
              <a:rPr lang="en-GB" dirty="0" err="1" smtClean="0"/>
              <a:t>posterolateral</a:t>
            </a:r>
            <a:r>
              <a:rPr lang="en-GB" dirty="0" smtClean="0"/>
              <a:t> ridges of parietal bones to reach opposite mastoid. This line is slightly tilted backward from plane parallel with face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suspension from blood vessels deforms the parenchyma less than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suspension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 all these methods: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ends of the thread(s) are tied to the attachments of the bucket handle.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care being taken not to allow the specimen to touch the bottom or sides of the bucket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Another safe method: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 of the plastic brain support.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Placing several holes in the dome-shaped receptacle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will ensure proper fixation of the contact surface of the brain.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Formalin solution should be replaced within the first 24 h not mandatory if a large amount of fixative is used.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the fixative becomes very bloody, prompt replacement with fresh solution is indicated to prevent undue discoloration of the specimen.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Approximately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10–14 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are required for satisfactory fixation.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PERFUSION METHODS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brain can be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with fixative through the arterial stumps before further fixation by immersion.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can be done manually with a syringe connected to a simple tubing system.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easy handling and better preservation of the contour of the specimen a plastic holder is used during the procedure.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Satisfactory fixation for dissection can be obtained in 7–10 d.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perfusion of a large amount of fixative, an embalmer’s pump may be used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Large volumes of formalin (1,000 </a:t>
            </a:r>
            <a:r>
              <a:rPr lang="en-GB" sz="2400" u="sng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) improve fixation but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 too much fixative, large lakes of fluid may accumulate, particularly in the areas like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infart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metastasis.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Specimen may become asymmetric because of uneven perfusion.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May produce annoying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perivascular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zones of tissue rarefaction microscopically, in addition to unnatural dilatation of small blood vessels.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Obstructing emboli or thrombosis also might be obscured.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Injection of 150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isotonic saline followed by 150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10% formalin solution causes the least problems.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a simple gravity-feed method, one may use an infusion bottle raised 150–180 cm above the specimen.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BRAIN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Single-blade autopsy knife about 25 cm long and 2cm wide is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prefered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dissection of fresh brain in adults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FRESH BRAIN IN ADULTS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Fresh dissection is limited to 3/4 coronal cuts through the cerebral hemispheres.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More complicated anatomic structures such as the basal ganglia and upper brain stem (thalamus and midbrain) are left uncut.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preliminary dissection usually reveals the presence of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large lesions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directly or indirectly, by showing distortion of the ventricular system or other anatomic landmarks.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Further judiciously selected sections may be made into the primary slices of the brain tissue to expose the suspected hidden lesions.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central portion of the cerebral hemispheres is left connected with the brain stem, and this block is suspended by a string.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may be necessary to sever the brain stem and cut into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infratentorial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structures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One horizontal cut through these structures usually suffices for preliminary examination.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Preliminary perfusion or cooling of the brain in a refrigerator for about 30 min, preferably in a contoured support  makes the brain firmer and dissection easier.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OPENING OF SKULL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Head is held in proper position with a block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Bitemporal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incision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passing near the vertex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Incise the scalp down to the bone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peel the skin and subcutaneous tissues back to below 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occipital protuberance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to the level of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forehead 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a level 1 or 2 cm above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supraorbital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ridge)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by a combination of sharp and blunt dissection.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86182" y="214311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3786182" y="314324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786182" y="414338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BRAIN BISECTION ALONG THE SAGITTAL PLANE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diffuse, roughly symmetric lesions are expected, as in: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lipidoses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“degenerative diseases,”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demyelinating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” disorders,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other inborn or acquired toxic-metabolic diseases,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widespread infectious conditions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one half  further sectioned and submitted for chemical or microbiologic investigations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Other half is retained for later sectioning and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examination.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latter half must be fixed either by suspension or by letting it lie on its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midsagittal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plane to avoid undesirable distortions.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928670"/>
            <a:ext cx="9001156" cy="5827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4500570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Cerebellum should be held between the index finger of the one hand</a:t>
            </a:r>
          </a:p>
          <a:p>
            <a:r>
              <a:rPr lang="en-GB" sz="1400" b="1" dirty="0" smtClean="0"/>
              <a:t>with the tip in proximity of the pineal gland and the thumb on</a:t>
            </a:r>
          </a:p>
          <a:p>
            <a:r>
              <a:rPr lang="en-GB" sz="1400" b="1" dirty="0" smtClean="0"/>
              <a:t>the inferior surface of cerebellum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1142985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brain placed upside down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398071"/>
            <a:ext cx="192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The blade is held toward the </a:t>
            </a:r>
            <a:r>
              <a:rPr lang="en-GB" sz="1400" b="1" dirty="0" err="1" smtClean="0"/>
              <a:t>prosector</a:t>
            </a:r>
            <a:r>
              <a:rPr lang="en-GB" sz="1400" b="1" dirty="0" smtClean="0"/>
              <a:t> with its tip in front of the distant cerebral peduncle a few </a:t>
            </a:r>
            <a:r>
              <a:rPr lang="en-GB" sz="1400" b="1" dirty="0" err="1" smtClean="0"/>
              <a:t>millimeters</a:t>
            </a:r>
            <a:r>
              <a:rPr lang="en-GB" sz="1400" b="1" dirty="0" smtClean="0"/>
              <a:t> above the tip of the</a:t>
            </a:r>
          </a:p>
          <a:p>
            <a:r>
              <a:rPr lang="en-GB" sz="1400" b="1" dirty="0" err="1" smtClean="0"/>
              <a:t>mammillary</a:t>
            </a:r>
            <a:r>
              <a:rPr lang="en-GB" sz="1400" b="1" dirty="0" smtClean="0"/>
              <a:t> body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26803"/>
            <a:ext cx="6291799" cy="537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00842" y="2413338"/>
            <a:ext cx="26431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an initial step we hold the brain on its convexity with the orbital lobes and occipital poles in an horizontal plane. </a:t>
            </a:r>
          </a:p>
          <a:p>
            <a:endParaRPr lang="en-GB" dirty="0" smtClean="0"/>
          </a:p>
          <a:p>
            <a:r>
              <a:rPr lang="en-GB" dirty="0" smtClean="0"/>
              <a:t>The first section is made through the </a:t>
            </a:r>
            <a:r>
              <a:rPr lang="en-GB" b="1" dirty="0" err="1" smtClean="0"/>
              <a:t>mammillary</a:t>
            </a:r>
            <a:r>
              <a:rPr lang="en-GB" b="1" dirty="0" smtClean="0"/>
              <a:t> body </a:t>
            </a:r>
            <a:r>
              <a:rPr lang="en-GB" dirty="0" smtClean="0"/>
              <a:t>and cut surfaces</a:t>
            </a:r>
          </a:p>
          <a:p>
            <a:r>
              <a:rPr lang="en-GB" dirty="0" smtClean="0"/>
              <a:t>are examined for symmetry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Alternatively, the first cut can be made just in front of the temporal poles, exposing the anterior ventricular horns.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This may be important in cases of hydrocephalus, in which this view may disclose an obstruction of the foramen of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Monro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(e.g., by a colloid cyst or a third ventricular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 and still allow a change in sectioning technique to better demonstrate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obtruction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Brain slices should be approx 1 cm thick.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6516395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2000240"/>
            <a:ext cx="2000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Section the halved brain pieces by holding them down on the cut surface and by moving the knife side to side from the inferior</a:t>
            </a:r>
          </a:p>
          <a:p>
            <a:r>
              <a:rPr lang="en-GB" dirty="0" smtClean="0"/>
              <a:t>surface of the brain toward the convexity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DISSECTION OF FIXED BRAIN</a:t>
            </a:r>
            <a:endParaRPr lang="en-GB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2551" y="1500174"/>
            <a:ext cx="6674159" cy="457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Device for sectioning brain along planes of tomography.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33390"/>
            <a:ext cx="7000924" cy="455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34331"/>
            <a:ext cx="5848688" cy="400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00826" y="1857364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Plexiglass</a:t>
            </a:r>
            <a:r>
              <a:rPr lang="en-GB" dirty="0" smtClean="0"/>
              <a:t> table with opening for cerebellum and brain stem and movable guide.</a:t>
            </a:r>
            <a:r>
              <a:rPr lang="en-GB" b="1" dirty="0" smtClean="0"/>
              <a:t> Brain in position for initial cut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6286544" cy="485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00892" y="185736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Halved brain positioned on board for serial sectioning.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BRAIN DISPLAYED FOR EXAMINATION AND MICROSCOPIC SAMPLING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522" y="1600200"/>
            <a:ext cx="554895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SCALP INCISION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431359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314324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scalp is incised down to the bone, taking care not to cut the hair.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SELECTION OF TISSUE BLOCKS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56341"/>
            <a:ext cx="5360698" cy="4987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388" y="1285860"/>
            <a:ext cx="24288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1.superior and middle frontal </a:t>
            </a:r>
            <a:r>
              <a:rPr lang="en-GB" dirty="0" err="1" smtClean="0"/>
              <a:t>gyri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This is an arterial border (“water-shed”) zone most likely to </a:t>
            </a:r>
            <a:r>
              <a:rPr lang="en-GB" dirty="0" err="1" smtClean="0"/>
              <a:t>arbor</a:t>
            </a:r>
            <a:r>
              <a:rPr lang="en-GB" dirty="0" smtClean="0"/>
              <a:t> small </a:t>
            </a:r>
            <a:r>
              <a:rPr lang="en-GB" b="1" dirty="0" smtClean="0"/>
              <a:t>ischemic lesions</a:t>
            </a:r>
            <a:r>
              <a:rPr lang="en-GB" dirty="0" smtClean="0"/>
              <a:t>. This also may reveal atrophic or “</a:t>
            </a:r>
            <a:r>
              <a:rPr lang="en-GB" b="1" dirty="0" smtClean="0"/>
              <a:t>senile”</a:t>
            </a:r>
            <a:r>
              <a:rPr lang="en-GB" dirty="0" smtClean="0"/>
              <a:t> changes such as </a:t>
            </a:r>
            <a:r>
              <a:rPr lang="en-GB" b="1" dirty="0" smtClean="0"/>
              <a:t>senile plaques or </a:t>
            </a:r>
            <a:r>
              <a:rPr lang="en-GB" b="1" dirty="0" err="1" smtClean="0"/>
              <a:t>neurofibrillary</a:t>
            </a:r>
            <a:endParaRPr lang="en-GB" b="1" dirty="0" smtClean="0"/>
          </a:p>
          <a:p>
            <a:r>
              <a:rPr lang="en-GB" b="1" dirty="0" smtClean="0"/>
              <a:t>tangles.</a:t>
            </a:r>
          </a:p>
          <a:p>
            <a:r>
              <a:rPr lang="en-GB" dirty="0" smtClean="0"/>
              <a:t>2. basal ganglia</a:t>
            </a:r>
          </a:p>
          <a:p>
            <a:r>
              <a:rPr lang="en-GB" b="1" dirty="0" smtClean="0"/>
              <a:t>Vascular changes </a:t>
            </a:r>
            <a:r>
              <a:rPr lang="en-GB" dirty="0" smtClean="0"/>
              <a:t>and their effects on parenchyma are likely to be found here, as are </a:t>
            </a:r>
            <a:r>
              <a:rPr lang="en-GB" dirty="0" err="1" smtClean="0"/>
              <a:t>other“degenerative</a:t>
            </a:r>
            <a:r>
              <a:rPr lang="en-GB" dirty="0" smtClean="0"/>
              <a:t> changes.”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3748"/>
            <a:ext cx="5713124" cy="482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1785926"/>
            <a:ext cx="2143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2' = basal ganglia together with thalamus. </a:t>
            </a:r>
          </a:p>
          <a:p>
            <a:r>
              <a:rPr lang="en-GB" dirty="0" smtClean="0"/>
              <a:t>3 = hippocampus and adjacent </a:t>
            </a:r>
            <a:r>
              <a:rPr lang="en-GB" dirty="0" err="1" smtClean="0"/>
              <a:t>neocortex</a:t>
            </a:r>
            <a:r>
              <a:rPr lang="en-GB" dirty="0" smtClean="0"/>
              <a:t>. This is often a sensitive indicator of </a:t>
            </a:r>
            <a:r>
              <a:rPr lang="en-GB" b="1" dirty="0" smtClean="0"/>
              <a:t>anoxic-ischemic changes. </a:t>
            </a:r>
            <a:r>
              <a:rPr lang="en-GB" b="1" dirty="0" err="1" smtClean="0"/>
              <a:t>Neurofibrillary</a:t>
            </a:r>
            <a:r>
              <a:rPr lang="en-GB" b="1" dirty="0" smtClean="0"/>
              <a:t> tangles, </a:t>
            </a:r>
            <a:r>
              <a:rPr lang="en-GB" b="1" dirty="0" err="1" smtClean="0"/>
              <a:t>neuritic</a:t>
            </a:r>
            <a:r>
              <a:rPr lang="en-GB" b="1" dirty="0" smtClean="0"/>
              <a:t> plaques, and the “aging”</a:t>
            </a:r>
            <a:r>
              <a:rPr lang="en-GB" dirty="0" smtClean="0"/>
              <a:t> changes make their</a:t>
            </a:r>
          </a:p>
          <a:p>
            <a:r>
              <a:rPr lang="en-GB" dirty="0" smtClean="0"/>
              <a:t>first appearance here.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APPROACH TO ROUTINE DISSECTION OF BRAIN STEM AND CEREBELLUM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822960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5715040" cy="4929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00826" y="1785926"/>
            <a:ext cx="1928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= </a:t>
            </a:r>
            <a:r>
              <a:rPr lang="en-GB" dirty="0" err="1" smtClean="0"/>
              <a:t>pons</a:t>
            </a:r>
            <a:r>
              <a:rPr lang="en-GB" dirty="0" smtClean="0"/>
              <a:t>. Vascular (</a:t>
            </a:r>
            <a:r>
              <a:rPr lang="en-GB" b="1" dirty="0" smtClean="0"/>
              <a:t>particularly small arterial</a:t>
            </a:r>
            <a:r>
              <a:rPr lang="en-GB" dirty="0" smtClean="0"/>
              <a:t>) changes are found more frequently here than in other</a:t>
            </a:r>
          </a:p>
          <a:p>
            <a:r>
              <a:rPr lang="en-GB" dirty="0" smtClean="0"/>
              <a:t>portions of brain stem. </a:t>
            </a:r>
          </a:p>
          <a:p>
            <a:r>
              <a:rPr lang="en-GB" dirty="0" smtClean="0"/>
              <a:t>5 and 5' = cerebellum. </a:t>
            </a:r>
            <a:r>
              <a:rPr lang="en-GB" b="1" dirty="0" smtClean="0"/>
              <a:t>Ischemic and toxic metabolic </a:t>
            </a:r>
            <a:r>
              <a:rPr lang="en-GB" dirty="0" smtClean="0"/>
              <a:t>conditions are often reflected in </a:t>
            </a:r>
            <a:r>
              <a:rPr lang="en-GB" dirty="0" err="1" smtClean="0"/>
              <a:t>cerebellar</a:t>
            </a:r>
            <a:r>
              <a:rPr lang="en-GB" dirty="0" smtClean="0"/>
              <a:t> cortex.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Abnormalities of brain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Abnormality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Features 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Anencephalia</a:t>
                      </a:r>
                      <a:r>
                        <a:rPr lang="en-GB" dirty="0" smtClean="0"/>
                        <a:t> ,</a:t>
                      </a:r>
                      <a:r>
                        <a:rPr lang="en-GB" dirty="0" err="1" smtClean="0"/>
                        <a:t>acrania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Tod</a:t>
                      </a:r>
                      <a:r>
                        <a:rPr lang="en-GB" dirty="0" smtClean="0"/>
                        <a:t> like face , seen in still </a:t>
                      </a:r>
                      <a:r>
                        <a:rPr lang="en-GB" dirty="0" err="1" smtClean="0"/>
                        <a:t>borns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cephalocele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Cerebral hernia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microcephalia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small </a:t>
                      </a:r>
                      <a:r>
                        <a:rPr lang="en-GB" dirty="0" err="1" smtClean="0"/>
                        <a:t>brain,very</a:t>
                      </a:r>
                      <a:r>
                        <a:rPr lang="en-GB" dirty="0" smtClean="0"/>
                        <a:t> few </a:t>
                      </a:r>
                      <a:r>
                        <a:rPr lang="en-GB" dirty="0" err="1" smtClean="0"/>
                        <a:t>gyri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True </a:t>
                      </a:r>
                      <a:r>
                        <a:rPr lang="en-GB" dirty="0" err="1" smtClean="0"/>
                        <a:t>microgyria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 &amp; thin </a:t>
                      </a:r>
                      <a:r>
                        <a:rPr lang="en-GB" dirty="0" err="1" smtClean="0"/>
                        <a:t>gyri,more</a:t>
                      </a:r>
                      <a:r>
                        <a:rPr lang="en-GB" dirty="0" smtClean="0"/>
                        <a:t> in no. than normal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False </a:t>
                      </a:r>
                      <a:r>
                        <a:rPr lang="en-GB" dirty="0" err="1" smtClean="0"/>
                        <a:t>microgyria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Convolusions</a:t>
                      </a:r>
                      <a:r>
                        <a:rPr lang="en-GB" dirty="0" smtClean="0"/>
                        <a:t> abnormally thin and small,</a:t>
                      </a:r>
                    </a:p>
                    <a:p>
                      <a:r>
                        <a:rPr lang="en-GB" dirty="0" smtClean="0"/>
                        <a:t>Not increased in no.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Porencephalia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Absence of portion of brain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46096"/>
          <a:ext cx="8229600" cy="4740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087816">
                <a:tc gridSpan="2"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Atrophy of brain:</a:t>
                      </a:r>
                      <a:r>
                        <a:rPr lang="en-GB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(senile)</a:t>
                      </a:r>
                      <a:endParaRPr lang="en-GB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Small brain, </a:t>
                      </a:r>
                      <a:r>
                        <a:rPr lang="en-GB" sz="20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meninges</a:t>
                      </a:r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: thickened , </a:t>
                      </a:r>
                      <a:r>
                        <a:rPr lang="en-GB" sz="20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gyri</a:t>
                      </a:r>
                      <a:r>
                        <a:rPr lang="en-GB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wrinkled </a:t>
                      </a:r>
                      <a:r>
                        <a:rPr lang="en-GB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small,distinctly</a:t>
                      </a:r>
                      <a:r>
                        <a:rPr lang="en-GB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separated</a:t>
                      </a:r>
                      <a:r>
                        <a:rPr lang="en-GB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from one another, external </a:t>
                      </a:r>
                      <a:r>
                        <a:rPr lang="en-GB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hydrocephalus,</a:t>
                      </a:r>
                      <a:r>
                        <a:rPr lang="en-GB" sz="2000" u="sn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arteries</a:t>
                      </a:r>
                      <a:r>
                        <a:rPr lang="en-GB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atherosclerotic changes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224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General paresis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Mainly Frontal and parietal lobe atrophy</a:t>
                      </a:r>
                    </a:p>
                    <a:p>
                      <a:r>
                        <a:rPr lang="en-GB" dirty="0" smtClean="0"/>
                        <a:t>Cortex much reduced</a:t>
                      </a:r>
                      <a:endParaRPr lang="en-GB" dirty="0"/>
                    </a:p>
                  </a:txBody>
                  <a:tcPr/>
                </a:tc>
              </a:tr>
              <a:tr h="69224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Partial atrophy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Due to vascular</a:t>
                      </a:r>
                      <a:r>
                        <a:rPr lang="en-GB" baseline="0" dirty="0" smtClean="0"/>
                        <a:t> disturbances or degenerations involving various tracts</a:t>
                      </a:r>
                      <a:endParaRPr lang="en-GB" dirty="0"/>
                    </a:p>
                  </a:txBody>
                  <a:tcPr/>
                </a:tc>
              </a:tr>
              <a:tr h="135367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Hyperaemia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baseline="0" dirty="0" smtClean="0"/>
                        <a:t>Brain</a:t>
                      </a:r>
                      <a:r>
                        <a:rPr lang="en-GB" baseline="0" dirty="0" smtClean="0"/>
                        <a:t>: enlarged, </a:t>
                      </a:r>
                      <a:r>
                        <a:rPr lang="en-GB" u="sng" baseline="0" dirty="0" err="1" smtClean="0"/>
                        <a:t>Subarchoid</a:t>
                      </a:r>
                      <a:r>
                        <a:rPr lang="en-GB" u="sng" baseline="0" dirty="0" smtClean="0"/>
                        <a:t> vessels</a:t>
                      </a:r>
                      <a:r>
                        <a:rPr lang="en-GB" baseline="0" dirty="0" smtClean="0"/>
                        <a:t>: markedly engorged, </a:t>
                      </a:r>
                      <a:r>
                        <a:rPr lang="en-GB" u="sng" baseline="0" dirty="0" smtClean="0"/>
                        <a:t>C/S</a:t>
                      </a:r>
                      <a:r>
                        <a:rPr lang="en-GB" baseline="0" dirty="0" smtClean="0"/>
                        <a:t>: circumscribed red dots and streaks that are minute vessels distended with blood</a:t>
                      </a:r>
                      <a:endParaRPr lang="en-GB" dirty="0"/>
                    </a:p>
                  </a:txBody>
                  <a:tcPr/>
                </a:tc>
              </a:tr>
              <a:tr h="560296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Edema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u="sng" dirty="0" smtClean="0"/>
                        <a:t>Brain</a:t>
                      </a:r>
                      <a:r>
                        <a:rPr lang="en-GB" dirty="0" smtClean="0"/>
                        <a:t>: enlarged and heavier than normal. </a:t>
                      </a:r>
                      <a:r>
                        <a:rPr lang="en-GB" u="sng" dirty="0" smtClean="0"/>
                        <a:t>C/S:</a:t>
                      </a:r>
                      <a:r>
                        <a:rPr lang="en-GB" dirty="0" smtClean="0"/>
                        <a:t> pale and moist. </a:t>
                      </a:r>
                      <a:r>
                        <a:rPr lang="en-GB" u="sng" dirty="0" smtClean="0"/>
                        <a:t>Consistency</a:t>
                      </a:r>
                      <a:r>
                        <a:rPr lang="en-GB" dirty="0" smtClean="0"/>
                        <a:t> is very soft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1118546"/>
          <a:ext cx="7858180" cy="2820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5572164"/>
              </a:tblGrid>
              <a:tr h="123888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Anaemia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brain: normal in size. C/S:white or bluish </a:t>
                      </a:r>
                      <a:r>
                        <a:rPr lang="en-GB" baseline="0" dirty="0" err="1" smtClean="0"/>
                        <a:t>white,and</a:t>
                      </a:r>
                      <a:r>
                        <a:rPr lang="en-GB" baseline="0" dirty="0" smtClean="0"/>
                        <a:t> only very few vessels are seen. </a:t>
                      </a:r>
                      <a:r>
                        <a:rPr lang="en-GB" u="sng" baseline="0" dirty="0" smtClean="0"/>
                        <a:t>The distinction between the gray and white matter is not sharp.</a:t>
                      </a:r>
                      <a:endParaRPr lang="en-GB" u="sng" dirty="0"/>
                    </a:p>
                  </a:txBody>
                  <a:tcPr/>
                </a:tc>
              </a:tr>
              <a:tr h="158202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Jaundice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instances</a:t>
                      </a:r>
                      <a:r>
                        <a:rPr lang="en-GB" baseline="0" dirty="0" smtClean="0"/>
                        <a:t> of severe jaundice as seen in </a:t>
                      </a:r>
                      <a:r>
                        <a:rPr lang="en-GB" b="1" baseline="0" dirty="0" err="1" smtClean="0"/>
                        <a:t>icterus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neonatorum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="1" baseline="0" dirty="0" err="1" smtClean="0"/>
                        <a:t>erythroblastosis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foetalis</a:t>
                      </a:r>
                      <a:r>
                        <a:rPr lang="en-GB" baseline="0" dirty="0" smtClean="0"/>
                        <a:t>, etc., the basal nuclei: especially the </a:t>
                      </a:r>
                      <a:r>
                        <a:rPr lang="en-GB" b="1" baseline="0" dirty="0" smtClean="0"/>
                        <a:t>caudate</a:t>
                      </a:r>
                      <a:r>
                        <a:rPr lang="en-GB" baseline="0" dirty="0" smtClean="0"/>
                        <a:t> nuclei ,maybe of </a:t>
                      </a:r>
                      <a:r>
                        <a:rPr lang="en-GB" u="sng" baseline="0" dirty="0" smtClean="0"/>
                        <a:t>bright yellow </a:t>
                      </a:r>
                      <a:r>
                        <a:rPr lang="en-GB" baseline="0" dirty="0" smtClean="0"/>
                        <a:t>colour. This discolouration of basal nuclei is referred to as </a:t>
                      </a:r>
                      <a:r>
                        <a:rPr lang="en-GB" baseline="0" dirty="0" err="1" smtClean="0"/>
                        <a:t>kernicterus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BACTERIAL INFECTIONS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Bacterial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Meningitis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Brain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Abscess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Mycobacterial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Infections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Whipple’s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Spirochetal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Infections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BACTERIAL MENINGITIS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sz="2400" u="sng" dirty="0" err="1"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meningitis: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purulent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be particularly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prominent and bulky in 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basilar cisterns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cerebral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sulci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400" u="sng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meningitis,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convexities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of the cerebral hemispheres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predominantly involved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HYPERACUTE BACTERIAL MENINGITIS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Morphologically, cases with 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hyperacute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course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leading to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death within 24 hours are distinct from acute and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cases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patients who succumb to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fulminant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disease, massive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brain oedema and acute disseminated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bleeding (multiple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 due to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coagulopathy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predominant,although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pus formation is still absent.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these cases,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leptomeninges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are congested.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SAWING OF CRANIUM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Vibrating (Stryker) saw or an oscillating saw to cut the bone along coronal plane, (Triangular notches placed laterally in the skull cap facilitate realignment for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postmortem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reconstruction)or “step cut” or angled cut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 rot="10800000">
            <a:off x="857224" y="3500438"/>
            <a:ext cx="7500990" cy="23574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00166" y="442913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particular care to avoid aerosolizing  the bone and tissues at this time. A moistened towel is often helpful without hindering the procedure.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first 48 hours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bacterial meningitis,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macroscopic detection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pus may be difficult.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cases, comprehensive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analyses of brain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tissue, including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taken from multiple different areas,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are required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association with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microbacterial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cultures,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even if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look normal on macroscopic inspection.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Pus is usually first detectable in the basal cisterns.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Beyond 48 hours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pus is usually easily detected: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become cloudy as a result of pus formation.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 time,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may become yellow, greenish and creamy.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the cerebral convexity as well as the basal cisterns, where the subarachnoid space is most deep, are most prominently involved.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ACUTE BACTERIAL MENINGITIS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214974" cy="4787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1785926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</a:p>
          <a:p>
            <a:r>
              <a:rPr lang="en-GB" dirty="0" smtClean="0"/>
              <a:t>Pus </a:t>
            </a:r>
            <a:r>
              <a:rPr lang="en-GB" dirty="0"/>
              <a:t>overlying the convexities</a:t>
            </a:r>
          </a:p>
          <a:p>
            <a:r>
              <a:rPr lang="en-GB" dirty="0"/>
              <a:t>of the cerebral hemispheres. In addition, the brain is markedly</a:t>
            </a:r>
          </a:p>
          <a:p>
            <a:r>
              <a:rPr lang="en-GB" dirty="0"/>
              <a:t>swollen.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412" y="500042"/>
            <a:ext cx="7868240" cy="47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542926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Acute bacterial meningitis. Purulent </a:t>
            </a:r>
            <a:r>
              <a:rPr lang="en-GB" dirty="0" err="1"/>
              <a:t>exudate</a:t>
            </a:r>
            <a:r>
              <a:rPr lang="en-GB" dirty="0"/>
              <a:t> in the subarachnoid</a:t>
            </a:r>
          </a:p>
          <a:p>
            <a:r>
              <a:rPr lang="en-GB" dirty="0"/>
              <a:t>space of the convexities also extending into the </a:t>
            </a:r>
            <a:r>
              <a:rPr lang="en-GB" dirty="0" err="1"/>
              <a:t>interhemispheric</a:t>
            </a:r>
            <a:endParaRPr lang="en-GB" dirty="0"/>
          </a:p>
          <a:p>
            <a:r>
              <a:rPr lang="en-GB" dirty="0"/>
              <a:t>fissure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BRAIN ABSCESS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immunocompetent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adult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patients:due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streptococcal species(S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Milleri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Bacteroides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many other bacteria may cause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brain abscesses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traumatic and postoperative brain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abscess: 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mixed infections, abscess following dental infection: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Proteus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Otogenic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brain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abscess, abscess following a neurosurgical intervention or head trauma : P.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BRAIN ABSCESS</a:t>
            </a: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084" y="1571612"/>
            <a:ext cx="4984486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1500174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 abscess. Three large well-demarcated </a:t>
            </a:r>
            <a:r>
              <a:rPr lang="en-GB" dirty="0" smtClean="0"/>
              <a:t>purulent, centrally necrotic </a:t>
            </a:r>
            <a:r>
              <a:rPr lang="en-GB" dirty="0"/>
              <a:t>lesions in the white matter; two lesions </a:t>
            </a:r>
            <a:r>
              <a:rPr lang="en-GB" dirty="0" smtClean="0"/>
              <a:t>are close </a:t>
            </a:r>
            <a:r>
              <a:rPr lang="en-GB" dirty="0"/>
              <a:t>to the border of the grey matter. </a:t>
            </a:r>
            <a:r>
              <a:rPr lang="en-GB" dirty="0" err="1"/>
              <a:t>Frontobasally</a:t>
            </a:r>
            <a:r>
              <a:rPr lang="en-GB" dirty="0"/>
              <a:t>, the </a:t>
            </a:r>
            <a:r>
              <a:rPr lang="en-GB" dirty="0" smtClean="0"/>
              <a:t>necrotic centre </a:t>
            </a:r>
            <a:r>
              <a:rPr lang="en-GB" dirty="0"/>
              <a:t>of an old abscess has been </a:t>
            </a:r>
            <a:r>
              <a:rPr lang="en-GB" dirty="0" err="1"/>
              <a:t>resorbed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TUBERCULOUS MENINGITIS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Tuberculous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meningitis affects predominantly 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brain,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where bacteria induce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caseating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inflammation.</a:t>
            </a:r>
          </a:p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Macroscopy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gelatinous, viscous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of grey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 white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colour covers the subarachnoid space at the base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brain, often extending into 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suprasellar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region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interpeduncular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prepontine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cistern, encroaching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on the brain stem, cranial nerves and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spinal cord.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may also be present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lateral ventricles, involving the choroid plexus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leading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hydrocephalus.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TUBERCULOUS MENINGITIS</a:t>
            </a:r>
            <a:endParaRPr lang="en-GB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57455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388" y="2857496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CNS tuberculosis. Greyish, gelatinous, viscous </a:t>
            </a:r>
            <a:r>
              <a:rPr lang="en-GB" dirty="0" err="1" smtClean="0"/>
              <a:t>exudate</a:t>
            </a:r>
            <a:r>
              <a:rPr lang="en-GB" dirty="0" smtClean="0"/>
              <a:t> covering </a:t>
            </a:r>
            <a:r>
              <a:rPr lang="en-GB" dirty="0"/>
              <a:t>the base of the brain in </a:t>
            </a:r>
            <a:r>
              <a:rPr lang="en-GB" dirty="0" err="1"/>
              <a:t>tuberculous</a:t>
            </a:r>
            <a:r>
              <a:rPr lang="en-GB" dirty="0"/>
              <a:t> meningitis. </a:t>
            </a:r>
            <a:r>
              <a:rPr lang="en-GB" dirty="0" smtClean="0"/>
              <a:t>Note that </a:t>
            </a:r>
            <a:r>
              <a:rPr lang="en-GB" dirty="0"/>
              <a:t>the circle of Willis and the cranial nerves are engulfed </a:t>
            </a:r>
            <a:r>
              <a:rPr lang="en-GB" dirty="0" smtClean="0"/>
              <a:t>by the </a:t>
            </a:r>
            <a:r>
              <a:rPr lang="en-GB" dirty="0" err="1"/>
              <a:t>exudate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TUBERCULOMA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Tuberculoma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is a space-occupying mass lesion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resulting from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haematogenous spread of acid-fast bacilli to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CNS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commonly seen in patients with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miliary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tuberculosis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Tuberculomas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are greyish, circumscribed, encapsulated, enlarging space-occupying lesions.</a:t>
            </a:r>
          </a:p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Site: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subarachnoid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space, subdural and epidural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spaces,brain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parenchyma of the cerebrum and cerebellum.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:mostly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infratentorial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lesions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adults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supratentorial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tuberculomas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WHIPPLE’S DISEASE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Macroscopically,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small yellow-greyish nodules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1–2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mm in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size, are scattered diffusely throughout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cortical,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subcortical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subependymal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grey matter.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Affected regions include the thalamus, hypothalamus,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dentate nucleus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the cerebellum and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periventricular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regions.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addition to multifocal lesions, solitary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space-occupying lesions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may occur, mimicking a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tumour.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Localized CNS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involvement seems to be the third major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chronic manifestation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Lipshaw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Co. – oscillating saw is equipped with a guard and can be used with little training, without fear of deep penetration.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SPIROCHETAL INFECTIONS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Among spirochetes affecting the CNS,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Borrelia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burgdorferi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cause clinically relevant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neurologic symptoms.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Morphology of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meningovascular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syphilis:lymphocytic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vasculitis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 the course of syphilitic meningitis. </a:t>
            </a:r>
          </a:p>
          <a:p>
            <a:r>
              <a:rPr lang="en-GB" sz="2400" u="sng" dirty="0" err="1" smtClean="0">
                <a:latin typeface="Times New Roman" pitchFamily="18" charset="0"/>
                <a:cs typeface="Times New Roman" pitchFamily="18" charset="0"/>
              </a:rPr>
              <a:t>Macroscopy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inflamed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contain a cloudy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may be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Impairment of CSF circulation with hydrocephalus and cranial nerve palsies may result from thickening of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Arteritis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large and small vessels correspond to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Heubner’s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arteritis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Nissl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-Alzheimer endarteritis, respectively.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SPIROCHETAL INFECTIONS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Gummas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round lesions of various size ranging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from 1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mm to 4 cm in diameter, are present and cause a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mass effect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Hard in consistency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their centre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necrotic,in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contact with both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brain and many become embedded in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brain parenchyma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frequently, they reside over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convexities of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cerebral hemispheres and may also occur 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hypothalamus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cerebral peduncles, and the spinal 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SPIROCHETAL INFECTIONS</a:t>
            </a:r>
            <a:endParaRPr lang="en-GB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214974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86512" y="3286124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Cerebellar</a:t>
            </a:r>
            <a:r>
              <a:rPr lang="en-GB" dirty="0"/>
              <a:t> </a:t>
            </a:r>
            <a:r>
              <a:rPr lang="en-GB" dirty="0" err="1"/>
              <a:t>gumma</a:t>
            </a:r>
            <a:r>
              <a:rPr lang="en-GB" dirty="0"/>
              <a:t> in a patient with acquired immunodeficiency</a:t>
            </a:r>
          </a:p>
          <a:p>
            <a:r>
              <a:rPr lang="en-GB" dirty="0"/>
              <a:t>syndrome (AIDS). Round, red-tan-grey, rubbery</a:t>
            </a:r>
          </a:p>
          <a:p>
            <a:r>
              <a:rPr lang="en-GB" dirty="0"/>
              <a:t>lesion with a central area of softening.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NEUROBORRELIOSIS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spirochete B.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burgdorferi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has a marked tropism for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Neurological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symptoms may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develop some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weeks to months after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ixodid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tick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bite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likelihood of developing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neuroborreliosis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depends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on geographical factors and the season.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NEUROBORRELIOSIS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2857496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External surface of the brain, showing thickening of the </a:t>
            </a:r>
            <a:r>
              <a:rPr lang="en-GB" dirty="0" err="1"/>
              <a:t>arachnoid</a:t>
            </a:r>
            <a:r>
              <a:rPr lang="en-GB" dirty="0"/>
              <a:t> and atrophy of the frontal </a:t>
            </a:r>
            <a:r>
              <a:rPr lang="en-GB" dirty="0" err="1"/>
              <a:t>gyri</a:t>
            </a:r>
            <a:r>
              <a:rPr lang="en-GB" dirty="0"/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6083078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CEREBRAL MALARIA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572164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2071678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Paediatric patient. Marked congestion and</a:t>
            </a:r>
          </a:p>
          <a:p>
            <a:r>
              <a:rPr lang="en-GB" dirty="0" smtClean="0"/>
              <a:t>duskiness of the </a:t>
            </a:r>
            <a:r>
              <a:rPr lang="en-GB" dirty="0" err="1" smtClean="0"/>
              <a:t>meninges</a:t>
            </a:r>
            <a:r>
              <a:rPr lang="en-GB" dirty="0" smtClean="0"/>
              <a:t>, particularly over the cerebellum.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CEREBRAL MALARIA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2143116"/>
            <a:ext cx="1714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Adult patient. The brain is swollen, the ventricles compressed</a:t>
            </a:r>
          </a:p>
          <a:p>
            <a:r>
              <a:rPr lang="en-GB" dirty="0" smtClean="0"/>
              <a:t>and there are small haemorrhages throughout the white matter.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21" r="2243"/>
          <a:stretch>
            <a:fillRect/>
          </a:stretch>
        </p:blipFill>
        <p:spPr bwMode="auto">
          <a:xfrm>
            <a:off x="714348" y="1714488"/>
            <a:ext cx="5072098" cy="462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5000660" cy="512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1643050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small berry aneurysm of the left middle cerebral artery (MCA) (arrow) had ruptured</a:t>
            </a:r>
          </a:p>
          <a:p>
            <a:r>
              <a:rPr lang="en-GB" dirty="0" smtClean="0"/>
              <a:t>and caused fatal subarachnoid haemorrhage. </a:t>
            </a:r>
          </a:p>
          <a:p>
            <a:r>
              <a:rPr lang="en-GB" dirty="0" smtClean="0"/>
              <a:t>Inset: higher magnification of the aneurysm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Ludwig J, editor. Handbook of autopsy practice. Springer Science &amp; Business Media; 2002 Jul 18.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Love S, Perry A,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Ironside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Budka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H, editors. Greenfield's Neuropathology-Two Volume Set. CRC Press; 2018 Oct 8.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49915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3255063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Protective device </a:t>
            </a:r>
            <a:r>
              <a:rPr lang="en-GB" dirty="0" err="1" smtClean="0"/>
              <a:t>Prosector’s</a:t>
            </a:r>
            <a:r>
              <a:rPr lang="en-GB" dirty="0" smtClean="0"/>
              <a:t> hand holds saw inside bag. Dashed line indicates tape-seal of bag to, from left, </a:t>
            </a:r>
            <a:r>
              <a:rPr lang="en-GB" dirty="0" err="1" smtClean="0"/>
              <a:t>prosector’s</a:t>
            </a:r>
            <a:endParaRPr lang="en-GB" dirty="0" smtClean="0"/>
          </a:p>
          <a:p>
            <a:r>
              <a:rPr lang="en-GB" dirty="0" smtClean="0"/>
              <a:t>gown, opposite side of the bag and neck of deceased.</a:t>
            </a:r>
          </a:p>
          <a:p>
            <a:r>
              <a:rPr lang="en-GB" dirty="0" smtClean="0"/>
              <a:t>(</a:t>
            </a:r>
            <a:r>
              <a:rPr lang="en-GB" b="1" dirty="0" smtClean="0"/>
              <a:t>suspected Creutzfeldt-Jakob disease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CONFIGURATION OF THE SAW CUT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45782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1500174"/>
            <a:ext cx="3000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Lines of saw cuts for skull cap removal. Frontal</a:t>
            </a:r>
          </a:p>
          <a:p>
            <a:r>
              <a:rPr lang="en-GB" dirty="0" smtClean="0"/>
              <a:t>point (</a:t>
            </a:r>
            <a:r>
              <a:rPr lang="en-GB" b="1" dirty="0" smtClean="0"/>
              <a:t>A) is approx two fingerbreadths above </a:t>
            </a:r>
            <a:r>
              <a:rPr lang="en-GB" b="1" dirty="0" err="1" smtClean="0"/>
              <a:t>supraorbital</a:t>
            </a:r>
            <a:r>
              <a:rPr lang="en-GB" b="1" dirty="0" smtClean="0"/>
              <a:t> ridges.</a:t>
            </a:r>
          </a:p>
          <a:p>
            <a:r>
              <a:rPr lang="en-GB" dirty="0" smtClean="0"/>
              <a:t>Temporal point (</a:t>
            </a:r>
            <a:r>
              <a:rPr lang="en-GB" b="1" dirty="0" smtClean="0"/>
              <a:t>B) is at the top of ear in its natural position </a:t>
            </a:r>
            <a:r>
              <a:rPr lang="en-GB" dirty="0" smtClean="0"/>
              <a:t>before scalp reflection. Point (</a:t>
            </a:r>
            <a:r>
              <a:rPr lang="en-GB" b="1" dirty="0" smtClean="0"/>
              <a:t>C) is approx 2 cm above (B).</a:t>
            </a:r>
          </a:p>
          <a:p>
            <a:r>
              <a:rPr lang="en-GB" dirty="0" smtClean="0"/>
              <a:t>Occipital point (</a:t>
            </a:r>
            <a:r>
              <a:rPr lang="en-GB" b="1" dirty="0" smtClean="0"/>
              <a:t>D) is approx two fingerbreadths above external </a:t>
            </a:r>
            <a:r>
              <a:rPr lang="en-GB" dirty="0" smtClean="0"/>
              <a:t>occipital protuberance (</a:t>
            </a:r>
            <a:r>
              <a:rPr lang="en-GB" dirty="0" err="1" smtClean="0"/>
              <a:t>inion</a:t>
            </a:r>
            <a:r>
              <a:rPr lang="en-GB" dirty="0" smtClean="0"/>
              <a:t>).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3725</Words>
  <Application>Microsoft Office PowerPoint</Application>
  <PresentationFormat>On-screen Show (4:3)</PresentationFormat>
  <Paragraphs>327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Autopsy of brain</vt:lpstr>
      <vt:lpstr>Slide 2</vt:lpstr>
      <vt:lpstr>INCISION OF SCALP</vt:lpstr>
      <vt:lpstr>OPENING OF SKULL </vt:lpstr>
      <vt:lpstr>SCALP INCISION</vt:lpstr>
      <vt:lpstr>SAWING OF CRANIUM</vt:lpstr>
      <vt:lpstr>Slide 7</vt:lpstr>
      <vt:lpstr>Slide 8</vt:lpstr>
      <vt:lpstr>CONFIGURATION OF THE SAW CUT</vt:lpstr>
      <vt:lpstr>Slide 10</vt:lpstr>
      <vt:lpstr>Slide 11</vt:lpstr>
      <vt:lpstr>Slide 12</vt:lpstr>
      <vt:lpstr>SEPARATION OF MENINGES </vt:lpstr>
      <vt:lpstr>SEPARATION OF MENINGES </vt:lpstr>
      <vt:lpstr>Slide 15</vt:lpstr>
      <vt:lpstr>DETACHMENT OF BRAIN</vt:lpstr>
      <vt:lpstr>DETACHMENT OF BRAIN</vt:lpstr>
      <vt:lpstr>DETACHMENT OF BRAIN</vt:lpstr>
      <vt:lpstr>DETACHMENT OF BRAIN</vt:lpstr>
      <vt:lpstr>DETACHMENT OF BRAIN</vt:lpstr>
      <vt:lpstr>DETACHMENT OF BRAIN</vt:lpstr>
      <vt:lpstr>DETACHMENT OF BRAIN</vt:lpstr>
      <vt:lpstr>DETACHMENT OF BRAIN</vt:lpstr>
      <vt:lpstr>DETACHMENT OF BRAIN</vt:lpstr>
      <vt:lpstr>Slide 25</vt:lpstr>
      <vt:lpstr>Slide 26</vt:lpstr>
      <vt:lpstr>FIXATION</vt:lpstr>
      <vt:lpstr>IMMERSION METHODS </vt:lpstr>
      <vt:lpstr>Slide 29</vt:lpstr>
      <vt:lpstr>Slide 30</vt:lpstr>
      <vt:lpstr>Slide 31</vt:lpstr>
      <vt:lpstr>Slide 32</vt:lpstr>
      <vt:lpstr>PERFUSION METHODS</vt:lpstr>
      <vt:lpstr>Slide 34</vt:lpstr>
      <vt:lpstr>Slide 35</vt:lpstr>
      <vt:lpstr>DISSECTION OF BRAIN</vt:lpstr>
      <vt:lpstr>DISSECTION OF FRESH BRAIN IN ADULTS </vt:lpstr>
      <vt:lpstr>Slide 38</vt:lpstr>
      <vt:lpstr>Slide 39</vt:lpstr>
      <vt:lpstr>BRAIN BISECTION ALONG THE SAGITTAL PLANE</vt:lpstr>
      <vt:lpstr>DISSECTION OF FIXED BRAIN</vt:lpstr>
      <vt:lpstr>DISSECTION OF FIXED BRAIN</vt:lpstr>
      <vt:lpstr>DISSECTION OF FIXED BRAIN</vt:lpstr>
      <vt:lpstr>DISSECTION OF FIXED BRAIN</vt:lpstr>
      <vt:lpstr>DISSECTION OF FIXED BRAIN</vt:lpstr>
      <vt:lpstr>Device for sectioning brain along planes of tomography.</vt:lpstr>
      <vt:lpstr>Slide 47</vt:lpstr>
      <vt:lpstr>Slide 48</vt:lpstr>
      <vt:lpstr>THE BRAIN DISPLAYED FOR EXAMINATION AND MICROSCOPIC SAMPLING</vt:lpstr>
      <vt:lpstr>SELECTION OF TISSUE BLOCKS</vt:lpstr>
      <vt:lpstr>Slide 51</vt:lpstr>
      <vt:lpstr>APPROACH TO ROUTINE DISSECTION OF BRAIN STEM AND CEREBELLUM</vt:lpstr>
      <vt:lpstr>Slide 53</vt:lpstr>
      <vt:lpstr>Abnormalities of brain</vt:lpstr>
      <vt:lpstr>Slide 55</vt:lpstr>
      <vt:lpstr>Slide 56</vt:lpstr>
      <vt:lpstr>BACTERIAL INFECTIONS</vt:lpstr>
      <vt:lpstr>BACTERIAL MENINGITIS </vt:lpstr>
      <vt:lpstr>HYPERACUTE BACTERIAL MENINGITIS</vt:lpstr>
      <vt:lpstr>Slide 60</vt:lpstr>
      <vt:lpstr>Slide 61</vt:lpstr>
      <vt:lpstr>ACUTE BACTERIAL MENINGITIS</vt:lpstr>
      <vt:lpstr>Slide 63</vt:lpstr>
      <vt:lpstr>BRAIN ABSCESS</vt:lpstr>
      <vt:lpstr>BRAIN ABSCESS</vt:lpstr>
      <vt:lpstr>TUBERCULOUS MENINGITIS</vt:lpstr>
      <vt:lpstr>TUBERCULOUS MENINGITIS</vt:lpstr>
      <vt:lpstr>TUBERCULOMA</vt:lpstr>
      <vt:lpstr>WHIPPLE’S DISEASE</vt:lpstr>
      <vt:lpstr>SPIROCHETAL INFECTIONS</vt:lpstr>
      <vt:lpstr>SPIROCHETAL INFECTIONS</vt:lpstr>
      <vt:lpstr>SPIROCHETAL INFECTIONS</vt:lpstr>
      <vt:lpstr>NEUROBORRELIOSIS</vt:lpstr>
      <vt:lpstr>NEUROBORRELIOSIS</vt:lpstr>
      <vt:lpstr>CEREBRAL MALARIA</vt:lpstr>
      <vt:lpstr>CEREBRAL MALARIA</vt:lpstr>
      <vt:lpstr>Slide 77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Autopsy of brain</dc:title>
  <dc:creator>Windows User</dc:creator>
  <cp:lastModifiedBy>Path Faculty</cp:lastModifiedBy>
  <cp:revision>32</cp:revision>
  <dcterms:created xsi:type="dcterms:W3CDTF">2022-01-17T16:24:28Z</dcterms:created>
  <dcterms:modified xsi:type="dcterms:W3CDTF">2022-01-21T11:26:40Z</dcterms:modified>
</cp:coreProperties>
</file>