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sldIdLst>
    <p:sldId id="256" r:id="rId2"/>
    <p:sldId id="257" r:id="rId3"/>
    <p:sldId id="258" r:id="rId4"/>
    <p:sldId id="259" r:id="rId5"/>
    <p:sldId id="260" r:id="rId6"/>
    <p:sldId id="298" r:id="rId7"/>
    <p:sldId id="261" r:id="rId8"/>
    <p:sldId id="262" r:id="rId9"/>
    <p:sldId id="304" r:id="rId10"/>
    <p:sldId id="263" r:id="rId11"/>
    <p:sldId id="265" r:id="rId12"/>
    <p:sldId id="266" r:id="rId13"/>
    <p:sldId id="299" r:id="rId14"/>
    <p:sldId id="300" r:id="rId15"/>
    <p:sldId id="267" r:id="rId16"/>
    <p:sldId id="301" r:id="rId17"/>
    <p:sldId id="302" r:id="rId18"/>
    <p:sldId id="275" r:id="rId19"/>
    <p:sldId id="276" r:id="rId20"/>
    <p:sldId id="278" r:id="rId21"/>
    <p:sldId id="284" r:id="rId22"/>
    <p:sldId id="280" r:id="rId23"/>
    <p:sldId id="281" r:id="rId24"/>
    <p:sldId id="282" r:id="rId25"/>
    <p:sldId id="283" r:id="rId26"/>
    <p:sldId id="268" r:id="rId27"/>
    <p:sldId id="305" r:id="rId28"/>
    <p:sldId id="269" r:id="rId29"/>
    <p:sldId id="270" r:id="rId30"/>
    <p:sldId id="271" r:id="rId31"/>
    <p:sldId id="272" r:id="rId32"/>
    <p:sldId id="306" r:id="rId33"/>
    <p:sldId id="291" r:id="rId34"/>
    <p:sldId id="285" r:id="rId35"/>
    <p:sldId id="286" r:id="rId36"/>
    <p:sldId id="290" r:id="rId37"/>
    <p:sldId id="307" r:id="rId38"/>
    <p:sldId id="288" r:id="rId39"/>
    <p:sldId id="292" r:id="rId40"/>
    <p:sldId id="308" r:id="rId41"/>
    <p:sldId id="309" r:id="rId42"/>
    <p:sldId id="310" r:id="rId43"/>
    <p:sldId id="311" r:id="rId44"/>
    <p:sldId id="312"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00"/>
    <a:srgbClr val="66FFFF"/>
    <a:srgbClr val="66FF66"/>
    <a:srgbClr val="CCFFCC"/>
    <a:srgbClr val="FF99FF"/>
    <a:srgbClr val="FFCC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5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B626AD-3E94-4A0C-88ED-69B9C886B05E}"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24514019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247226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424749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933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25337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9B626AD-3E94-4A0C-88ED-69B9C886B05E}" type="datetimeFigureOut">
              <a:rPr lang="en-US" smtClean="0"/>
              <a:pPr/>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1553610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9B626AD-3E94-4A0C-88ED-69B9C886B05E}" type="datetimeFigureOut">
              <a:rPr lang="en-US" smtClean="0"/>
              <a:pPr/>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350152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B626AD-3E94-4A0C-88ED-69B9C886B05E}"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1192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B626AD-3E94-4A0C-88ED-69B9C886B05E}"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163965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B626AD-3E94-4A0C-88ED-69B9C886B05E}"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399901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626AD-3E94-4A0C-88ED-69B9C886B05E}"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288827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B626AD-3E94-4A0C-88ED-69B9C886B05E}"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96248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B626AD-3E94-4A0C-88ED-69B9C886B05E}" type="datetimeFigureOut">
              <a:rPr lang="en-US" smtClean="0"/>
              <a:pPr/>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13865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B626AD-3E94-4A0C-88ED-69B9C886B05E}" type="datetimeFigureOut">
              <a:rPr lang="en-US" smtClean="0"/>
              <a:pPr/>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301567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626AD-3E94-4A0C-88ED-69B9C886B05E}" type="datetimeFigureOut">
              <a:rPr lang="en-US" smtClean="0"/>
              <a:pPr/>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42568005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42893722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35202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9B626AD-3E94-4A0C-88ED-69B9C886B05E}" type="datetimeFigureOut">
              <a:rPr lang="en-US" smtClean="0"/>
              <a:pPr/>
              <a:t>4/12/2021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701616A-0902-4B6B-922E-DFF1B5281EAB}" type="slidenum">
              <a:rPr lang="en-US" smtClean="0"/>
              <a:pPr/>
              <a:t>‹#›</a:t>
            </a:fld>
            <a:endParaRPr lang="en-US"/>
          </a:p>
        </p:txBody>
      </p:sp>
    </p:spTree>
    <p:extLst>
      <p:ext uri="{BB962C8B-B14F-4D97-AF65-F5344CB8AC3E}">
        <p14:creationId xmlns:p14="http://schemas.microsoft.com/office/powerpoint/2010/main" val="4088455832"/>
      </p:ext>
    </p:extLst>
  </p:cSld>
  <p:clrMap bg1="dk1" tx1="lt1" bg2="dk2"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537747"/>
            <a:ext cx="9001462" cy="2387600"/>
          </a:xfrm>
        </p:spPr>
        <p:txBody>
          <a:bodyPr/>
          <a:lstStyle/>
          <a:p>
            <a:r>
              <a:rPr lang="en-US" dirty="0" smtClean="0">
                <a:solidFill>
                  <a:srgbClr val="FFFF00"/>
                </a:solidFill>
              </a:rPr>
              <a:t>SHOCK</a:t>
            </a:r>
            <a:endParaRPr lang="en-US" dirty="0">
              <a:solidFill>
                <a:srgbClr val="FFFF00"/>
              </a:solidFill>
            </a:endParaRPr>
          </a:p>
        </p:txBody>
      </p:sp>
      <p:sp>
        <p:nvSpPr>
          <p:cNvPr id="3" name="Subtitle 2"/>
          <p:cNvSpPr>
            <a:spLocks noGrp="1"/>
          </p:cNvSpPr>
          <p:nvPr>
            <p:ph type="subTitle" idx="1"/>
          </p:nvPr>
        </p:nvSpPr>
        <p:spPr>
          <a:xfrm>
            <a:off x="1595269" y="4141684"/>
            <a:ext cx="9001462" cy="1655762"/>
          </a:xfrm>
        </p:spPr>
        <p:txBody>
          <a:bodyPr>
            <a:normAutofit fontScale="92500" lnSpcReduction="10000"/>
          </a:bodyPr>
          <a:lstStyle/>
          <a:p>
            <a:r>
              <a:rPr lang="en-US" sz="1800" b="1" i="1" dirty="0" err="1" smtClean="0">
                <a:solidFill>
                  <a:srgbClr val="FF99FF"/>
                </a:solidFill>
              </a:rPr>
              <a:t>Dr.V.Shanthi</a:t>
            </a:r>
            <a:endParaRPr lang="en-US" sz="1800" b="1" i="1" dirty="0" smtClean="0">
              <a:solidFill>
                <a:srgbClr val="FF99FF"/>
              </a:solidFill>
            </a:endParaRPr>
          </a:p>
          <a:p>
            <a:r>
              <a:rPr lang="en-US" sz="1800" b="1" i="1" dirty="0" smtClean="0">
                <a:solidFill>
                  <a:srgbClr val="FF99FF"/>
                </a:solidFill>
              </a:rPr>
              <a:t>Associate Professor, Department of Pathology</a:t>
            </a:r>
          </a:p>
          <a:p>
            <a:r>
              <a:rPr lang="en-US" sz="1800" b="1" i="1" dirty="0" smtClean="0">
                <a:solidFill>
                  <a:srgbClr val="FF99FF"/>
                </a:solidFill>
              </a:rPr>
              <a:t>Sri Venkateswara Institute of Medical College</a:t>
            </a:r>
          </a:p>
          <a:p>
            <a:r>
              <a:rPr lang="en-US" sz="1800" b="1" i="1" dirty="0" smtClean="0">
                <a:solidFill>
                  <a:srgbClr val="FF99FF"/>
                </a:solidFill>
              </a:rPr>
              <a:t>Tirupathi</a:t>
            </a:r>
            <a:endParaRPr lang="en-US" sz="1800" b="1" i="1" dirty="0">
              <a:solidFill>
                <a:srgbClr val="FF99FF"/>
              </a:solidFill>
            </a:endParaRPr>
          </a:p>
        </p:txBody>
      </p:sp>
    </p:spTree>
    <p:extLst>
      <p:ext uri="{BB962C8B-B14F-4D97-AF65-F5344CB8AC3E}">
        <p14:creationId xmlns:p14="http://schemas.microsoft.com/office/powerpoint/2010/main" val="2269850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27" y="-192259"/>
            <a:ext cx="10353761" cy="1326321"/>
          </a:xfrm>
        </p:spPr>
        <p:txBody>
          <a:bodyPr/>
          <a:lstStyle/>
          <a:p>
            <a:r>
              <a:rPr lang="en-US" sz="3600" dirty="0" smtClean="0">
                <a:solidFill>
                  <a:srgbClr val="FFFF00"/>
                </a:solidFill>
                <a:latin typeface="Calibri" panose="020F0502020204030204" pitchFamily="34" charset="0"/>
              </a:rPr>
              <a:t>SEPTIC SHOCK</a:t>
            </a:r>
            <a:endParaRPr lang="en-US" dirty="0"/>
          </a:p>
        </p:txBody>
      </p:sp>
      <p:sp>
        <p:nvSpPr>
          <p:cNvPr id="3" name="Content Placeholder 2"/>
          <p:cNvSpPr>
            <a:spLocks noGrp="1"/>
          </p:cNvSpPr>
          <p:nvPr>
            <p:ph idx="1"/>
          </p:nvPr>
        </p:nvSpPr>
        <p:spPr>
          <a:xfrm>
            <a:off x="984134" y="942109"/>
            <a:ext cx="10353762" cy="5915891"/>
          </a:xfrm>
        </p:spPr>
        <p:txBody>
          <a:bodyPr>
            <a:noAutofit/>
          </a:bodyPr>
          <a:lstStyle/>
          <a:p>
            <a:pPr>
              <a:buFontTx/>
              <a:buNone/>
            </a:pPr>
            <a:r>
              <a:rPr lang="en-US" sz="3600" b="1" dirty="0" smtClean="0">
                <a:solidFill>
                  <a:srgbClr val="66FFFF"/>
                </a:solidFill>
                <a:effectLst/>
                <a:latin typeface="Calibri" pitchFamily="34" charset="0"/>
              </a:rPr>
              <a:t>Causes for Septic shock</a:t>
            </a:r>
            <a:endParaRPr lang="en-US" sz="3600" b="1" dirty="0" smtClean="0">
              <a:solidFill>
                <a:srgbClr val="FFFFCC"/>
              </a:solidFill>
              <a:effectLst/>
              <a:latin typeface="Calibri" pitchFamily="34" charset="0"/>
            </a:endParaRPr>
          </a:p>
          <a:p>
            <a:pPr>
              <a:buFontTx/>
              <a:buNone/>
            </a:pPr>
            <a:r>
              <a:rPr lang="en-US" sz="3600" b="1" dirty="0" smtClean="0">
                <a:solidFill>
                  <a:srgbClr val="FFFFCC"/>
                </a:solidFill>
                <a:latin typeface="Calibri" pitchFamily="34" charset="0"/>
              </a:rPr>
              <a:t>                - Overwhelming microbial infections 				(bacteria and fungi)  </a:t>
            </a:r>
          </a:p>
          <a:p>
            <a:pPr>
              <a:buFontTx/>
              <a:buNone/>
            </a:pPr>
            <a:r>
              <a:rPr lang="en-US" sz="3600" b="1" dirty="0" smtClean="0">
                <a:solidFill>
                  <a:srgbClr val="FFFFCC"/>
                </a:solidFill>
                <a:latin typeface="Calibri" pitchFamily="34" charset="0"/>
              </a:rPr>
              <a:t>		       -	Gram positive septicemia </a:t>
            </a:r>
          </a:p>
          <a:p>
            <a:pPr>
              <a:buFontTx/>
              <a:buNone/>
            </a:pPr>
            <a:r>
              <a:rPr lang="en-US" sz="3600" b="1" dirty="0" smtClean="0">
                <a:solidFill>
                  <a:srgbClr val="FFFFCC"/>
                </a:solidFill>
                <a:latin typeface="Calibri" pitchFamily="34" charset="0"/>
              </a:rPr>
              <a:t>		       - Gram negative bacteria </a:t>
            </a:r>
          </a:p>
          <a:p>
            <a:pPr>
              <a:buFontTx/>
              <a:buNone/>
            </a:pPr>
            <a:r>
              <a:rPr lang="en-US" sz="3600" b="1" dirty="0" smtClean="0">
                <a:solidFill>
                  <a:srgbClr val="FFFFCC"/>
                </a:solidFill>
                <a:latin typeface="Calibri" pitchFamily="34" charset="0"/>
              </a:rPr>
              <a:t>		       - Fungal sepsis</a:t>
            </a:r>
            <a:r>
              <a:rPr lang="en-US" sz="3600" b="1" dirty="0" smtClean="0">
                <a:solidFill>
                  <a:srgbClr val="0000FF"/>
                </a:solidFill>
                <a:latin typeface="Calibri" pitchFamily="34" charset="0"/>
              </a:rPr>
              <a:t> </a:t>
            </a:r>
          </a:p>
          <a:p>
            <a:pPr>
              <a:buFontTx/>
              <a:buNone/>
            </a:pPr>
            <a:r>
              <a:rPr lang="en-US" sz="3600" b="1" dirty="0" smtClean="0">
                <a:solidFill>
                  <a:srgbClr val="0000FF"/>
                </a:solidFill>
                <a:latin typeface="Calibri" pitchFamily="34" charset="0"/>
              </a:rPr>
              <a:t>		       </a:t>
            </a:r>
            <a:r>
              <a:rPr lang="en-US" sz="3600" b="1" dirty="0" smtClean="0">
                <a:solidFill>
                  <a:srgbClr val="FFFFCC"/>
                </a:solidFill>
                <a:latin typeface="Calibri" pitchFamily="34" charset="0"/>
              </a:rPr>
              <a:t>- Rarely protozoa or </a:t>
            </a:r>
            <a:r>
              <a:rPr lang="en-US" sz="3600" b="1" dirty="0" err="1" smtClean="0">
                <a:solidFill>
                  <a:srgbClr val="FFFFCC"/>
                </a:solidFill>
                <a:latin typeface="Calibri" pitchFamily="34" charset="0"/>
              </a:rPr>
              <a:t>Rickettsiae</a:t>
            </a:r>
            <a:endParaRPr lang="en-US" sz="3600" b="1" dirty="0" smtClean="0">
              <a:solidFill>
                <a:srgbClr val="FFFFCC"/>
              </a:solidFill>
              <a:latin typeface="Calibri" pitchFamily="34" charset="0"/>
            </a:endParaRPr>
          </a:p>
          <a:p>
            <a:pPr>
              <a:buFontTx/>
              <a:buNone/>
            </a:pPr>
            <a:r>
              <a:rPr lang="en-US" sz="3600" b="1" dirty="0" smtClean="0">
                <a:solidFill>
                  <a:srgbClr val="0000FF"/>
                </a:solidFill>
                <a:latin typeface="Calibri" pitchFamily="34" charset="0"/>
              </a:rPr>
              <a:t>               </a:t>
            </a:r>
          </a:p>
          <a:p>
            <a:endParaRPr lang="en-US" sz="3600" dirty="0">
              <a:latin typeface="Calibri" pitchFamily="34" charset="0"/>
            </a:endParaRPr>
          </a:p>
        </p:txBody>
      </p:sp>
    </p:spTree>
    <p:extLst>
      <p:ext uri="{BB962C8B-B14F-4D97-AF65-F5344CB8AC3E}">
        <p14:creationId xmlns:p14="http://schemas.microsoft.com/office/powerpoint/2010/main" val="118797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22" y="69269"/>
            <a:ext cx="10353761" cy="1326321"/>
          </a:xfrm>
        </p:spPr>
        <p:txBody>
          <a:bodyPr/>
          <a:lstStyle/>
          <a:p>
            <a:r>
              <a:rPr lang="en-US" sz="3600" dirty="0" smtClean="0">
                <a:solidFill>
                  <a:srgbClr val="FFFF00"/>
                </a:solidFill>
                <a:latin typeface="Calibri" panose="020F0502020204030204" pitchFamily="34" charset="0"/>
              </a:rPr>
              <a:t>Septic SHOCK</a:t>
            </a:r>
            <a:endParaRPr lang="en-US" dirty="0"/>
          </a:p>
        </p:txBody>
      </p:sp>
      <p:sp>
        <p:nvSpPr>
          <p:cNvPr id="3" name="Content Placeholder 2"/>
          <p:cNvSpPr>
            <a:spLocks noGrp="1"/>
          </p:cNvSpPr>
          <p:nvPr>
            <p:ph idx="1"/>
          </p:nvPr>
        </p:nvSpPr>
        <p:spPr>
          <a:xfrm>
            <a:off x="524656" y="1064302"/>
            <a:ext cx="11497455" cy="5591331"/>
          </a:xfrm>
        </p:spPr>
        <p:txBody>
          <a:bodyPr>
            <a:noAutofit/>
          </a:bodyPr>
          <a:lstStyle/>
          <a:p>
            <a:pPr>
              <a:buNone/>
            </a:pPr>
            <a:r>
              <a:rPr lang="en-US" sz="3200" b="1" dirty="0" smtClean="0">
                <a:solidFill>
                  <a:srgbClr val="FF99FF"/>
                </a:solidFill>
                <a:latin typeface="Calibri" panose="020F0502020204030204" pitchFamily="34" charset="0"/>
                <a:cs typeface="Calibri" panose="020F0502020204030204" pitchFamily="34" charset="0"/>
              </a:rPr>
              <a:t>PATHOGENESIS </a:t>
            </a:r>
          </a:p>
          <a:p>
            <a:pPr>
              <a:buNone/>
            </a:pPr>
            <a:r>
              <a:rPr lang="en-US" sz="3200" b="1" dirty="0" smtClean="0">
                <a:solidFill>
                  <a:srgbClr val="FFFFCC"/>
                </a:solidFill>
                <a:latin typeface="Calibri" panose="020F0502020204030204" pitchFamily="34" charset="0"/>
                <a:cs typeface="Calibri" panose="020F0502020204030204" pitchFamily="34" charset="0"/>
              </a:rPr>
              <a:t>Major factors contributing to the </a:t>
            </a:r>
            <a:r>
              <a:rPr lang="en-US" sz="3200" b="1" dirty="0" err="1" smtClean="0">
                <a:solidFill>
                  <a:srgbClr val="FFFFCC"/>
                </a:solidFill>
                <a:latin typeface="Calibri" panose="020F0502020204030204" pitchFamily="34" charset="0"/>
                <a:cs typeface="Calibri" panose="020F0502020204030204" pitchFamily="34" charset="0"/>
              </a:rPr>
              <a:t>pathophysiology</a:t>
            </a:r>
            <a:r>
              <a:rPr lang="en-US" sz="3200" b="1" dirty="0" smtClean="0">
                <a:solidFill>
                  <a:srgbClr val="FFFFCC"/>
                </a:solidFill>
                <a:latin typeface="Calibri" panose="020F0502020204030204" pitchFamily="34" charset="0"/>
                <a:cs typeface="Calibri" panose="020F0502020204030204" pitchFamily="34" charset="0"/>
              </a:rPr>
              <a:t> include </a:t>
            </a:r>
          </a:p>
          <a:p>
            <a:r>
              <a:rPr lang="en-US" sz="3200" b="1" dirty="0" smtClean="0">
                <a:solidFill>
                  <a:srgbClr val="FFFFCC"/>
                </a:solidFill>
                <a:latin typeface="Calibri" panose="020F0502020204030204" pitchFamily="34" charset="0"/>
                <a:cs typeface="Calibri" panose="020F0502020204030204" pitchFamily="34" charset="0"/>
              </a:rPr>
              <a:t>Inflammatory mediators </a:t>
            </a:r>
          </a:p>
          <a:p>
            <a:r>
              <a:rPr lang="en-US" sz="3200" b="1" dirty="0" smtClean="0">
                <a:solidFill>
                  <a:srgbClr val="FFFFCC"/>
                </a:solidFill>
                <a:latin typeface="Calibri" panose="020F0502020204030204" pitchFamily="34" charset="0"/>
                <a:cs typeface="Calibri" panose="020F0502020204030204" pitchFamily="34" charset="0"/>
              </a:rPr>
              <a:t>Endothelial activation and injury</a:t>
            </a:r>
          </a:p>
          <a:p>
            <a:r>
              <a:rPr lang="en-US" sz="3200" b="1" dirty="0" smtClean="0">
                <a:solidFill>
                  <a:srgbClr val="FFFFCC"/>
                </a:solidFill>
                <a:latin typeface="Calibri" panose="020F0502020204030204" pitchFamily="34" charset="0"/>
                <a:cs typeface="Calibri" panose="020F0502020204030204" pitchFamily="34" charset="0"/>
              </a:rPr>
              <a:t>Induction of procoagulant state</a:t>
            </a:r>
          </a:p>
          <a:p>
            <a:r>
              <a:rPr lang="en-US" sz="3200" b="1" dirty="0" smtClean="0">
                <a:solidFill>
                  <a:srgbClr val="FFFFCC"/>
                </a:solidFill>
                <a:latin typeface="Calibri" panose="020F0502020204030204" pitchFamily="34" charset="0"/>
                <a:cs typeface="Calibri" panose="020F0502020204030204" pitchFamily="34" charset="0"/>
              </a:rPr>
              <a:t>Metabolic abnormalities</a:t>
            </a:r>
          </a:p>
          <a:p>
            <a:r>
              <a:rPr lang="en-US" sz="3200" b="1" dirty="0" smtClean="0">
                <a:solidFill>
                  <a:srgbClr val="FFFFCC"/>
                </a:solidFill>
                <a:latin typeface="Calibri" panose="020F0502020204030204" pitchFamily="34" charset="0"/>
                <a:cs typeface="Calibri" panose="020F0502020204030204" pitchFamily="34" charset="0"/>
              </a:rPr>
              <a:t>Organ dysfunction</a:t>
            </a:r>
          </a:p>
          <a:p>
            <a:r>
              <a:rPr lang="en-US" sz="3200" b="1" dirty="0" smtClean="0">
                <a:solidFill>
                  <a:srgbClr val="FFFFCC"/>
                </a:solidFill>
                <a:latin typeface="Calibri" panose="020F0502020204030204" pitchFamily="34" charset="0"/>
                <a:cs typeface="Calibri" panose="020F0502020204030204" pitchFamily="34" charset="0"/>
              </a:rPr>
              <a:t>Immune suppression</a:t>
            </a:r>
            <a:endParaRPr lang="en-US" sz="3200" b="1" dirty="0">
              <a:solidFill>
                <a:srgbClr val="FFFF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1457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377" y="1"/>
            <a:ext cx="10353761" cy="886690"/>
          </a:xfrm>
        </p:spPr>
        <p:txBody>
          <a:bodyPr/>
          <a:lstStyle/>
          <a:p>
            <a:r>
              <a:rPr lang="en-US" sz="3600" dirty="0" smtClean="0">
                <a:solidFill>
                  <a:srgbClr val="FFFF00"/>
                </a:solidFill>
                <a:latin typeface="Calibri" panose="020F0502020204030204" pitchFamily="34" charset="0"/>
              </a:rPr>
              <a:t>SEPTIC SHOCK</a:t>
            </a:r>
            <a:endParaRPr lang="en-US" dirty="0"/>
          </a:p>
        </p:txBody>
      </p:sp>
      <p:sp>
        <p:nvSpPr>
          <p:cNvPr id="3" name="Content Placeholder 2"/>
          <p:cNvSpPr>
            <a:spLocks noGrp="1"/>
          </p:cNvSpPr>
          <p:nvPr>
            <p:ph idx="1"/>
          </p:nvPr>
        </p:nvSpPr>
        <p:spPr>
          <a:xfrm>
            <a:off x="235528" y="637309"/>
            <a:ext cx="11790218" cy="6012873"/>
          </a:xfrm>
        </p:spPr>
        <p:txBody>
          <a:bodyPr>
            <a:noAutofit/>
          </a:bodyPr>
          <a:lstStyle/>
          <a:p>
            <a:pPr>
              <a:buNone/>
            </a:pPr>
            <a:r>
              <a:rPr lang="en-US" sz="2800" b="1" dirty="0" smtClean="0">
                <a:solidFill>
                  <a:srgbClr val="FF99FF"/>
                </a:solidFill>
                <a:effectLst/>
              </a:rPr>
              <a:t>PATHOGENESIS </a:t>
            </a:r>
          </a:p>
          <a:p>
            <a:pPr>
              <a:buNone/>
            </a:pPr>
            <a:r>
              <a:rPr lang="en-US" sz="2800" b="1" dirty="0" smtClean="0">
                <a:solidFill>
                  <a:srgbClr val="66FFFF"/>
                </a:solidFill>
                <a:effectLst/>
              </a:rPr>
              <a:t>Inflammatory mediators</a:t>
            </a:r>
          </a:p>
          <a:p>
            <a:r>
              <a:rPr lang="en-US" sz="2800" b="1" dirty="0" smtClean="0">
                <a:solidFill>
                  <a:srgbClr val="FFFFCC"/>
                </a:solidFill>
                <a:effectLst/>
              </a:rPr>
              <a:t>Microbial cell wall constituents (LPS) engage receptors on </a:t>
            </a:r>
            <a:r>
              <a:rPr lang="en-US" sz="2800" b="1" dirty="0" err="1" smtClean="0">
                <a:solidFill>
                  <a:srgbClr val="FFFFCC"/>
                </a:solidFill>
                <a:effectLst/>
              </a:rPr>
              <a:t>neutrophils</a:t>
            </a:r>
            <a:r>
              <a:rPr lang="en-US" sz="2800" b="1" dirty="0" smtClean="0">
                <a:solidFill>
                  <a:srgbClr val="FFFFCC"/>
                </a:solidFill>
                <a:effectLst/>
              </a:rPr>
              <a:t>, mononuclear inflammatory cells and endothelial cells leading to cellular </a:t>
            </a:r>
            <a:r>
              <a:rPr lang="en-US" sz="2400" b="1" dirty="0" smtClean="0">
                <a:solidFill>
                  <a:srgbClr val="FFFFCC"/>
                </a:solidFill>
                <a:effectLst/>
              </a:rPr>
              <a:t>activation</a:t>
            </a:r>
            <a:r>
              <a:rPr lang="en-US" sz="2800" b="1" dirty="0" smtClean="0">
                <a:solidFill>
                  <a:srgbClr val="FFFFCC"/>
                </a:solidFill>
                <a:effectLst/>
              </a:rPr>
              <a:t> </a:t>
            </a:r>
          </a:p>
          <a:p>
            <a:r>
              <a:rPr lang="en-US" sz="2800" b="1" dirty="0" smtClean="0">
                <a:solidFill>
                  <a:srgbClr val="FFFFCC"/>
                </a:solidFill>
                <a:effectLst/>
              </a:rPr>
              <a:t>Activated cells produce inflammatory mediators like TNF, IL-1, IFN-</a:t>
            </a:r>
            <a:r>
              <a:rPr lang="el-GR" sz="2800" b="1" dirty="0" smtClean="0">
                <a:solidFill>
                  <a:srgbClr val="FFFFCC"/>
                </a:solidFill>
                <a:effectLst/>
                <a:latin typeface="Century Gothic"/>
              </a:rPr>
              <a:t>γ</a:t>
            </a:r>
            <a:r>
              <a:rPr lang="en-US" sz="2800" b="1" dirty="0" smtClean="0">
                <a:solidFill>
                  <a:srgbClr val="FFFFCC"/>
                </a:solidFill>
                <a:effectLst/>
                <a:latin typeface="Century Gothic"/>
              </a:rPr>
              <a:t>, </a:t>
            </a:r>
            <a:r>
              <a:rPr lang="en-US" sz="2800" b="1" dirty="0" smtClean="0">
                <a:solidFill>
                  <a:srgbClr val="FFFFCC"/>
                </a:solidFill>
                <a:effectLst/>
              </a:rPr>
              <a:t>IL-12, IL-18, HMGB 1 (High mobility group box 1 protein), prostaglandins and PAF. These mediators activate endothelial cells which express adhesion molecules</a:t>
            </a:r>
          </a:p>
          <a:p>
            <a:r>
              <a:rPr lang="en-US" sz="2800" b="1" dirty="0" smtClean="0">
                <a:solidFill>
                  <a:srgbClr val="FFFFCC"/>
                </a:solidFill>
                <a:effectLst/>
              </a:rPr>
              <a:t>They activate complement and coagulation cascade .</a:t>
            </a:r>
          </a:p>
          <a:p>
            <a:endParaRPr lang="en-US" sz="2800" b="1" dirty="0" smtClean="0">
              <a:solidFill>
                <a:srgbClr val="FFFFCC"/>
              </a:solidFill>
              <a:effectLst/>
            </a:endParaRPr>
          </a:p>
        </p:txBody>
      </p:sp>
    </p:spTree>
    <p:extLst>
      <p:ext uri="{BB962C8B-B14F-4D97-AF65-F5344CB8AC3E}">
        <p14:creationId xmlns:p14="http://schemas.microsoft.com/office/powerpoint/2010/main" val="2783679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591" y="0"/>
            <a:ext cx="10353761" cy="1326321"/>
          </a:xfrm>
        </p:spPr>
        <p:txBody>
          <a:bodyPr/>
          <a:lstStyle/>
          <a:p>
            <a:r>
              <a:rPr lang="en-US" sz="4400" dirty="0">
                <a:solidFill>
                  <a:srgbClr val="FFFF00"/>
                </a:solidFill>
                <a:latin typeface="Calibri" panose="020F0502020204030204" pitchFamily="34" charset="0"/>
              </a:rPr>
              <a:t>Septic SHOCK</a:t>
            </a:r>
            <a:endParaRPr lang="en-US" dirty="0"/>
          </a:p>
        </p:txBody>
      </p:sp>
      <p:sp>
        <p:nvSpPr>
          <p:cNvPr id="3" name="Content Placeholder 2"/>
          <p:cNvSpPr>
            <a:spLocks noGrp="1"/>
          </p:cNvSpPr>
          <p:nvPr>
            <p:ph idx="1"/>
          </p:nvPr>
        </p:nvSpPr>
        <p:spPr>
          <a:xfrm>
            <a:off x="194872" y="1109272"/>
            <a:ext cx="11782268" cy="4996721"/>
          </a:xfrm>
        </p:spPr>
        <p:txBody>
          <a:bodyPr/>
          <a:lstStyle/>
          <a:p>
            <a:pPr>
              <a:buNone/>
            </a:pPr>
            <a:r>
              <a:rPr lang="en-US" sz="3600" b="1" dirty="0">
                <a:solidFill>
                  <a:srgbClr val="FF99FF"/>
                </a:solidFill>
                <a:effectLst/>
                <a:latin typeface="Calibri" panose="020F0502020204030204" pitchFamily="34" charset="0"/>
                <a:cs typeface="Calibri" panose="020F0502020204030204" pitchFamily="34" charset="0"/>
              </a:rPr>
              <a:t>PATHOGENESIS </a:t>
            </a:r>
          </a:p>
          <a:p>
            <a:pPr>
              <a:buNone/>
            </a:pPr>
            <a:r>
              <a:rPr lang="en-US" sz="3600" b="1" dirty="0">
                <a:solidFill>
                  <a:srgbClr val="66FFFF"/>
                </a:solidFill>
                <a:effectLst/>
                <a:latin typeface="Calibri" panose="020F0502020204030204" pitchFamily="34" charset="0"/>
                <a:cs typeface="Calibri" panose="020F0502020204030204" pitchFamily="34" charset="0"/>
              </a:rPr>
              <a:t>Inflammatory </a:t>
            </a:r>
            <a:r>
              <a:rPr lang="en-US" sz="3600" b="1" dirty="0" smtClean="0">
                <a:solidFill>
                  <a:srgbClr val="66FFFF"/>
                </a:solidFill>
                <a:effectLst/>
                <a:latin typeface="Calibri" panose="020F0502020204030204" pitchFamily="34" charset="0"/>
                <a:cs typeface="Calibri" panose="020F0502020204030204" pitchFamily="34" charset="0"/>
              </a:rPr>
              <a:t>mediators</a:t>
            </a:r>
          </a:p>
          <a:p>
            <a:r>
              <a:rPr lang="en-US" sz="3600" b="1" dirty="0" smtClean="0">
                <a:solidFill>
                  <a:srgbClr val="FFFFCC"/>
                </a:solidFill>
                <a:effectLst/>
                <a:latin typeface="Calibri" panose="020F0502020204030204" pitchFamily="34" charset="0"/>
                <a:cs typeface="Calibri" panose="020F0502020204030204" pitchFamily="34" charset="0"/>
              </a:rPr>
              <a:t>Complement cascade is activated by microbial components</a:t>
            </a:r>
          </a:p>
          <a:p>
            <a:r>
              <a:rPr lang="en-US" sz="3600" b="1" dirty="0" smtClean="0">
                <a:solidFill>
                  <a:srgbClr val="FFFFCC"/>
                </a:solidFill>
                <a:effectLst/>
                <a:latin typeface="Calibri" panose="020F0502020204030204" pitchFamily="34" charset="0"/>
                <a:cs typeface="Calibri" panose="020F0502020204030204" pitchFamily="34" charset="0"/>
              </a:rPr>
              <a:t>Results in production of </a:t>
            </a:r>
            <a:r>
              <a:rPr lang="en-US" sz="3600" b="1" dirty="0" err="1" smtClean="0">
                <a:solidFill>
                  <a:srgbClr val="FFFFCC"/>
                </a:solidFill>
                <a:effectLst/>
                <a:latin typeface="Calibri" panose="020F0502020204030204" pitchFamily="34" charset="0"/>
                <a:cs typeface="Calibri" panose="020F0502020204030204" pitchFamily="34" charset="0"/>
              </a:rPr>
              <a:t>anaphylotoxins</a:t>
            </a:r>
            <a:r>
              <a:rPr lang="en-US" sz="3600" b="1" dirty="0" smtClean="0">
                <a:solidFill>
                  <a:srgbClr val="FFFFCC"/>
                </a:solidFill>
                <a:effectLst/>
                <a:latin typeface="Calibri" panose="020F0502020204030204" pitchFamily="34" charset="0"/>
                <a:cs typeface="Calibri" panose="020F0502020204030204" pitchFamily="34" charset="0"/>
              </a:rPr>
              <a:t> (C3a, C5a), chemotactic fragments (C5a) and </a:t>
            </a:r>
            <a:r>
              <a:rPr lang="en-US" sz="3600" b="1" dirty="0" err="1" smtClean="0">
                <a:solidFill>
                  <a:srgbClr val="FFFFCC"/>
                </a:solidFill>
                <a:effectLst/>
                <a:latin typeface="Calibri" panose="020F0502020204030204" pitchFamily="34" charset="0"/>
                <a:cs typeface="Calibri" panose="020F0502020204030204" pitchFamily="34" charset="0"/>
              </a:rPr>
              <a:t>opsonins</a:t>
            </a:r>
            <a:r>
              <a:rPr lang="en-US" sz="3600" b="1" dirty="0" smtClean="0">
                <a:solidFill>
                  <a:srgbClr val="FFFFCC"/>
                </a:solidFill>
                <a:effectLst/>
                <a:latin typeface="Calibri" panose="020F0502020204030204" pitchFamily="34" charset="0"/>
                <a:cs typeface="Calibri" panose="020F0502020204030204" pitchFamily="34" charset="0"/>
              </a:rPr>
              <a:t> (C3b)</a:t>
            </a:r>
          </a:p>
          <a:p>
            <a:r>
              <a:rPr lang="en-US" sz="3600" b="1" dirty="0" smtClean="0">
                <a:solidFill>
                  <a:srgbClr val="FFFFCC"/>
                </a:solidFill>
                <a:effectLst/>
                <a:latin typeface="Calibri" panose="020F0502020204030204" pitchFamily="34" charset="0"/>
                <a:cs typeface="Calibri" panose="020F0502020204030204" pitchFamily="34" charset="0"/>
              </a:rPr>
              <a:t>All these contribute to </a:t>
            </a:r>
            <a:r>
              <a:rPr lang="en-US" sz="3600" b="1" dirty="0" err="1" smtClean="0">
                <a:solidFill>
                  <a:srgbClr val="FFFFCC"/>
                </a:solidFill>
                <a:effectLst/>
                <a:latin typeface="Calibri" panose="020F0502020204030204" pitchFamily="34" charset="0"/>
                <a:cs typeface="Calibri" panose="020F0502020204030204" pitchFamily="34" charset="0"/>
              </a:rPr>
              <a:t>proinflammatory</a:t>
            </a:r>
            <a:r>
              <a:rPr lang="en-US" sz="3600" b="1" dirty="0" smtClean="0">
                <a:solidFill>
                  <a:srgbClr val="FFFFCC"/>
                </a:solidFill>
                <a:effectLst/>
                <a:latin typeface="Calibri" panose="020F0502020204030204" pitchFamily="34" charset="0"/>
                <a:cs typeface="Calibri" panose="020F0502020204030204" pitchFamily="34" charset="0"/>
              </a:rPr>
              <a:t> state</a:t>
            </a:r>
            <a:endParaRPr lang="en-US" sz="3600" b="1" dirty="0">
              <a:solidFill>
                <a:srgbClr val="FFFFCC"/>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0851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0"/>
            <a:ext cx="10353761" cy="1326321"/>
          </a:xfrm>
        </p:spPr>
        <p:txBody>
          <a:bodyPr/>
          <a:lstStyle/>
          <a:p>
            <a:r>
              <a:rPr lang="en-US" sz="4000" dirty="0">
                <a:solidFill>
                  <a:srgbClr val="FFFF00"/>
                </a:solidFill>
                <a:latin typeface="Calibri" panose="020F0502020204030204" pitchFamily="34" charset="0"/>
              </a:rPr>
              <a:t>Septic SHOCK</a:t>
            </a:r>
            <a:endParaRPr lang="en-US" dirty="0"/>
          </a:p>
        </p:txBody>
      </p:sp>
      <p:sp>
        <p:nvSpPr>
          <p:cNvPr id="3" name="Content Placeholder 2"/>
          <p:cNvSpPr>
            <a:spLocks noGrp="1"/>
          </p:cNvSpPr>
          <p:nvPr>
            <p:ph idx="1"/>
          </p:nvPr>
        </p:nvSpPr>
        <p:spPr>
          <a:xfrm>
            <a:off x="359764" y="1199213"/>
            <a:ext cx="11647357" cy="5381469"/>
          </a:xfrm>
        </p:spPr>
        <p:txBody>
          <a:bodyPr>
            <a:normAutofit lnSpcReduction="10000"/>
          </a:bodyPr>
          <a:lstStyle/>
          <a:p>
            <a:pPr>
              <a:buNone/>
            </a:pPr>
            <a:r>
              <a:rPr lang="en-US" sz="3600" b="1" dirty="0">
                <a:solidFill>
                  <a:srgbClr val="FF99FF"/>
                </a:solidFill>
                <a:effectLst/>
                <a:latin typeface="Calibri" panose="020F0502020204030204" pitchFamily="34" charset="0"/>
                <a:cs typeface="Calibri" panose="020F0502020204030204" pitchFamily="34" charset="0"/>
              </a:rPr>
              <a:t>PATHOGENESIS </a:t>
            </a:r>
          </a:p>
          <a:p>
            <a:pPr>
              <a:buNone/>
            </a:pPr>
            <a:r>
              <a:rPr lang="en-US" sz="3600" b="1" dirty="0">
                <a:solidFill>
                  <a:srgbClr val="66FFFF"/>
                </a:solidFill>
                <a:effectLst/>
                <a:latin typeface="Calibri" panose="020F0502020204030204" pitchFamily="34" charset="0"/>
                <a:cs typeface="Calibri" panose="020F0502020204030204" pitchFamily="34" charset="0"/>
              </a:rPr>
              <a:t>Inflammatory </a:t>
            </a:r>
            <a:r>
              <a:rPr lang="en-US" sz="3600" b="1" dirty="0" smtClean="0">
                <a:solidFill>
                  <a:srgbClr val="66FFFF"/>
                </a:solidFill>
                <a:effectLst/>
                <a:latin typeface="Calibri" panose="020F0502020204030204" pitchFamily="34" charset="0"/>
                <a:cs typeface="Calibri" panose="020F0502020204030204" pitchFamily="34" charset="0"/>
              </a:rPr>
              <a:t>mediators</a:t>
            </a:r>
          </a:p>
          <a:p>
            <a:r>
              <a:rPr lang="en-US" sz="3600" b="1" dirty="0" smtClean="0">
                <a:solidFill>
                  <a:srgbClr val="FFFFCC"/>
                </a:solidFill>
                <a:effectLst/>
                <a:latin typeface="Calibri" panose="020F0502020204030204" pitchFamily="34" charset="0"/>
                <a:cs typeface="Calibri" panose="020F0502020204030204" pitchFamily="34" charset="0"/>
              </a:rPr>
              <a:t>Microbial components </a:t>
            </a:r>
            <a:r>
              <a:rPr lang="en-US" sz="3600" b="1" dirty="0" smtClean="0">
                <a:solidFill>
                  <a:srgbClr val="66FF66"/>
                </a:solidFill>
                <a:effectLst/>
                <a:latin typeface="Calibri" panose="020F0502020204030204" pitchFamily="34" charset="0"/>
                <a:cs typeface="Calibri" panose="020F0502020204030204" pitchFamily="34" charset="0"/>
              </a:rPr>
              <a:t>activate coagulation </a:t>
            </a:r>
            <a:r>
              <a:rPr lang="en-US" sz="3600" b="1" dirty="0" smtClean="0">
                <a:solidFill>
                  <a:srgbClr val="FFFFCC"/>
                </a:solidFill>
                <a:effectLst/>
                <a:latin typeface="Calibri" panose="020F0502020204030204" pitchFamily="34" charset="0"/>
                <a:cs typeface="Calibri" panose="020F0502020204030204" pitchFamily="34" charset="0"/>
              </a:rPr>
              <a:t>directly through factor XII and indirectly through altered endothelial function</a:t>
            </a:r>
          </a:p>
          <a:p>
            <a:r>
              <a:rPr lang="en-US" sz="3600" b="1" dirty="0" smtClean="0">
                <a:solidFill>
                  <a:srgbClr val="FFFFCC"/>
                </a:solidFill>
                <a:effectLst/>
                <a:latin typeface="Calibri" panose="020F0502020204030204" pitchFamily="34" charset="0"/>
                <a:cs typeface="Calibri" panose="020F0502020204030204" pitchFamily="34" charset="0"/>
              </a:rPr>
              <a:t>Accompanying widespread </a:t>
            </a:r>
            <a:r>
              <a:rPr lang="en-US" sz="3600" b="1" dirty="0" smtClean="0">
                <a:solidFill>
                  <a:srgbClr val="66FF66"/>
                </a:solidFill>
                <a:effectLst/>
                <a:latin typeface="Calibri" panose="020F0502020204030204" pitchFamily="34" charset="0"/>
                <a:cs typeface="Calibri" panose="020F0502020204030204" pitchFamily="34" charset="0"/>
              </a:rPr>
              <a:t>activation of thrombin </a:t>
            </a:r>
            <a:r>
              <a:rPr lang="en-US" sz="3600" b="1" dirty="0" smtClean="0">
                <a:solidFill>
                  <a:srgbClr val="FFFFCC"/>
                </a:solidFill>
                <a:effectLst/>
                <a:latin typeface="Calibri" panose="020F0502020204030204" pitchFamily="34" charset="0"/>
                <a:cs typeface="Calibri" panose="020F0502020204030204" pitchFamily="34" charset="0"/>
              </a:rPr>
              <a:t>may further augment inflammation by triggering protease-activated receptors on inflammatory cells</a:t>
            </a:r>
          </a:p>
          <a:p>
            <a:pPr>
              <a:buNone/>
            </a:pPr>
            <a:endParaRPr lang="en-US" sz="3200" b="1" dirty="0">
              <a:solidFill>
                <a:srgbClr val="66FFFF"/>
              </a:solidFill>
              <a:effectLst/>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4840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
            <a:ext cx="10353761" cy="1326321"/>
          </a:xfrm>
        </p:spPr>
        <p:txBody>
          <a:bodyPr/>
          <a:lstStyle/>
          <a:p>
            <a:r>
              <a:rPr lang="en-US" sz="3600" dirty="0" smtClean="0">
                <a:solidFill>
                  <a:srgbClr val="FFFF00"/>
                </a:solidFill>
                <a:latin typeface="Calibri" panose="020F0502020204030204" pitchFamily="34" charset="0"/>
              </a:rPr>
              <a:t>SEPTIC SHOCK</a:t>
            </a:r>
            <a:endParaRPr lang="en-US" dirty="0"/>
          </a:p>
        </p:txBody>
      </p:sp>
      <p:sp>
        <p:nvSpPr>
          <p:cNvPr id="3" name="Content Placeholder 2"/>
          <p:cNvSpPr>
            <a:spLocks noGrp="1"/>
          </p:cNvSpPr>
          <p:nvPr>
            <p:ph idx="1"/>
          </p:nvPr>
        </p:nvSpPr>
        <p:spPr>
          <a:xfrm>
            <a:off x="526474" y="1080635"/>
            <a:ext cx="11263744" cy="4946071"/>
          </a:xfrm>
        </p:spPr>
        <p:txBody>
          <a:bodyPr>
            <a:noAutofit/>
          </a:bodyPr>
          <a:lstStyle/>
          <a:p>
            <a:pPr>
              <a:buNone/>
            </a:pPr>
            <a:r>
              <a:rPr lang="en-US" sz="3200" b="1" dirty="0" smtClean="0">
                <a:solidFill>
                  <a:srgbClr val="FF99FF"/>
                </a:solidFill>
              </a:rPr>
              <a:t>PATHOGENESIS </a:t>
            </a:r>
          </a:p>
          <a:p>
            <a:pPr>
              <a:buNone/>
            </a:pPr>
            <a:r>
              <a:rPr lang="en-US" sz="3200" b="1" dirty="0" smtClean="0">
                <a:solidFill>
                  <a:srgbClr val="66FFFF"/>
                </a:solidFill>
              </a:rPr>
              <a:t>Endothelial activation and injury</a:t>
            </a:r>
          </a:p>
          <a:p>
            <a:r>
              <a:rPr lang="en-US" sz="3200" b="1" dirty="0" smtClean="0">
                <a:solidFill>
                  <a:srgbClr val="FFFFCC"/>
                </a:solidFill>
              </a:rPr>
              <a:t>Endothelial cell activation and inflammatory mediators produce 3 major sequelae</a:t>
            </a:r>
          </a:p>
          <a:p>
            <a:pPr>
              <a:buNone/>
            </a:pPr>
            <a:r>
              <a:rPr lang="en-US" sz="3200" b="1" dirty="0" smtClean="0">
                <a:solidFill>
                  <a:srgbClr val="FFFFCC"/>
                </a:solidFill>
              </a:rPr>
              <a:t>		a. 	Thrombosis</a:t>
            </a:r>
          </a:p>
          <a:p>
            <a:pPr>
              <a:buNone/>
            </a:pPr>
            <a:r>
              <a:rPr lang="en-US" sz="3200" b="1" dirty="0" smtClean="0">
                <a:solidFill>
                  <a:srgbClr val="FFFFCC"/>
                </a:solidFill>
              </a:rPr>
              <a:t>         b.	Increased vascular permeability</a:t>
            </a:r>
          </a:p>
          <a:p>
            <a:pPr>
              <a:buNone/>
            </a:pPr>
            <a:r>
              <a:rPr lang="en-US" sz="3200" b="1" dirty="0" smtClean="0">
                <a:solidFill>
                  <a:srgbClr val="FFFFCC"/>
                </a:solidFill>
              </a:rPr>
              <a:t>         c.	</a:t>
            </a:r>
            <a:r>
              <a:rPr lang="en-US" sz="3200" b="1" dirty="0" err="1" smtClean="0">
                <a:solidFill>
                  <a:srgbClr val="FFFFCC"/>
                </a:solidFill>
              </a:rPr>
              <a:t>Vasodilation</a:t>
            </a:r>
            <a:r>
              <a:rPr lang="en-US" sz="3200" b="1" dirty="0" smtClean="0">
                <a:solidFill>
                  <a:srgbClr val="FFFFCC"/>
                </a:solidFill>
              </a:rPr>
              <a:t> </a:t>
            </a:r>
          </a:p>
          <a:p>
            <a:endParaRPr lang="en-US" sz="3200" dirty="0"/>
          </a:p>
        </p:txBody>
      </p:sp>
    </p:spTree>
    <p:extLst>
      <p:ext uri="{BB962C8B-B14F-4D97-AF65-F5344CB8AC3E}">
        <p14:creationId xmlns:p14="http://schemas.microsoft.com/office/powerpoint/2010/main" val="2064960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785" y="0"/>
            <a:ext cx="10353761" cy="694544"/>
          </a:xfrm>
        </p:spPr>
        <p:txBody>
          <a:bodyPr/>
          <a:lstStyle/>
          <a:p>
            <a:r>
              <a:rPr lang="en-US" dirty="0" smtClean="0">
                <a:solidFill>
                  <a:srgbClr val="FFFF00"/>
                </a:solidFill>
              </a:rPr>
              <a:t>Endothelial activation and injury</a:t>
            </a:r>
            <a:endParaRPr lang="en-US" dirty="0">
              <a:solidFill>
                <a:srgbClr val="FFFF00"/>
              </a:solidFill>
            </a:endParaRPr>
          </a:p>
        </p:txBody>
      </p:sp>
      <p:sp>
        <p:nvSpPr>
          <p:cNvPr id="3" name="TextBox 2"/>
          <p:cNvSpPr txBox="1"/>
          <p:nvPr/>
        </p:nvSpPr>
        <p:spPr>
          <a:xfrm>
            <a:off x="3924596" y="938398"/>
            <a:ext cx="4362137" cy="461665"/>
          </a:xfrm>
          <a:prstGeom prst="rect">
            <a:avLst/>
          </a:prstGeom>
          <a:noFill/>
        </p:spPr>
        <p:txBody>
          <a:bodyPr wrap="square" rtlCol="0">
            <a:spAutoFit/>
          </a:bodyPr>
          <a:lstStyle/>
          <a:p>
            <a:pPr algn="ctr"/>
            <a:r>
              <a:rPr lang="en-US" sz="2400" b="1" dirty="0" err="1" smtClean="0">
                <a:solidFill>
                  <a:srgbClr val="FF99FF"/>
                </a:solidFill>
              </a:rPr>
              <a:t>Proinflammatory</a:t>
            </a:r>
            <a:r>
              <a:rPr lang="en-US" sz="2400" b="1" dirty="0" smtClean="0">
                <a:solidFill>
                  <a:srgbClr val="FF99FF"/>
                </a:solidFill>
              </a:rPr>
              <a:t> cytokine</a:t>
            </a:r>
            <a:endParaRPr lang="en-US" b="1" dirty="0">
              <a:solidFill>
                <a:srgbClr val="FF99FF"/>
              </a:solidFill>
            </a:endParaRPr>
          </a:p>
        </p:txBody>
      </p:sp>
      <p:sp>
        <p:nvSpPr>
          <p:cNvPr id="4" name="TextBox 3"/>
          <p:cNvSpPr txBox="1"/>
          <p:nvPr/>
        </p:nvSpPr>
        <p:spPr>
          <a:xfrm>
            <a:off x="3222885" y="2083631"/>
            <a:ext cx="5906125" cy="461665"/>
          </a:xfrm>
          <a:prstGeom prst="rect">
            <a:avLst/>
          </a:prstGeom>
          <a:noFill/>
        </p:spPr>
        <p:txBody>
          <a:bodyPr wrap="square" rtlCol="0">
            <a:spAutoFit/>
          </a:bodyPr>
          <a:lstStyle/>
          <a:p>
            <a:r>
              <a:rPr lang="en-US" sz="2400" b="1" dirty="0" smtClean="0">
                <a:solidFill>
                  <a:srgbClr val="FFFFCC"/>
                </a:solidFill>
              </a:rPr>
              <a:t>Loosen endothelial cell tight junctions</a:t>
            </a:r>
            <a:endParaRPr lang="en-US" b="1" dirty="0">
              <a:solidFill>
                <a:srgbClr val="FFFFCC"/>
              </a:solidFill>
            </a:endParaRPr>
          </a:p>
        </p:txBody>
      </p:sp>
      <p:sp>
        <p:nvSpPr>
          <p:cNvPr id="5" name="TextBox 4"/>
          <p:cNvSpPr txBox="1"/>
          <p:nvPr/>
        </p:nvSpPr>
        <p:spPr>
          <a:xfrm>
            <a:off x="2343134" y="3282845"/>
            <a:ext cx="7525062" cy="461665"/>
          </a:xfrm>
          <a:prstGeom prst="rect">
            <a:avLst/>
          </a:prstGeom>
          <a:noFill/>
        </p:spPr>
        <p:txBody>
          <a:bodyPr wrap="square" rtlCol="0">
            <a:spAutoFit/>
          </a:bodyPr>
          <a:lstStyle/>
          <a:p>
            <a:pPr algn="ctr"/>
            <a:r>
              <a:rPr lang="en-US" sz="2400" b="1" dirty="0" smtClean="0">
                <a:solidFill>
                  <a:srgbClr val="FFFFCC"/>
                </a:solidFill>
              </a:rPr>
              <a:t>Leaky vessels  with increased permeability</a:t>
            </a:r>
            <a:endParaRPr lang="en-US" b="1" dirty="0">
              <a:solidFill>
                <a:srgbClr val="FFFFCC"/>
              </a:solidFill>
            </a:endParaRPr>
          </a:p>
        </p:txBody>
      </p:sp>
      <p:sp>
        <p:nvSpPr>
          <p:cNvPr id="6" name="TextBox 5"/>
          <p:cNvSpPr txBox="1"/>
          <p:nvPr/>
        </p:nvSpPr>
        <p:spPr>
          <a:xfrm>
            <a:off x="1199214" y="4482059"/>
            <a:ext cx="9848538" cy="479685"/>
          </a:xfrm>
          <a:prstGeom prst="rect">
            <a:avLst/>
          </a:prstGeom>
          <a:noFill/>
        </p:spPr>
        <p:txBody>
          <a:bodyPr wrap="square" rtlCol="0">
            <a:spAutoFit/>
          </a:bodyPr>
          <a:lstStyle/>
          <a:p>
            <a:pPr algn="ctr"/>
            <a:r>
              <a:rPr lang="en-US" sz="2400" b="1" dirty="0" smtClean="0">
                <a:solidFill>
                  <a:srgbClr val="FFFFCC"/>
                </a:solidFill>
              </a:rPr>
              <a:t>Accumulation of protein rich edema through out the body</a:t>
            </a:r>
            <a:endParaRPr lang="en-US" b="1" dirty="0">
              <a:solidFill>
                <a:srgbClr val="FFFFCC"/>
              </a:solidFill>
            </a:endParaRPr>
          </a:p>
        </p:txBody>
      </p:sp>
      <p:sp>
        <p:nvSpPr>
          <p:cNvPr id="7" name="TextBox 6"/>
          <p:cNvSpPr txBox="1"/>
          <p:nvPr/>
        </p:nvSpPr>
        <p:spPr>
          <a:xfrm>
            <a:off x="3327815" y="5816184"/>
            <a:ext cx="4856813" cy="461665"/>
          </a:xfrm>
          <a:prstGeom prst="rect">
            <a:avLst/>
          </a:prstGeom>
          <a:noFill/>
        </p:spPr>
        <p:txBody>
          <a:bodyPr wrap="square" rtlCol="0">
            <a:spAutoFit/>
          </a:bodyPr>
          <a:lstStyle/>
          <a:p>
            <a:pPr algn="ctr"/>
            <a:r>
              <a:rPr lang="en-US" sz="2400" b="1" dirty="0" smtClean="0">
                <a:solidFill>
                  <a:srgbClr val="FF99FF"/>
                </a:solidFill>
              </a:rPr>
              <a:t>Impedes tissue perfusion</a:t>
            </a:r>
            <a:endParaRPr lang="en-US" sz="1600" b="1" dirty="0">
              <a:solidFill>
                <a:srgbClr val="FF99FF"/>
              </a:solidFill>
            </a:endParaRPr>
          </a:p>
        </p:txBody>
      </p:sp>
      <p:sp>
        <p:nvSpPr>
          <p:cNvPr id="8" name="Down Arrow 7"/>
          <p:cNvSpPr/>
          <p:nvPr/>
        </p:nvSpPr>
        <p:spPr>
          <a:xfrm>
            <a:off x="5651291" y="1400063"/>
            <a:ext cx="239843" cy="683568"/>
          </a:xfrm>
          <a:prstGeom prst="down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641295" y="4993730"/>
            <a:ext cx="239843" cy="683568"/>
          </a:xfrm>
          <a:prstGeom prst="down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641296" y="3806476"/>
            <a:ext cx="239843" cy="683568"/>
          </a:xfrm>
          <a:prstGeom prst="down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641297" y="2545296"/>
            <a:ext cx="239843" cy="683568"/>
          </a:xfrm>
          <a:prstGeom prst="down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626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18725" y="349792"/>
            <a:ext cx="10353761" cy="704538"/>
          </a:xfrm>
        </p:spPr>
        <p:txBody>
          <a:bodyPr>
            <a:normAutofit/>
          </a:bodyPr>
          <a:lstStyle/>
          <a:p>
            <a:r>
              <a:rPr lang="en-US" sz="2800" dirty="0" smtClean="0">
                <a:solidFill>
                  <a:srgbClr val="FFFF00"/>
                </a:solidFill>
              </a:rPr>
              <a:t>Endothelial activation and injury</a:t>
            </a:r>
            <a:endParaRPr lang="en-US" sz="2800" dirty="0">
              <a:solidFill>
                <a:srgbClr val="FFFF00"/>
              </a:solidFill>
            </a:endParaRPr>
          </a:p>
        </p:txBody>
      </p:sp>
      <p:sp>
        <p:nvSpPr>
          <p:cNvPr id="4" name="TextBox 3"/>
          <p:cNvSpPr txBox="1"/>
          <p:nvPr/>
        </p:nvSpPr>
        <p:spPr>
          <a:xfrm>
            <a:off x="2443397" y="1452609"/>
            <a:ext cx="7135318" cy="523220"/>
          </a:xfrm>
          <a:prstGeom prst="rect">
            <a:avLst/>
          </a:prstGeom>
          <a:noFill/>
        </p:spPr>
        <p:txBody>
          <a:bodyPr wrap="square" rtlCol="0">
            <a:spAutoFit/>
          </a:bodyPr>
          <a:lstStyle/>
          <a:p>
            <a:pPr algn="ctr"/>
            <a:r>
              <a:rPr lang="en-US" sz="2800" b="1" dirty="0" smtClean="0">
                <a:solidFill>
                  <a:srgbClr val="FFFFCC"/>
                </a:solidFill>
              </a:rPr>
              <a:t>Activated endothelial cells</a:t>
            </a:r>
            <a:endParaRPr lang="en-US" b="1" dirty="0">
              <a:solidFill>
                <a:srgbClr val="FFFFCC"/>
              </a:solidFill>
            </a:endParaRPr>
          </a:p>
        </p:txBody>
      </p:sp>
      <p:sp>
        <p:nvSpPr>
          <p:cNvPr id="5" name="TextBox 4"/>
          <p:cNvSpPr txBox="1"/>
          <p:nvPr/>
        </p:nvSpPr>
        <p:spPr>
          <a:xfrm>
            <a:off x="1942147" y="2726377"/>
            <a:ext cx="8506918" cy="954107"/>
          </a:xfrm>
          <a:prstGeom prst="rect">
            <a:avLst/>
          </a:prstGeom>
          <a:noFill/>
        </p:spPr>
        <p:txBody>
          <a:bodyPr wrap="square" rtlCol="0">
            <a:spAutoFit/>
          </a:bodyPr>
          <a:lstStyle/>
          <a:p>
            <a:pPr algn="ctr"/>
            <a:r>
              <a:rPr lang="en-US" sz="2800" b="1" dirty="0" smtClean="0">
                <a:solidFill>
                  <a:srgbClr val="FFFFCC"/>
                </a:solidFill>
              </a:rPr>
              <a:t>Upregulate NO production and other vasoactive inflammatory mediators  (C5a, C3a and PAF)</a:t>
            </a:r>
            <a:endParaRPr lang="en-US" b="1" dirty="0">
              <a:solidFill>
                <a:srgbClr val="FFFFCC"/>
              </a:solidFill>
            </a:endParaRPr>
          </a:p>
        </p:txBody>
      </p:sp>
      <p:sp>
        <p:nvSpPr>
          <p:cNvPr id="6" name="TextBox 5"/>
          <p:cNvSpPr txBox="1"/>
          <p:nvPr/>
        </p:nvSpPr>
        <p:spPr>
          <a:xfrm>
            <a:off x="2701977" y="4954252"/>
            <a:ext cx="6618158" cy="954107"/>
          </a:xfrm>
          <a:prstGeom prst="rect">
            <a:avLst/>
          </a:prstGeom>
          <a:noFill/>
        </p:spPr>
        <p:txBody>
          <a:bodyPr wrap="square" rtlCol="0">
            <a:spAutoFit/>
          </a:bodyPr>
          <a:lstStyle/>
          <a:p>
            <a:pPr algn="ctr"/>
            <a:r>
              <a:rPr lang="en-US" sz="2800" b="1" dirty="0" smtClean="0">
                <a:solidFill>
                  <a:srgbClr val="FFFFCC"/>
                </a:solidFill>
              </a:rPr>
              <a:t>Vasomotor smooth muscle relaxation and systemic hypotension</a:t>
            </a:r>
            <a:endParaRPr lang="en-US" sz="2400" b="1" dirty="0">
              <a:solidFill>
                <a:srgbClr val="FFFFCC"/>
              </a:solidFill>
            </a:endParaRPr>
          </a:p>
        </p:txBody>
      </p:sp>
      <p:sp>
        <p:nvSpPr>
          <p:cNvPr id="7" name="Down Arrow 6"/>
          <p:cNvSpPr/>
          <p:nvPr/>
        </p:nvSpPr>
        <p:spPr>
          <a:xfrm>
            <a:off x="6011057" y="1975829"/>
            <a:ext cx="179882" cy="750548"/>
          </a:xfrm>
          <a:prstGeom prst="down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011055" y="3680484"/>
            <a:ext cx="179884" cy="1116368"/>
          </a:xfrm>
          <a:prstGeom prst="down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07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7690"/>
            <a:ext cx="10353761" cy="1052965"/>
          </a:xfrm>
        </p:spPr>
        <p:txBody>
          <a:bodyPr/>
          <a:lstStyle/>
          <a:p>
            <a:r>
              <a:rPr lang="en-US" sz="3600" dirty="0" smtClean="0">
                <a:solidFill>
                  <a:srgbClr val="FFFF00"/>
                </a:solidFill>
                <a:latin typeface="+mn-lt"/>
              </a:rPr>
              <a:t>SEPTIC SHOCK</a:t>
            </a:r>
            <a:endParaRPr lang="en-US" dirty="0">
              <a:latin typeface="+mn-lt"/>
            </a:endParaRPr>
          </a:p>
        </p:txBody>
      </p:sp>
      <p:sp>
        <p:nvSpPr>
          <p:cNvPr id="3" name="Content Placeholder 2"/>
          <p:cNvSpPr>
            <a:spLocks noGrp="1"/>
          </p:cNvSpPr>
          <p:nvPr>
            <p:ph idx="1"/>
          </p:nvPr>
        </p:nvSpPr>
        <p:spPr>
          <a:xfrm>
            <a:off x="471054" y="1136072"/>
            <a:ext cx="11499273" cy="5555673"/>
          </a:xfrm>
        </p:spPr>
        <p:txBody>
          <a:bodyPr/>
          <a:lstStyle/>
          <a:p>
            <a:pPr>
              <a:buNone/>
            </a:pPr>
            <a:r>
              <a:rPr lang="en-US" sz="3200" b="1" dirty="0" smtClean="0">
                <a:solidFill>
                  <a:srgbClr val="FF99FF"/>
                </a:solidFill>
              </a:rPr>
              <a:t>PATHOGENESIS </a:t>
            </a:r>
          </a:p>
          <a:p>
            <a:pPr>
              <a:buNone/>
            </a:pPr>
            <a:r>
              <a:rPr lang="en-US" sz="3200" b="1" dirty="0" smtClean="0">
                <a:solidFill>
                  <a:srgbClr val="66FFFF"/>
                </a:solidFill>
              </a:rPr>
              <a:t>Induction of procoagulant state</a:t>
            </a:r>
          </a:p>
          <a:p>
            <a:pPr marL="0" indent="0">
              <a:buNone/>
            </a:pPr>
            <a:r>
              <a:rPr lang="en-US" sz="3200" b="1" dirty="0" smtClean="0">
                <a:solidFill>
                  <a:srgbClr val="FFFFCC"/>
                </a:solidFill>
              </a:rPr>
              <a:t>Pro inflammatory cytokine affects on endothelial cells  </a:t>
            </a:r>
          </a:p>
          <a:p>
            <a:r>
              <a:rPr lang="en-US" sz="3200" b="1" dirty="0" smtClean="0">
                <a:solidFill>
                  <a:srgbClr val="FFFFCC"/>
                </a:solidFill>
              </a:rPr>
              <a:t>Increase in tissue factor production</a:t>
            </a:r>
          </a:p>
          <a:p>
            <a:r>
              <a:rPr lang="en-US" sz="3200" b="1" dirty="0" smtClean="0">
                <a:solidFill>
                  <a:srgbClr val="FFFFCC"/>
                </a:solidFill>
              </a:rPr>
              <a:t>Increased </a:t>
            </a:r>
            <a:r>
              <a:rPr lang="en-US" sz="3200" b="1" dirty="0" err="1" smtClean="0">
                <a:solidFill>
                  <a:srgbClr val="FFFFCC"/>
                </a:solidFill>
              </a:rPr>
              <a:t>plasminogen</a:t>
            </a:r>
            <a:r>
              <a:rPr lang="en-US" sz="3200" b="1" dirty="0" smtClean="0">
                <a:solidFill>
                  <a:srgbClr val="FFFFCC"/>
                </a:solidFill>
              </a:rPr>
              <a:t> activating inhibitors which prevent </a:t>
            </a:r>
            <a:r>
              <a:rPr lang="en-US" sz="3200" b="1" dirty="0" err="1" smtClean="0">
                <a:solidFill>
                  <a:srgbClr val="FFFFCC"/>
                </a:solidFill>
              </a:rPr>
              <a:t>fibrinolysis</a:t>
            </a:r>
            <a:endParaRPr lang="en-US" sz="3200" b="1" dirty="0" smtClean="0">
              <a:solidFill>
                <a:srgbClr val="FFFFCC"/>
              </a:solidFill>
            </a:endParaRPr>
          </a:p>
          <a:p>
            <a:r>
              <a:rPr lang="en-US" sz="3200" b="1" dirty="0" err="1" smtClean="0">
                <a:solidFill>
                  <a:srgbClr val="FFFFCC"/>
                </a:solidFill>
              </a:rPr>
              <a:t>Diminshed</a:t>
            </a:r>
            <a:r>
              <a:rPr lang="en-US" sz="3200" b="1" dirty="0" smtClean="0">
                <a:solidFill>
                  <a:srgbClr val="FFFFCC"/>
                </a:solidFill>
              </a:rPr>
              <a:t> endothelial anticoagulant factors such as </a:t>
            </a:r>
            <a:r>
              <a:rPr lang="en-US" sz="3200" b="1" dirty="0" err="1" smtClean="0">
                <a:solidFill>
                  <a:srgbClr val="FFFFCC"/>
                </a:solidFill>
              </a:rPr>
              <a:t>thrombomodulin</a:t>
            </a:r>
            <a:r>
              <a:rPr lang="en-US" sz="3200" b="1" dirty="0" smtClean="0">
                <a:solidFill>
                  <a:srgbClr val="FFFFCC"/>
                </a:solidFill>
              </a:rPr>
              <a:t> and protein C</a:t>
            </a:r>
            <a:r>
              <a:rPr lang="en-US" b="1" dirty="0" smtClean="0">
                <a:solidFill>
                  <a:srgbClr val="FFFFCC"/>
                </a:solidFill>
              </a:rPr>
              <a:t> </a:t>
            </a:r>
          </a:p>
          <a:p>
            <a:endParaRPr lang="en-US" dirty="0"/>
          </a:p>
        </p:txBody>
      </p:sp>
    </p:spTree>
    <p:extLst>
      <p:ext uri="{BB962C8B-B14F-4D97-AF65-F5344CB8AC3E}">
        <p14:creationId xmlns:p14="http://schemas.microsoft.com/office/powerpoint/2010/main" val="2064960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24676"/>
            <a:ext cx="10353761" cy="484923"/>
          </a:xfrm>
        </p:spPr>
        <p:txBody>
          <a:bodyPr>
            <a:normAutofit fontScale="90000"/>
          </a:bodyPr>
          <a:lstStyle/>
          <a:p>
            <a:r>
              <a:rPr lang="en-US" sz="3600" dirty="0" smtClean="0">
                <a:solidFill>
                  <a:srgbClr val="FFFF00"/>
                </a:solidFill>
                <a:latin typeface="Calibri" panose="020F0502020204030204" pitchFamily="34" charset="0"/>
              </a:rPr>
              <a:t>SEPTIC SHOCK</a:t>
            </a:r>
            <a:endParaRPr lang="en-US" dirty="0"/>
          </a:p>
        </p:txBody>
      </p:sp>
      <p:sp>
        <p:nvSpPr>
          <p:cNvPr id="3" name="Content Placeholder 2"/>
          <p:cNvSpPr>
            <a:spLocks noGrp="1"/>
          </p:cNvSpPr>
          <p:nvPr>
            <p:ph idx="1"/>
          </p:nvPr>
        </p:nvSpPr>
        <p:spPr>
          <a:xfrm>
            <a:off x="623452" y="494446"/>
            <a:ext cx="11293725" cy="5846619"/>
          </a:xfrm>
        </p:spPr>
        <p:txBody>
          <a:bodyPr>
            <a:normAutofit lnSpcReduction="10000"/>
          </a:bodyPr>
          <a:lstStyle/>
          <a:p>
            <a:pPr algn="ctr">
              <a:buNone/>
            </a:pPr>
            <a:r>
              <a:rPr lang="en-US" sz="2800" b="1" dirty="0" smtClean="0">
                <a:solidFill>
                  <a:srgbClr val="FF99FF"/>
                </a:solidFill>
              </a:rPr>
              <a:t>Vascular leak and tissue edema</a:t>
            </a:r>
            <a:endParaRPr lang="en-US" sz="2400" b="1" dirty="0" smtClean="0">
              <a:solidFill>
                <a:srgbClr val="FF99FF"/>
              </a:solidFill>
            </a:endParaRPr>
          </a:p>
          <a:p>
            <a:pPr algn="ctr">
              <a:buNone/>
            </a:pPr>
            <a:endParaRPr lang="en-US" sz="2400" b="1" dirty="0" smtClean="0">
              <a:solidFill>
                <a:srgbClr val="FFFFCC"/>
              </a:solidFill>
            </a:endParaRPr>
          </a:p>
          <a:p>
            <a:pPr algn="ctr">
              <a:buNone/>
            </a:pPr>
            <a:r>
              <a:rPr lang="en-US" sz="2800" b="1" dirty="0" smtClean="0">
                <a:solidFill>
                  <a:srgbClr val="FFFFCC"/>
                </a:solidFill>
                <a:effectLst/>
              </a:rPr>
              <a:t>Decreased blood flow in small vessels</a:t>
            </a:r>
            <a:r>
              <a:rPr lang="en-US" sz="2400" b="1" dirty="0" smtClean="0">
                <a:solidFill>
                  <a:srgbClr val="FFFFCC"/>
                </a:solidFill>
              </a:rPr>
              <a:t> </a:t>
            </a:r>
          </a:p>
          <a:p>
            <a:pPr marL="0" indent="0">
              <a:buNone/>
            </a:pPr>
            <a:endParaRPr lang="en-US" sz="2400" b="1" dirty="0" smtClean="0">
              <a:solidFill>
                <a:srgbClr val="FFFFCC"/>
              </a:solidFill>
            </a:endParaRPr>
          </a:p>
          <a:p>
            <a:pPr algn="ctr">
              <a:buNone/>
            </a:pPr>
            <a:r>
              <a:rPr lang="en-US" sz="2800" b="1" dirty="0" smtClean="0">
                <a:solidFill>
                  <a:srgbClr val="FFFFCC"/>
                </a:solidFill>
              </a:rPr>
              <a:t>Stasis of circulation and diminished washout of activated coagulation factors </a:t>
            </a:r>
            <a:endParaRPr lang="en-US" sz="2400" b="1" dirty="0" smtClean="0">
              <a:solidFill>
                <a:srgbClr val="FFFFCC"/>
              </a:solidFill>
            </a:endParaRPr>
          </a:p>
          <a:p>
            <a:endParaRPr lang="en-US" sz="2400" b="1" dirty="0" smtClean="0">
              <a:solidFill>
                <a:srgbClr val="FFFFCC"/>
              </a:solidFill>
            </a:endParaRPr>
          </a:p>
          <a:p>
            <a:pPr algn="ctr">
              <a:buNone/>
            </a:pPr>
            <a:r>
              <a:rPr lang="en-US" sz="2800" b="1" dirty="0" smtClean="0">
                <a:solidFill>
                  <a:srgbClr val="FFFFCC"/>
                </a:solidFill>
              </a:rPr>
              <a:t>Deposition of fibrin rich thrombi in small vessel</a:t>
            </a:r>
            <a:endParaRPr lang="en-US" sz="2400" b="1" dirty="0" smtClean="0">
              <a:solidFill>
                <a:srgbClr val="FFFFCC"/>
              </a:solidFill>
            </a:endParaRPr>
          </a:p>
          <a:p>
            <a:pPr>
              <a:buNone/>
            </a:pPr>
            <a:endParaRPr lang="en-US" sz="2400" b="1" dirty="0" smtClean="0">
              <a:solidFill>
                <a:srgbClr val="FFFFCC"/>
              </a:solidFill>
            </a:endParaRPr>
          </a:p>
          <a:p>
            <a:pPr algn="ctr">
              <a:buNone/>
            </a:pPr>
            <a:r>
              <a:rPr lang="en-US" sz="2800" b="1" dirty="0" err="1" smtClean="0">
                <a:solidFill>
                  <a:srgbClr val="FFFFCC"/>
                </a:solidFill>
              </a:rPr>
              <a:t>Hypoperfusion</a:t>
            </a:r>
            <a:r>
              <a:rPr lang="en-US" sz="2800" b="1" dirty="0" smtClean="0">
                <a:solidFill>
                  <a:srgbClr val="FFFFCC"/>
                </a:solidFill>
              </a:rPr>
              <a:t> of tissue </a:t>
            </a:r>
            <a:endParaRPr lang="en-US" sz="2400" b="1" dirty="0" smtClean="0">
              <a:solidFill>
                <a:srgbClr val="66FFFF"/>
              </a:solidFill>
            </a:endParaRPr>
          </a:p>
          <a:p>
            <a:endParaRPr lang="en-US" dirty="0"/>
          </a:p>
        </p:txBody>
      </p:sp>
      <p:sp>
        <p:nvSpPr>
          <p:cNvPr id="4" name="Down Arrow 3"/>
          <p:cNvSpPr/>
          <p:nvPr/>
        </p:nvSpPr>
        <p:spPr>
          <a:xfrm flipH="1">
            <a:off x="6148363" y="2433972"/>
            <a:ext cx="221673" cy="49876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flipH="1">
            <a:off x="6179123" y="3994422"/>
            <a:ext cx="221673" cy="49876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flipH="1">
            <a:off x="6159479" y="5174441"/>
            <a:ext cx="221673" cy="49876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H="1">
            <a:off x="6161864" y="1298014"/>
            <a:ext cx="221673" cy="49876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4813" y="5951914"/>
            <a:ext cx="11907187" cy="1231106"/>
          </a:xfrm>
          <a:prstGeom prst="rect">
            <a:avLst/>
          </a:prstGeom>
          <a:noFill/>
        </p:spPr>
        <p:txBody>
          <a:bodyPr wrap="square" rtlCol="0">
            <a:spAutoFit/>
          </a:bodyPr>
          <a:lstStyle/>
          <a:p>
            <a:pPr algn="ctr"/>
            <a:r>
              <a:rPr lang="en-US" sz="2800" b="1" dirty="0">
                <a:solidFill>
                  <a:srgbClr val="FFFFCC"/>
                </a:solidFill>
              </a:rPr>
              <a:t>In DIC coagulation factors and platelets are consumed leading to concomitant bleeding and hemorrhage</a:t>
            </a:r>
            <a:r>
              <a:rPr lang="en-US" sz="2000" b="1" dirty="0">
                <a:solidFill>
                  <a:srgbClr val="FFFFCC"/>
                </a:solidFill>
              </a:rPr>
              <a:t> </a:t>
            </a:r>
          </a:p>
          <a:p>
            <a:endParaRPr lang="en-US" dirty="0"/>
          </a:p>
        </p:txBody>
      </p:sp>
    </p:spTree>
    <p:extLst>
      <p:ext uri="{BB962C8B-B14F-4D97-AF65-F5344CB8AC3E}">
        <p14:creationId xmlns:p14="http://schemas.microsoft.com/office/powerpoint/2010/main" val="2064960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Calibri" panose="020F0502020204030204" pitchFamily="34" charset="0"/>
              </a:rPr>
              <a:t>SHOCK</a:t>
            </a:r>
            <a:endParaRPr lang="en-US" sz="4400" dirty="0">
              <a:solidFill>
                <a:srgbClr val="FFFF00"/>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600" b="1" dirty="0" smtClean="0">
                <a:solidFill>
                  <a:srgbClr val="FFFFCC"/>
                </a:solidFill>
                <a:effectLst/>
                <a:latin typeface="Calibri" panose="020F0502020204030204" pitchFamily="34" charset="0"/>
              </a:rPr>
              <a:t>Shock is characterized by </a:t>
            </a:r>
            <a:r>
              <a:rPr lang="en-US" sz="3600" b="1" dirty="0" smtClean="0">
                <a:solidFill>
                  <a:srgbClr val="FF99FF"/>
                </a:solidFill>
                <a:effectLst/>
                <a:latin typeface="Calibri" panose="020F0502020204030204" pitchFamily="34" charset="0"/>
              </a:rPr>
              <a:t>systemic hypotension </a:t>
            </a:r>
            <a:r>
              <a:rPr lang="en-US" sz="3600" b="1" dirty="0" smtClean="0">
                <a:solidFill>
                  <a:srgbClr val="FFFFCC"/>
                </a:solidFill>
                <a:effectLst/>
                <a:latin typeface="Calibri" panose="020F0502020204030204" pitchFamily="34" charset="0"/>
              </a:rPr>
              <a:t>due to either  reduced cardiac output or  reduced effective circulating blood volume</a:t>
            </a:r>
          </a:p>
          <a:p>
            <a:r>
              <a:rPr lang="en-US" sz="3600" b="1" dirty="0" smtClean="0">
                <a:solidFill>
                  <a:srgbClr val="FFFFCC"/>
                </a:solidFill>
                <a:effectLst/>
                <a:latin typeface="Calibri" panose="020F0502020204030204" pitchFamily="34" charset="0"/>
              </a:rPr>
              <a:t>This leads to impaired tissue perfusion and cellular hypoxia</a:t>
            </a:r>
            <a:endParaRPr lang="en-US" sz="3600" b="1" dirty="0">
              <a:solidFill>
                <a:srgbClr val="FFFFCC"/>
              </a:solidFill>
              <a:effectLst/>
              <a:latin typeface="Calibri" panose="020F0502020204030204" pitchFamily="34" charset="0"/>
            </a:endParaRPr>
          </a:p>
        </p:txBody>
      </p:sp>
    </p:spTree>
    <p:extLst>
      <p:ext uri="{BB962C8B-B14F-4D97-AF65-F5344CB8AC3E}">
        <p14:creationId xmlns:p14="http://schemas.microsoft.com/office/powerpoint/2010/main" val="482015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9255"/>
            <a:ext cx="10353761" cy="1326321"/>
          </a:xfrm>
        </p:spPr>
        <p:txBody>
          <a:bodyPr/>
          <a:lstStyle/>
          <a:p>
            <a:r>
              <a:rPr lang="en-US" sz="3600" dirty="0" smtClean="0">
                <a:solidFill>
                  <a:srgbClr val="FFFF00"/>
                </a:solidFill>
                <a:latin typeface="+mn-lt"/>
              </a:rPr>
              <a:t>SEPTIC SHOCK</a:t>
            </a:r>
            <a:endParaRPr lang="en-US" dirty="0">
              <a:latin typeface="+mn-lt"/>
            </a:endParaRPr>
          </a:p>
        </p:txBody>
      </p:sp>
      <p:sp>
        <p:nvSpPr>
          <p:cNvPr id="3" name="Content Placeholder 2"/>
          <p:cNvSpPr>
            <a:spLocks noGrp="1"/>
          </p:cNvSpPr>
          <p:nvPr>
            <p:ph idx="1"/>
          </p:nvPr>
        </p:nvSpPr>
        <p:spPr>
          <a:xfrm>
            <a:off x="235526" y="1052946"/>
            <a:ext cx="11956473" cy="5805054"/>
          </a:xfrm>
        </p:spPr>
        <p:txBody>
          <a:bodyPr>
            <a:normAutofit/>
          </a:bodyPr>
          <a:lstStyle/>
          <a:p>
            <a:pPr>
              <a:buNone/>
            </a:pPr>
            <a:r>
              <a:rPr lang="en-US" sz="2800" b="1" dirty="0" smtClean="0">
                <a:solidFill>
                  <a:srgbClr val="FF99FF"/>
                </a:solidFill>
              </a:rPr>
              <a:t>PATHOGENESIS </a:t>
            </a:r>
          </a:p>
          <a:p>
            <a:pPr>
              <a:buNone/>
            </a:pPr>
            <a:r>
              <a:rPr lang="en-US" sz="2800" b="1" dirty="0" smtClean="0">
                <a:solidFill>
                  <a:srgbClr val="66FFFF"/>
                </a:solidFill>
              </a:rPr>
              <a:t>Metabolic abnormalities </a:t>
            </a:r>
          </a:p>
          <a:p>
            <a:r>
              <a:rPr lang="en-US" sz="2800" b="1" dirty="0" smtClean="0">
                <a:solidFill>
                  <a:srgbClr val="FFFFCC"/>
                </a:solidFill>
              </a:rPr>
              <a:t>Septic patients exhibit </a:t>
            </a:r>
            <a:r>
              <a:rPr lang="en-US" sz="2800" b="1" dirty="0" smtClean="0">
                <a:solidFill>
                  <a:srgbClr val="CCFF33"/>
                </a:solidFill>
              </a:rPr>
              <a:t>insulin resistance and hyperglycemia</a:t>
            </a:r>
          </a:p>
          <a:p>
            <a:r>
              <a:rPr lang="en-US" sz="2800" b="1" dirty="0" smtClean="0">
                <a:solidFill>
                  <a:srgbClr val="FFFFCC"/>
                </a:solidFill>
              </a:rPr>
              <a:t>Pro inflammatory cytokines suppress insulin release while simultaneously promoting insulin resistance in the liver and other tissues by impairing surface expression of GLUT-4 a glucose transporter </a:t>
            </a:r>
          </a:p>
          <a:p>
            <a:r>
              <a:rPr lang="en-US" sz="2800" b="1" dirty="0" smtClean="0">
                <a:solidFill>
                  <a:srgbClr val="FFFFCC"/>
                </a:solidFill>
              </a:rPr>
              <a:t>Cytokines such as TNF and IL-1, stress induced hormones (glucagon, growth hormone and </a:t>
            </a:r>
            <a:r>
              <a:rPr lang="en-US" sz="2800" b="1" dirty="0" err="1" smtClean="0">
                <a:solidFill>
                  <a:srgbClr val="FFFFCC"/>
                </a:solidFill>
              </a:rPr>
              <a:t>glycocorticoids</a:t>
            </a:r>
            <a:r>
              <a:rPr lang="en-US" sz="2800" b="1" dirty="0" smtClean="0">
                <a:solidFill>
                  <a:srgbClr val="FFFFCC"/>
                </a:solidFill>
              </a:rPr>
              <a:t>) and </a:t>
            </a:r>
            <a:r>
              <a:rPr lang="en-US" sz="2800" b="1" dirty="0" err="1" smtClean="0">
                <a:solidFill>
                  <a:srgbClr val="FFFFCC"/>
                </a:solidFill>
              </a:rPr>
              <a:t>catecholamines</a:t>
            </a:r>
            <a:r>
              <a:rPr lang="en-US" sz="2800" b="1" dirty="0" smtClean="0">
                <a:solidFill>
                  <a:srgbClr val="FFFFCC"/>
                </a:solidFill>
              </a:rPr>
              <a:t> drive </a:t>
            </a:r>
            <a:r>
              <a:rPr lang="en-US" sz="2800" b="1" dirty="0" err="1" smtClean="0">
                <a:solidFill>
                  <a:srgbClr val="FFFFCC"/>
                </a:solidFill>
              </a:rPr>
              <a:t>gluconeogenesis</a:t>
            </a:r>
            <a:r>
              <a:rPr lang="en-US" sz="2800" b="1" dirty="0" smtClean="0">
                <a:solidFill>
                  <a:srgbClr val="66FFFF"/>
                </a:solidFill>
              </a:rPr>
              <a:t> </a:t>
            </a:r>
          </a:p>
          <a:p>
            <a:pPr>
              <a:buNone/>
            </a:pPr>
            <a:endParaRPr lang="en-US" dirty="0"/>
          </a:p>
        </p:txBody>
      </p:sp>
    </p:spTree>
    <p:extLst>
      <p:ext uri="{BB962C8B-B14F-4D97-AF65-F5344CB8AC3E}">
        <p14:creationId xmlns:p14="http://schemas.microsoft.com/office/powerpoint/2010/main" val="2064960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1674"/>
            <a:ext cx="10353761" cy="1714248"/>
          </a:xfrm>
        </p:spPr>
        <p:txBody>
          <a:bodyPr>
            <a:normAutofit/>
          </a:bodyPr>
          <a:lstStyle/>
          <a:p>
            <a:r>
              <a:rPr lang="en-US" sz="3200" dirty="0" smtClean="0">
                <a:solidFill>
                  <a:srgbClr val="FFFF00"/>
                </a:solidFill>
              </a:rPr>
              <a:t>SEPTIC SHOCK</a:t>
            </a:r>
            <a:br>
              <a:rPr lang="en-US" sz="3200" dirty="0" smtClean="0">
                <a:solidFill>
                  <a:srgbClr val="FFFF00"/>
                </a:solidFill>
              </a:rPr>
            </a:br>
            <a:r>
              <a:rPr lang="en-US" sz="2200" dirty="0" smtClean="0">
                <a:solidFill>
                  <a:srgbClr val="FF99FF"/>
                </a:solidFill>
              </a:rPr>
              <a:t>PATHOGENESIS </a:t>
            </a:r>
            <a:br>
              <a:rPr lang="en-US" sz="2200" dirty="0" smtClean="0">
                <a:solidFill>
                  <a:srgbClr val="FF99FF"/>
                </a:solidFill>
              </a:rPr>
            </a:br>
            <a:r>
              <a:rPr lang="en-US" sz="2200" dirty="0" smtClean="0">
                <a:solidFill>
                  <a:srgbClr val="66FFFF"/>
                </a:solidFill>
              </a:rPr>
              <a:t>Metabolic abnormalities </a:t>
            </a:r>
            <a:br>
              <a:rPr lang="en-US" sz="2200" dirty="0" smtClean="0">
                <a:solidFill>
                  <a:srgbClr val="66FFFF"/>
                </a:solidFill>
              </a:rPr>
            </a:br>
            <a:endParaRPr lang="en-US" dirty="0"/>
          </a:p>
        </p:txBody>
      </p:sp>
      <p:sp>
        <p:nvSpPr>
          <p:cNvPr id="3" name="TextBox 2"/>
          <p:cNvSpPr txBox="1"/>
          <p:nvPr/>
        </p:nvSpPr>
        <p:spPr>
          <a:xfrm>
            <a:off x="3325072" y="1537855"/>
            <a:ext cx="5763491" cy="400110"/>
          </a:xfrm>
          <a:prstGeom prst="rect">
            <a:avLst/>
          </a:prstGeom>
          <a:solidFill>
            <a:srgbClr val="FFFFCC"/>
          </a:solidFill>
        </p:spPr>
        <p:txBody>
          <a:bodyPr wrap="square" rtlCol="0">
            <a:spAutoFit/>
          </a:bodyPr>
          <a:lstStyle/>
          <a:p>
            <a:pPr algn="ctr"/>
            <a:r>
              <a:rPr lang="en-US" sz="2000" b="1" dirty="0" smtClean="0">
                <a:solidFill>
                  <a:srgbClr val="7030A0"/>
                </a:solidFill>
              </a:rPr>
              <a:t>Decreased tissue perfusion leads to hypoxia</a:t>
            </a:r>
            <a:endParaRPr lang="en-US" sz="2000" b="1" dirty="0">
              <a:solidFill>
                <a:srgbClr val="7030A0"/>
              </a:solidFill>
            </a:endParaRPr>
          </a:p>
        </p:txBody>
      </p:sp>
      <p:sp>
        <p:nvSpPr>
          <p:cNvPr id="4" name="TextBox 3"/>
          <p:cNvSpPr txBox="1"/>
          <p:nvPr/>
        </p:nvSpPr>
        <p:spPr>
          <a:xfrm>
            <a:off x="2410680" y="2549228"/>
            <a:ext cx="8127405" cy="400110"/>
          </a:xfrm>
          <a:prstGeom prst="rect">
            <a:avLst/>
          </a:prstGeom>
          <a:solidFill>
            <a:srgbClr val="FFFFCC"/>
          </a:solidFill>
        </p:spPr>
        <p:txBody>
          <a:bodyPr wrap="square" rtlCol="0">
            <a:spAutoFit/>
          </a:bodyPr>
          <a:lstStyle/>
          <a:p>
            <a:pPr algn="ctr"/>
            <a:r>
              <a:rPr lang="en-US" sz="2000" b="1" dirty="0" smtClean="0">
                <a:solidFill>
                  <a:srgbClr val="7030A0"/>
                </a:solidFill>
              </a:rPr>
              <a:t>Prevents aerobic metabolism and decreases energy production  </a:t>
            </a:r>
            <a:endParaRPr lang="en-US" sz="2000" b="1" dirty="0">
              <a:solidFill>
                <a:srgbClr val="7030A0"/>
              </a:solidFill>
            </a:endParaRPr>
          </a:p>
        </p:txBody>
      </p:sp>
      <p:sp>
        <p:nvSpPr>
          <p:cNvPr id="5" name="TextBox 4"/>
          <p:cNvSpPr txBox="1"/>
          <p:nvPr/>
        </p:nvSpPr>
        <p:spPr>
          <a:xfrm>
            <a:off x="4946059" y="3768429"/>
            <a:ext cx="2744854" cy="400110"/>
          </a:xfrm>
          <a:prstGeom prst="rect">
            <a:avLst/>
          </a:prstGeom>
          <a:solidFill>
            <a:srgbClr val="FFFFCC"/>
          </a:solidFill>
        </p:spPr>
        <p:txBody>
          <a:bodyPr wrap="none" rtlCol="0">
            <a:spAutoFit/>
          </a:bodyPr>
          <a:lstStyle/>
          <a:p>
            <a:r>
              <a:rPr lang="en-US" sz="2000" b="1" dirty="0" err="1" smtClean="0">
                <a:solidFill>
                  <a:srgbClr val="7030A0"/>
                </a:solidFill>
              </a:rPr>
              <a:t>Anerobic</a:t>
            </a:r>
            <a:r>
              <a:rPr lang="en-US" sz="2000" b="1" dirty="0" smtClean="0">
                <a:solidFill>
                  <a:srgbClr val="7030A0"/>
                </a:solidFill>
              </a:rPr>
              <a:t> </a:t>
            </a:r>
            <a:r>
              <a:rPr lang="en-US" sz="2000" b="1" dirty="0" err="1" smtClean="0">
                <a:solidFill>
                  <a:srgbClr val="7030A0"/>
                </a:solidFill>
              </a:rPr>
              <a:t>glycolysis</a:t>
            </a:r>
            <a:r>
              <a:rPr lang="en-US" sz="2000" b="1" dirty="0" smtClean="0">
                <a:solidFill>
                  <a:srgbClr val="7030A0"/>
                </a:solidFill>
              </a:rPr>
              <a:t> </a:t>
            </a:r>
            <a:endParaRPr lang="en-US" sz="2000" b="1" dirty="0">
              <a:solidFill>
                <a:srgbClr val="7030A0"/>
              </a:solidFill>
            </a:endParaRPr>
          </a:p>
        </p:txBody>
      </p:sp>
      <p:sp>
        <p:nvSpPr>
          <p:cNvPr id="6" name="TextBox 5"/>
          <p:cNvSpPr txBox="1"/>
          <p:nvPr/>
        </p:nvSpPr>
        <p:spPr>
          <a:xfrm>
            <a:off x="3435917" y="4946071"/>
            <a:ext cx="5458691" cy="400110"/>
          </a:xfrm>
          <a:prstGeom prst="rect">
            <a:avLst/>
          </a:prstGeom>
          <a:solidFill>
            <a:srgbClr val="FFFFCC"/>
          </a:solidFill>
        </p:spPr>
        <p:txBody>
          <a:bodyPr wrap="square" rtlCol="0">
            <a:spAutoFit/>
          </a:bodyPr>
          <a:lstStyle/>
          <a:p>
            <a:pPr algn="ctr"/>
            <a:r>
              <a:rPr lang="en-US" sz="2000" b="1" dirty="0" err="1" smtClean="0">
                <a:solidFill>
                  <a:srgbClr val="7030A0"/>
                </a:solidFill>
              </a:rPr>
              <a:t>Pyruvic</a:t>
            </a:r>
            <a:r>
              <a:rPr lang="en-US" sz="2000" b="1" dirty="0" smtClean="0">
                <a:solidFill>
                  <a:srgbClr val="7030A0"/>
                </a:solidFill>
              </a:rPr>
              <a:t> acid and lactic acid accumulation </a:t>
            </a:r>
            <a:endParaRPr lang="en-US" sz="2000" b="1" dirty="0">
              <a:solidFill>
                <a:srgbClr val="7030A0"/>
              </a:solidFill>
            </a:endParaRPr>
          </a:p>
        </p:txBody>
      </p:sp>
      <p:sp>
        <p:nvSpPr>
          <p:cNvPr id="7" name="TextBox 6"/>
          <p:cNvSpPr txBox="1"/>
          <p:nvPr/>
        </p:nvSpPr>
        <p:spPr>
          <a:xfrm>
            <a:off x="1385455" y="6100833"/>
            <a:ext cx="3103418" cy="400110"/>
          </a:xfrm>
          <a:prstGeom prst="rect">
            <a:avLst/>
          </a:prstGeom>
          <a:solidFill>
            <a:srgbClr val="FFFFCC"/>
          </a:solidFill>
        </p:spPr>
        <p:txBody>
          <a:bodyPr wrap="square" rtlCol="0">
            <a:spAutoFit/>
          </a:bodyPr>
          <a:lstStyle/>
          <a:p>
            <a:pPr algn="ctr"/>
            <a:r>
              <a:rPr lang="en-US" sz="2000" b="1" dirty="0" smtClean="0">
                <a:solidFill>
                  <a:srgbClr val="7030A0"/>
                </a:solidFill>
              </a:rPr>
              <a:t>Metabolic acidosis</a:t>
            </a:r>
            <a:endParaRPr lang="en-US" b="1" dirty="0">
              <a:solidFill>
                <a:srgbClr val="7030A0"/>
              </a:solidFill>
            </a:endParaRPr>
          </a:p>
        </p:txBody>
      </p:sp>
      <p:sp>
        <p:nvSpPr>
          <p:cNvPr id="8" name="TextBox 7"/>
          <p:cNvSpPr txBox="1"/>
          <p:nvPr/>
        </p:nvSpPr>
        <p:spPr>
          <a:xfrm>
            <a:off x="7024254" y="5985163"/>
            <a:ext cx="4530436" cy="707886"/>
          </a:xfrm>
          <a:prstGeom prst="rect">
            <a:avLst/>
          </a:prstGeom>
          <a:solidFill>
            <a:srgbClr val="FFFFCC"/>
          </a:solidFill>
        </p:spPr>
        <p:txBody>
          <a:bodyPr wrap="square" rtlCol="0">
            <a:spAutoFit/>
          </a:bodyPr>
          <a:lstStyle/>
          <a:p>
            <a:pPr algn="ctr"/>
            <a:r>
              <a:rPr lang="en-US" sz="2000" b="1" dirty="0" smtClean="0">
                <a:solidFill>
                  <a:srgbClr val="7030A0"/>
                </a:solidFill>
              </a:rPr>
              <a:t>Electrolyte imbalance due to failure of sodium pump</a:t>
            </a:r>
            <a:endParaRPr lang="en-US" sz="2000" b="1" dirty="0">
              <a:solidFill>
                <a:srgbClr val="7030A0"/>
              </a:solidFill>
            </a:endParaRPr>
          </a:p>
        </p:txBody>
      </p:sp>
      <p:sp>
        <p:nvSpPr>
          <p:cNvPr id="9" name="Down Arrow 8"/>
          <p:cNvSpPr/>
          <p:nvPr/>
        </p:nvSpPr>
        <p:spPr>
          <a:xfrm>
            <a:off x="6050281" y="1967345"/>
            <a:ext cx="211974" cy="471055"/>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994863" y="4308763"/>
            <a:ext cx="211974" cy="471055"/>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022572" y="3103418"/>
            <a:ext cx="211974" cy="471055"/>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flipV="1">
            <a:off x="4558146" y="5458690"/>
            <a:ext cx="1177637" cy="54032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a:off x="6400800" y="5444836"/>
            <a:ext cx="1080655" cy="42949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545"/>
            <a:ext cx="10353761" cy="1326321"/>
          </a:xfrm>
        </p:spPr>
        <p:txBody>
          <a:bodyPr/>
          <a:lstStyle/>
          <a:p>
            <a:r>
              <a:rPr lang="en-US" sz="3600" dirty="0" smtClean="0">
                <a:solidFill>
                  <a:srgbClr val="FFFF00"/>
                </a:solidFill>
                <a:latin typeface="+mn-lt"/>
              </a:rPr>
              <a:t>SEPTIC SHOCK</a:t>
            </a:r>
            <a:endParaRPr lang="en-US" dirty="0">
              <a:latin typeface="+mn-lt"/>
            </a:endParaRPr>
          </a:p>
        </p:txBody>
      </p:sp>
      <p:sp>
        <p:nvSpPr>
          <p:cNvPr id="3" name="Content Placeholder 2"/>
          <p:cNvSpPr>
            <a:spLocks noGrp="1"/>
          </p:cNvSpPr>
          <p:nvPr>
            <p:ph idx="1"/>
          </p:nvPr>
        </p:nvSpPr>
        <p:spPr>
          <a:xfrm>
            <a:off x="152397" y="1122205"/>
            <a:ext cx="11942618" cy="5763513"/>
          </a:xfrm>
        </p:spPr>
        <p:txBody>
          <a:bodyPr>
            <a:noAutofit/>
          </a:bodyPr>
          <a:lstStyle/>
          <a:p>
            <a:pPr>
              <a:buNone/>
            </a:pPr>
            <a:r>
              <a:rPr lang="en-US" sz="3200" b="1" dirty="0" smtClean="0">
                <a:solidFill>
                  <a:srgbClr val="FF99FF"/>
                </a:solidFill>
              </a:rPr>
              <a:t>PATHOGENESIS </a:t>
            </a:r>
          </a:p>
          <a:p>
            <a:pPr>
              <a:buNone/>
            </a:pPr>
            <a:r>
              <a:rPr lang="en-US" sz="3200" b="1" dirty="0" smtClean="0">
                <a:solidFill>
                  <a:srgbClr val="66FFFF"/>
                </a:solidFill>
              </a:rPr>
              <a:t>Immune suppression </a:t>
            </a:r>
          </a:p>
          <a:p>
            <a:r>
              <a:rPr lang="en-US" sz="3200" b="1" dirty="0" err="1" smtClean="0">
                <a:solidFill>
                  <a:srgbClr val="FFFFCC"/>
                </a:solidFill>
              </a:rPr>
              <a:t>Hyperinflammatory</a:t>
            </a:r>
            <a:r>
              <a:rPr lang="en-US" sz="3200" b="1" dirty="0" smtClean="0">
                <a:solidFill>
                  <a:srgbClr val="FFFFCC"/>
                </a:solidFill>
              </a:rPr>
              <a:t> state initiated by sepsis can activate counter regulatory immunosuppressive mechanisms</a:t>
            </a:r>
          </a:p>
          <a:p>
            <a:r>
              <a:rPr lang="en-US" sz="3200" b="1" dirty="0" smtClean="0">
                <a:solidFill>
                  <a:srgbClr val="FFFFCC"/>
                </a:solidFill>
              </a:rPr>
              <a:t>Shift from </a:t>
            </a:r>
            <a:r>
              <a:rPr lang="en-US" sz="3200" b="1" dirty="0" err="1" smtClean="0">
                <a:solidFill>
                  <a:srgbClr val="FFFFCC"/>
                </a:solidFill>
              </a:rPr>
              <a:t>proinflammatory</a:t>
            </a:r>
            <a:r>
              <a:rPr lang="en-US" sz="3200" b="1" dirty="0" smtClean="0">
                <a:solidFill>
                  <a:srgbClr val="FFFFCC"/>
                </a:solidFill>
              </a:rPr>
              <a:t> to </a:t>
            </a:r>
            <a:r>
              <a:rPr lang="en-US" sz="3200" b="1" dirty="0" err="1" smtClean="0">
                <a:solidFill>
                  <a:srgbClr val="FFFFCC"/>
                </a:solidFill>
              </a:rPr>
              <a:t>antiinflammatory</a:t>
            </a:r>
            <a:r>
              <a:rPr lang="en-US" sz="3200" b="1" dirty="0" smtClean="0">
                <a:solidFill>
                  <a:srgbClr val="FFFFCC"/>
                </a:solidFill>
              </a:rPr>
              <a:t> cytokine production (IL-10, IL-1 receptor antagonists etc</a:t>
            </a:r>
          </a:p>
          <a:p>
            <a:r>
              <a:rPr lang="en-US" sz="3200" b="1" dirty="0" smtClean="0">
                <a:solidFill>
                  <a:srgbClr val="FFFFCC"/>
                </a:solidFill>
              </a:rPr>
              <a:t>Lymphocyte apoptosis and induction of cellular ageing</a:t>
            </a:r>
          </a:p>
          <a:p>
            <a:endParaRPr lang="en-US" sz="3200" dirty="0"/>
          </a:p>
        </p:txBody>
      </p:sp>
    </p:spTree>
    <p:extLst>
      <p:ext uri="{BB962C8B-B14F-4D97-AF65-F5344CB8AC3E}">
        <p14:creationId xmlns:p14="http://schemas.microsoft.com/office/powerpoint/2010/main" val="2064960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545"/>
            <a:ext cx="10353761" cy="857865"/>
          </a:xfrm>
        </p:spPr>
        <p:txBody>
          <a:bodyPr>
            <a:normAutofit/>
          </a:bodyPr>
          <a:lstStyle/>
          <a:p>
            <a:r>
              <a:rPr lang="en-US" sz="3200" dirty="0" smtClean="0">
                <a:solidFill>
                  <a:srgbClr val="FFFF00"/>
                </a:solidFill>
                <a:latin typeface="+mn-lt"/>
              </a:rPr>
              <a:t>SEPTIC SHOCK</a:t>
            </a:r>
            <a:endParaRPr lang="en-US" sz="3200" dirty="0">
              <a:latin typeface="+mn-lt"/>
            </a:endParaRPr>
          </a:p>
        </p:txBody>
      </p:sp>
      <p:sp>
        <p:nvSpPr>
          <p:cNvPr id="3" name="Content Placeholder 2"/>
          <p:cNvSpPr>
            <a:spLocks noGrp="1"/>
          </p:cNvSpPr>
          <p:nvPr>
            <p:ph idx="1"/>
          </p:nvPr>
        </p:nvSpPr>
        <p:spPr>
          <a:xfrm>
            <a:off x="134912" y="899410"/>
            <a:ext cx="11890834" cy="5792335"/>
          </a:xfrm>
        </p:spPr>
        <p:txBody>
          <a:bodyPr>
            <a:normAutofit/>
          </a:bodyPr>
          <a:lstStyle/>
          <a:p>
            <a:pPr>
              <a:buNone/>
            </a:pPr>
            <a:r>
              <a:rPr lang="en-US" sz="2800" b="1" dirty="0" smtClean="0">
                <a:solidFill>
                  <a:srgbClr val="FF99FF"/>
                </a:solidFill>
              </a:rPr>
              <a:t>PATHOGENESIS </a:t>
            </a:r>
          </a:p>
          <a:p>
            <a:pPr>
              <a:buNone/>
            </a:pPr>
            <a:r>
              <a:rPr lang="en-US" sz="2800" b="1" dirty="0" smtClean="0">
                <a:solidFill>
                  <a:srgbClr val="66FFFF"/>
                </a:solidFill>
              </a:rPr>
              <a:t>Organ dysfunction</a:t>
            </a:r>
          </a:p>
          <a:p>
            <a:r>
              <a:rPr lang="en-US" sz="2800" b="1" dirty="0" smtClean="0">
                <a:solidFill>
                  <a:srgbClr val="FFFFCC"/>
                </a:solidFill>
              </a:rPr>
              <a:t>Systemic hypotension, interstitial edema and small vessel thrombosis leads to decreased delivery of oxygen and nutrients to the tissues which produces alterations in cellular metabolism</a:t>
            </a:r>
          </a:p>
          <a:p>
            <a:r>
              <a:rPr lang="en-US" sz="2800" b="1" dirty="0" smtClean="0">
                <a:solidFill>
                  <a:srgbClr val="FFFFCC"/>
                </a:solidFill>
              </a:rPr>
              <a:t>High levels of cytokines and secondary mediators diminish myocardial contractility, cardiac output, endothelial injury and increased vascular permeability </a:t>
            </a:r>
          </a:p>
          <a:p>
            <a:r>
              <a:rPr lang="en-US" sz="2800" b="1" dirty="0" smtClean="0">
                <a:solidFill>
                  <a:srgbClr val="FFFFCC"/>
                </a:solidFill>
              </a:rPr>
              <a:t>These factors lead to multiple organ failure</a:t>
            </a:r>
          </a:p>
          <a:p>
            <a:endParaRPr lang="en-US" sz="1800" dirty="0"/>
          </a:p>
        </p:txBody>
      </p:sp>
    </p:spTree>
    <p:extLst>
      <p:ext uri="{BB962C8B-B14F-4D97-AF65-F5344CB8AC3E}">
        <p14:creationId xmlns:p14="http://schemas.microsoft.com/office/powerpoint/2010/main" val="2064960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effectLst/>
                <a:latin typeface="+mn-lt"/>
              </a:rPr>
              <a:t>SEPTIC SHOCK</a:t>
            </a:r>
            <a:endParaRPr lang="en-US" dirty="0">
              <a:effectLst/>
              <a:latin typeface="+mn-lt"/>
            </a:endParaRPr>
          </a:p>
        </p:txBody>
      </p:sp>
      <p:sp>
        <p:nvSpPr>
          <p:cNvPr id="3" name="Content Placeholder 2"/>
          <p:cNvSpPr>
            <a:spLocks noGrp="1"/>
          </p:cNvSpPr>
          <p:nvPr>
            <p:ph idx="1"/>
          </p:nvPr>
        </p:nvSpPr>
        <p:spPr>
          <a:xfrm>
            <a:off x="595745" y="1828800"/>
            <a:ext cx="10671812" cy="3962400"/>
          </a:xfrm>
        </p:spPr>
        <p:txBody>
          <a:bodyPr>
            <a:noAutofit/>
          </a:bodyPr>
          <a:lstStyle/>
          <a:p>
            <a:pPr>
              <a:buNone/>
            </a:pPr>
            <a:r>
              <a:rPr lang="en-US" sz="3200" b="1" dirty="0" smtClean="0">
                <a:solidFill>
                  <a:srgbClr val="FF99FF"/>
                </a:solidFill>
              </a:rPr>
              <a:t>Severity and outcome of septic shock depends upon </a:t>
            </a:r>
          </a:p>
          <a:p>
            <a:r>
              <a:rPr lang="en-US" sz="3200" b="1" dirty="0" smtClean="0">
                <a:solidFill>
                  <a:srgbClr val="FFFFCC"/>
                </a:solidFill>
              </a:rPr>
              <a:t>Extent and virulence of the infection</a:t>
            </a:r>
          </a:p>
          <a:p>
            <a:r>
              <a:rPr lang="en-US" sz="3200" b="1" dirty="0" smtClean="0">
                <a:solidFill>
                  <a:srgbClr val="FFFFCC"/>
                </a:solidFill>
              </a:rPr>
              <a:t>The immune status of the host </a:t>
            </a:r>
          </a:p>
          <a:p>
            <a:r>
              <a:rPr lang="en-US" sz="3200" b="1" dirty="0" smtClean="0">
                <a:solidFill>
                  <a:srgbClr val="FFFFCC"/>
                </a:solidFill>
              </a:rPr>
              <a:t>The presence of other co-morbid conditions</a:t>
            </a:r>
          </a:p>
          <a:p>
            <a:r>
              <a:rPr lang="en-US" sz="3200" b="1" dirty="0" smtClean="0">
                <a:solidFill>
                  <a:srgbClr val="FFFFCC"/>
                </a:solidFill>
              </a:rPr>
              <a:t>Levels of mediator production</a:t>
            </a:r>
          </a:p>
          <a:p>
            <a:endParaRPr lang="en-US" sz="3200" dirty="0"/>
          </a:p>
        </p:txBody>
      </p:sp>
    </p:spTree>
    <p:extLst>
      <p:ext uri="{BB962C8B-B14F-4D97-AF65-F5344CB8AC3E}">
        <p14:creationId xmlns:p14="http://schemas.microsoft.com/office/powerpoint/2010/main" val="2064960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latin typeface="+mn-lt"/>
              </a:rPr>
              <a:t>SEPTIC SHOCK</a:t>
            </a:r>
            <a:endParaRPr lang="en-US" dirty="0">
              <a:latin typeface="+mn-lt"/>
            </a:endParaRPr>
          </a:p>
        </p:txBody>
      </p:sp>
      <p:sp>
        <p:nvSpPr>
          <p:cNvPr id="3" name="Content Placeholder 2"/>
          <p:cNvSpPr>
            <a:spLocks noGrp="1"/>
          </p:cNvSpPr>
          <p:nvPr>
            <p:ph idx="1"/>
          </p:nvPr>
        </p:nvSpPr>
        <p:spPr>
          <a:xfrm>
            <a:off x="415636" y="1676400"/>
            <a:ext cx="11582400" cy="4876799"/>
          </a:xfrm>
        </p:spPr>
        <p:txBody>
          <a:bodyPr/>
          <a:lstStyle/>
          <a:p>
            <a:pPr algn="ctr">
              <a:buNone/>
            </a:pPr>
            <a:r>
              <a:rPr lang="en-US" sz="3200" b="1" dirty="0" smtClean="0">
                <a:solidFill>
                  <a:srgbClr val="FF99FF"/>
                </a:solidFill>
              </a:rPr>
              <a:t>TOXIC SHOCK SYNDROME </a:t>
            </a:r>
          </a:p>
          <a:p>
            <a:r>
              <a:rPr lang="en-US" sz="3200" b="1" dirty="0" smtClean="0">
                <a:solidFill>
                  <a:srgbClr val="FFFFCC"/>
                </a:solidFill>
              </a:rPr>
              <a:t>Group of secreted bacterial proteins called </a:t>
            </a:r>
            <a:r>
              <a:rPr lang="en-US" sz="3200" b="1" dirty="0" smtClean="0">
                <a:solidFill>
                  <a:srgbClr val="CCFF33"/>
                </a:solidFill>
              </a:rPr>
              <a:t>“super antigens” </a:t>
            </a:r>
            <a:r>
              <a:rPr lang="en-US" sz="3200" b="1" dirty="0" smtClean="0">
                <a:solidFill>
                  <a:srgbClr val="FFFFCC"/>
                </a:solidFill>
              </a:rPr>
              <a:t>cause syndrome similar to shock </a:t>
            </a:r>
          </a:p>
          <a:p>
            <a:r>
              <a:rPr lang="en-US" sz="3200" b="1" dirty="0" err="1" smtClean="0">
                <a:solidFill>
                  <a:srgbClr val="FFFFCC"/>
                </a:solidFill>
              </a:rPr>
              <a:t>Superantigens</a:t>
            </a:r>
            <a:r>
              <a:rPr lang="en-US" sz="3200" b="1" dirty="0" smtClean="0">
                <a:solidFill>
                  <a:srgbClr val="FFFFCC"/>
                </a:solidFill>
              </a:rPr>
              <a:t> are polyclonal T-lymphocyte activators that induce the release of high levels of cytokines that produce various clinical manifestations like rash to vasodilatation, hypo perfusion and death </a:t>
            </a:r>
            <a:r>
              <a:rPr lang="en-US" sz="3200" b="1" dirty="0" smtClean="0">
                <a:solidFill>
                  <a:srgbClr val="FF99FF"/>
                </a:solidFill>
              </a:rPr>
              <a:t> </a:t>
            </a:r>
            <a:endParaRPr lang="en-US" sz="3200" b="1" dirty="0" smtClean="0">
              <a:solidFill>
                <a:srgbClr val="66FFFF"/>
              </a:solidFill>
            </a:endParaRPr>
          </a:p>
          <a:p>
            <a:endParaRPr lang="en-US" dirty="0"/>
          </a:p>
        </p:txBody>
      </p:sp>
    </p:spTree>
    <p:extLst>
      <p:ext uri="{BB962C8B-B14F-4D97-AF65-F5344CB8AC3E}">
        <p14:creationId xmlns:p14="http://schemas.microsoft.com/office/powerpoint/2010/main" val="2064960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77080"/>
            <a:ext cx="10353761" cy="1326321"/>
          </a:xfrm>
        </p:spPr>
        <p:txBody>
          <a:bodyPr/>
          <a:lstStyle/>
          <a:p>
            <a:r>
              <a:rPr lang="en-US" sz="3600" dirty="0" smtClean="0">
                <a:solidFill>
                  <a:srgbClr val="FFFF00"/>
                </a:solidFill>
                <a:latin typeface="+mn-lt"/>
              </a:rPr>
              <a:t>SEPTIC SHOCK</a:t>
            </a:r>
            <a:endParaRPr lang="en-US" dirty="0">
              <a:latin typeface="+mn-lt"/>
            </a:endParaRPr>
          </a:p>
        </p:txBody>
      </p:sp>
      <p:sp>
        <p:nvSpPr>
          <p:cNvPr id="3" name="Content Placeholder 2"/>
          <p:cNvSpPr>
            <a:spLocks noGrp="1"/>
          </p:cNvSpPr>
          <p:nvPr>
            <p:ph idx="1"/>
          </p:nvPr>
        </p:nvSpPr>
        <p:spPr>
          <a:xfrm>
            <a:off x="568035" y="1343884"/>
            <a:ext cx="11346873" cy="5292436"/>
          </a:xfrm>
        </p:spPr>
        <p:txBody>
          <a:bodyPr/>
          <a:lstStyle/>
          <a:p>
            <a:pPr algn="ctr">
              <a:buNone/>
            </a:pPr>
            <a:r>
              <a:rPr lang="en-US" sz="3200" b="1" dirty="0" smtClean="0">
                <a:solidFill>
                  <a:srgbClr val="FF99FF"/>
                </a:solidFill>
              </a:rPr>
              <a:t>STAGES OF SHOCK</a:t>
            </a:r>
          </a:p>
          <a:p>
            <a:r>
              <a:rPr lang="en-US" sz="3200" b="1" dirty="0" smtClean="0">
                <a:solidFill>
                  <a:srgbClr val="FFFFCC"/>
                </a:solidFill>
              </a:rPr>
              <a:t>Shock is progressive disorder that if uncorrected leads to death</a:t>
            </a:r>
          </a:p>
          <a:p>
            <a:r>
              <a:rPr lang="en-US" sz="3200" b="1" dirty="0" smtClean="0">
                <a:solidFill>
                  <a:srgbClr val="FFFFCC"/>
                </a:solidFill>
              </a:rPr>
              <a:t>Shock evolves through 3 phases </a:t>
            </a:r>
          </a:p>
          <a:p>
            <a:pPr>
              <a:buNone/>
            </a:pPr>
            <a:r>
              <a:rPr lang="en-US" sz="3200" b="1" dirty="0" smtClean="0">
                <a:solidFill>
                  <a:srgbClr val="FFFFCC"/>
                </a:solidFill>
              </a:rPr>
              <a:t>		a.  Initial non-progressive phase </a:t>
            </a:r>
          </a:p>
          <a:p>
            <a:pPr>
              <a:buNone/>
            </a:pPr>
            <a:r>
              <a:rPr lang="en-US" sz="3200" b="1" dirty="0" smtClean="0">
                <a:solidFill>
                  <a:srgbClr val="FFFFCC"/>
                </a:solidFill>
              </a:rPr>
              <a:t>		b.  Progressive phase</a:t>
            </a:r>
          </a:p>
          <a:p>
            <a:pPr>
              <a:buNone/>
            </a:pPr>
            <a:r>
              <a:rPr lang="en-US" sz="3200" b="1" dirty="0" smtClean="0">
                <a:solidFill>
                  <a:srgbClr val="FFFFCC"/>
                </a:solidFill>
              </a:rPr>
              <a:t>         c. Irreversible stage </a:t>
            </a:r>
            <a:endParaRPr lang="en-US" sz="3200" b="1" dirty="0">
              <a:solidFill>
                <a:srgbClr val="FFFFCC"/>
              </a:solidFill>
            </a:endParaRPr>
          </a:p>
        </p:txBody>
      </p:sp>
    </p:spTree>
    <p:extLst>
      <p:ext uri="{BB962C8B-B14F-4D97-AF65-F5344CB8AC3E}">
        <p14:creationId xmlns:p14="http://schemas.microsoft.com/office/powerpoint/2010/main" val="486130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456" y="0"/>
            <a:ext cx="10353761" cy="1326321"/>
          </a:xfrm>
        </p:spPr>
        <p:txBody>
          <a:bodyPr/>
          <a:lstStyle/>
          <a:p>
            <a:r>
              <a:rPr lang="en-US" sz="3200" dirty="0" smtClean="0">
                <a:solidFill>
                  <a:srgbClr val="FFFF00"/>
                </a:solidFill>
              </a:rPr>
              <a:t>SEPTIC SHOCK</a:t>
            </a:r>
            <a:endParaRPr lang="en-US" dirty="0"/>
          </a:p>
        </p:txBody>
      </p:sp>
      <p:sp>
        <p:nvSpPr>
          <p:cNvPr id="3" name="Content Placeholder 2"/>
          <p:cNvSpPr>
            <a:spLocks noGrp="1"/>
          </p:cNvSpPr>
          <p:nvPr>
            <p:ph idx="1"/>
          </p:nvPr>
        </p:nvSpPr>
        <p:spPr>
          <a:xfrm>
            <a:off x="562708" y="1041009"/>
            <a:ext cx="11197883" cy="5641145"/>
          </a:xfrm>
        </p:spPr>
        <p:txBody>
          <a:bodyPr>
            <a:normAutofit/>
          </a:bodyPr>
          <a:lstStyle/>
          <a:p>
            <a:pPr>
              <a:buNone/>
            </a:pPr>
            <a:r>
              <a:rPr lang="en-US" b="1" dirty="0" smtClean="0">
                <a:solidFill>
                  <a:srgbClr val="FF99FF"/>
                </a:solidFill>
              </a:rPr>
              <a:t>STAGES OF SHOCK</a:t>
            </a:r>
          </a:p>
          <a:p>
            <a:pPr>
              <a:buNone/>
            </a:pPr>
            <a:r>
              <a:rPr lang="en-US" sz="3000" b="1" dirty="0" smtClean="0">
                <a:solidFill>
                  <a:srgbClr val="66FFFF"/>
                </a:solidFill>
                <a:latin typeface="Calibri" pitchFamily="34" charset="0"/>
                <a:cs typeface="Calibri" pitchFamily="34" charset="0"/>
              </a:rPr>
              <a:t>Initial non-progressive phase</a:t>
            </a:r>
          </a:p>
          <a:p>
            <a:pPr lvl="1"/>
            <a:r>
              <a:rPr lang="en-US" sz="2800" b="1" dirty="0" smtClean="0">
                <a:solidFill>
                  <a:srgbClr val="FFFFCC"/>
                </a:solidFill>
                <a:latin typeface="Calibri" pitchFamily="34" charset="0"/>
                <a:cs typeface="Calibri" pitchFamily="34" charset="0"/>
              </a:rPr>
              <a:t>Compensatory mechanism to maintain  the homeostasis so that blood supply to  vital organs is maintained</a:t>
            </a:r>
          </a:p>
          <a:p>
            <a:pPr lvl="1"/>
            <a:r>
              <a:rPr lang="en-US" sz="2800" b="1" dirty="0" smtClean="0">
                <a:solidFill>
                  <a:srgbClr val="FFFFCC"/>
                </a:solidFill>
                <a:latin typeface="Calibri" pitchFamily="34" charset="0"/>
                <a:cs typeface="Calibri" pitchFamily="34" charset="0"/>
              </a:rPr>
              <a:t>By </a:t>
            </a:r>
            <a:r>
              <a:rPr lang="en-US" sz="2800" b="1" dirty="0" err="1" smtClean="0">
                <a:solidFill>
                  <a:srgbClr val="FFFFCC"/>
                </a:solidFill>
                <a:latin typeface="Calibri" pitchFamily="34" charset="0"/>
                <a:cs typeface="Calibri" pitchFamily="34" charset="0"/>
              </a:rPr>
              <a:t>neuro</a:t>
            </a:r>
            <a:r>
              <a:rPr lang="en-US" sz="2800" b="1" dirty="0" smtClean="0">
                <a:solidFill>
                  <a:srgbClr val="FFFFCC"/>
                </a:solidFill>
                <a:latin typeface="Calibri" pitchFamily="34" charset="0"/>
                <a:cs typeface="Calibri" pitchFamily="34" charset="0"/>
              </a:rPr>
              <a:t> </a:t>
            </a:r>
            <a:r>
              <a:rPr lang="en-US" sz="2800" b="1" dirty="0" err="1" smtClean="0">
                <a:solidFill>
                  <a:srgbClr val="FFFFCC"/>
                </a:solidFill>
                <a:latin typeface="Calibri" pitchFamily="34" charset="0"/>
                <a:cs typeface="Calibri" pitchFamily="34" charset="0"/>
              </a:rPr>
              <a:t>humoral</a:t>
            </a:r>
            <a:r>
              <a:rPr lang="en-US" sz="2800" b="1" dirty="0" smtClean="0">
                <a:solidFill>
                  <a:srgbClr val="FFFFCC"/>
                </a:solidFill>
                <a:latin typeface="Calibri" pitchFamily="34" charset="0"/>
                <a:cs typeface="Calibri" pitchFamily="34" charset="0"/>
              </a:rPr>
              <a:t> mechanism which maintains blood pressure and cardiac output</a:t>
            </a:r>
          </a:p>
          <a:p>
            <a:pPr lvl="1"/>
            <a:r>
              <a:rPr lang="en-US" sz="2800" b="1" dirty="0" smtClean="0">
                <a:solidFill>
                  <a:srgbClr val="FFFFCC"/>
                </a:solidFill>
                <a:latin typeface="Calibri" pitchFamily="34" charset="0"/>
                <a:cs typeface="Calibri" pitchFamily="34" charset="0"/>
              </a:rPr>
              <a:t>Widespread  vasoconstriction of vessels except  coronary and cerebral vessels</a:t>
            </a:r>
          </a:p>
          <a:p>
            <a:pPr lvl="1"/>
            <a:r>
              <a:rPr lang="en-US" sz="2800" b="1" dirty="0" smtClean="0">
                <a:solidFill>
                  <a:srgbClr val="FFFFCC"/>
                </a:solidFill>
                <a:latin typeface="Calibri" pitchFamily="34" charset="0"/>
                <a:cs typeface="Calibri" pitchFamily="34" charset="0"/>
              </a:rPr>
              <a:t>Fluid conservation by kidney </a:t>
            </a:r>
          </a:p>
          <a:p>
            <a:pPr lvl="1"/>
            <a:r>
              <a:rPr lang="en-US" sz="2800" b="1" dirty="0" smtClean="0">
                <a:solidFill>
                  <a:srgbClr val="FFFFCC"/>
                </a:solidFill>
                <a:latin typeface="Calibri" pitchFamily="34" charset="0"/>
                <a:cs typeface="Calibri" pitchFamily="34" charset="0"/>
              </a:rPr>
              <a:t>tachycardia</a:t>
            </a:r>
            <a:endParaRPr lang="en-US" sz="2800" b="1" dirty="0">
              <a:solidFill>
                <a:srgbClr val="FFFFCC"/>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085" y="1"/>
            <a:ext cx="10353761" cy="1011382"/>
          </a:xfrm>
        </p:spPr>
        <p:txBody>
          <a:bodyPr/>
          <a:lstStyle/>
          <a:p>
            <a:r>
              <a:rPr lang="en-US" sz="3600" dirty="0" smtClean="0">
                <a:solidFill>
                  <a:srgbClr val="FFFF00"/>
                </a:solidFill>
                <a:latin typeface="+mn-lt"/>
              </a:rPr>
              <a:t>SEPTIC SHOCK – INITIAL PHASE</a:t>
            </a:r>
            <a:endParaRPr lang="en-US" dirty="0">
              <a:latin typeface="+mn-lt"/>
            </a:endParaRPr>
          </a:p>
        </p:txBody>
      </p:sp>
      <p:sp>
        <p:nvSpPr>
          <p:cNvPr id="4" name="TextBox 3"/>
          <p:cNvSpPr txBox="1"/>
          <p:nvPr/>
        </p:nvSpPr>
        <p:spPr>
          <a:xfrm>
            <a:off x="4156364" y="1233054"/>
            <a:ext cx="3269671" cy="400110"/>
          </a:xfrm>
          <a:prstGeom prst="rect">
            <a:avLst/>
          </a:prstGeom>
          <a:solidFill>
            <a:srgbClr val="FFFFCC"/>
          </a:solidFill>
          <a:effectLst>
            <a:innerShdw blurRad="114300">
              <a:prstClr val="black"/>
            </a:innerShdw>
          </a:effectLst>
        </p:spPr>
        <p:txBody>
          <a:bodyPr wrap="square" rtlCol="0">
            <a:spAutoFit/>
          </a:bodyPr>
          <a:lstStyle/>
          <a:p>
            <a:pPr algn="ctr"/>
            <a:r>
              <a:rPr lang="en-US" sz="2000" b="1" dirty="0" smtClean="0">
                <a:solidFill>
                  <a:schemeClr val="accent2">
                    <a:lumMod val="50000"/>
                  </a:schemeClr>
                </a:solidFill>
              </a:rPr>
              <a:t>ACUTE HYPOVOLEMIA</a:t>
            </a:r>
            <a:r>
              <a:rPr lang="en-US" sz="2000" b="1" dirty="0" smtClean="0"/>
              <a:t> </a:t>
            </a:r>
            <a:endParaRPr lang="en-US" sz="2000" b="1" dirty="0"/>
          </a:p>
        </p:txBody>
      </p:sp>
      <p:sp>
        <p:nvSpPr>
          <p:cNvPr id="6" name="TextBox 5"/>
          <p:cNvSpPr txBox="1"/>
          <p:nvPr/>
        </p:nvSpPr>
        <p:spPr>
          <a:xfrm>
            <a:off x="3228109" y="2549236"/>
            <a:ext cx="5223164" cy="2862322"/>
          </a:xfrm>
          <a:prstGeom prst="rect">
            <a:avLst/>
          </a:prstGeom>
          <a:solidFill>
            <a:srgbClr val="FFFFCC"/>
          </a:solidFill>
          <a:effectLst>
            <a:innerShdw blurRad="114300">
              <a:prstClr val="black"/>
            </a:innerShdw>
          </a:effectLst>
        </p:spPr>
        <p:txBody>
          <a:bodyPr wrap="square" rtlCol="0">
            <a:spAutoFit/>
          </a:bodyPr>
          <a:lstStyle/>
          <a:p>
            <a:pPr algn="ctr"/>
            <a:r>
              <a:rPr lang="en-US" sz="2000" b="1" dirty="0" smtClean="0">
                <a:solidFill>
                  <a:schemeClr val="accent2">
                    <a:lumMod val="50000"/>
                  </a:schemeClr>
                </a:solidFill>
              </a:rPr>
              <a:t>REDUCED CENTRAL VENOUS PRESSURE</a:t>
            </a:r>
          </a:p>
          <a:p>
            <a:pPr algn="ctr"/>
            <a:endParaRPr lang="en-US" sz="2000" b="1" dirty="0" smtClean="0">
              <a:solidFill>
                <a:schemeClr val="accent2">
                  <a:lumMod val="50000"/>
                </a:schemeClr>
              </a:solidFill>
            </a:endParaRPr>
          </a:p>
          <a:p>
            <a:endParaRPr lang="en-US" sz="2000" b="1" dirty="0" smtClean="0">
              <a:solidFill>
                <a:schemeClr val="accent2">
                  <a:lumMod val="50000"/>
                </a:schemeClr>
              </a:solidFill>
            </a:endParaRPr>
          </a:p>
          <a:p>
            <a:pPr algn="ctr"/>
            <a:r>
              <a:rPr lang="en-US" sz="2000" b="1" dirty="0" smtClean="0">
                <a:solidFill>
                  <a:schemeClr val="accent2">
                    <a:lumMod val="50000"/>
                  </a:schemeClr>
                </a:solidFill>
              </a:rPr>
              <a:t>REDUCED CARDIAC FILLING</a:t>
            </a:r>
          </a:p>
          <a:p>
            <a:pPr algn="ctr"/>
            <a:r>
              <a:rPr lang="en-US" sz="2000" b="1" dirty="0" smtClean="0">
                <a:solidFill>
                  <a:schemeClr val="accent2">
                    <a:lumMod val="50000"/>
                  </a:schemeClr>
                </a:solidFill>
              </a:rPr>
              <a:t>REDUCED CARDIAC OUTPUT</a:t>
            </a:r>
          </a:p>
          <a:p>
            <a:pPr algn="ctr"/>
            <a:endParaRPr lang="en-US" sz="2000" b="1" dirty="0" smtClean="0">
              <a:solidFill>
                <a:schemeClr val="accent2">
                  <a:lumMod val="50000"/>
                </a:schemeClr>
              </a:solidFill>
            </a:endParaRPr>
          </a:p>
          <a:p>
            <a:endParaRPr lang="en-US" sz="2000" b="1" dirty="0" smtClean="0">
              <a:solidFill>
                <a:schemeClr val="accent2">
                  <a:lumMod val="50000"/>
                </a:schemeClr>
              </a:solidFill>
            </a:endParaRPr>
          </a:p>
          <a:p>
            <a:pPr algn="ctr"/>
            <a:r>
              <a:rPr lang="en-US" sz="2000" b="1" dirty="0" smtClean="0">
                <a:solidFill>
                  <a:schemeClr val="accent2">
                    <a:lumMod val="50000"/>
                  </a:schemeClr>
                </a:solidFill>
              </a:rPr>
              <a:t>REDUCED ARTERIAL PRESSURE </a:t>
            </a:r>
            <a:endParaRPr lang="en-US" sz="2000" b="1" dirty="0">
              <a:solidFill>
                <a:schemeClr val="accent2">
                  <a:lumMod val="50000"/>
                </a:schemeClr>
              </a:solidFill>
            </a:endParaRPr>
          </a:p>
        </p:txBody>
      </p:sp>
      <p:sp>
        <p:nvSpPr>
          <p:cNvPr id="7" name="TextBox 6"/>
          <p:cNvSpPr txBox="1"/>
          <p:nvPr/>
        </p:nvSpPr>
        <p:spPr>
          <a:xfrm>
            <a:off x="326446" y="6052272"/>
            <a:ext cx="3643747" cy="400110"/>
          </a:xfrm>
          <a:prstGeom prst="rect">
            <a:avLst/>
          </a:prstGeom>
          <a:solidFill>
            <a:srgbClr val="FFFFCC"/>
          </a:solidFill>
          <a:effectLst>
            <a:innerShdw blurRad="114300">
              <a:prstClr val="black"/>
            </a:innerShdw>
          </a:effectLst>
        </p:spPr>
        <p:txBody>
          <a:bodyPr wrap="square" rtlCol="0">
            <a:spAutoFit/>
          </a:bodyPr>
          <a:lstStyle/>
          <a:p>
            <a:r>
              <a:rPr lang="en-US" sz="2000" b="1" dirty="0" smtClean="0">
                <a:solidFill>
                  <a:schemeClr val="accent2">
                    <a:lumMod val="50000"/>
                  </a:schemeClr>
                </a:solidFill>
              </a:rPr>
              <a:t>PERIPHERAL RECEPTORS</a:t>
            </a:r>
            <a:endParaRPr lang="en-US" b="1" dirty="0">
              <a:solidFill>
                <a:schemeClr val="accent2">
                  <a:lumMod val="50000"/>
                </a:schemeClr>
              </a:solidFill>
            </a:endParaRPr>
          </a:p>
        </p:txBody>
      </p:sp>
      <p:sp>
        <p:nvSpPr>
          <p:cNvPr id="8" name="TextBox 7"/>
          <p:cNvSpPr txBox="1"/>
          <p:nvPr/>
        </p:nvSpPr>
        <p:spPr>
          <a:xfrm>
            <a:off x="8469024" y="6140162"/>
            <a:ext cx="3352800" cy="400110"/>
          </a:xfrm>
          <a:prstGeom prst="rect">
            <a:avLst/>
          </a:prstGeom>
          <a:solidFill>
            <a:srgbClr val="FFFFCC"/>
          </a:solidFill>
          <a:effectLst>
            <a:innerShdw blurRad="114300">
              <a:prstClr val="black"/>
            </a:innerShdw>
          </a:effectLst>
        </p:spPr>
        <p:txBody>
          <a:bodyPr wrap="square" rtlCol="0">
            <a:spAutoFit/>
          </a:bodyPr>
          <a:lstStyle/>
          <a:p>
            <a:r>
              <a:rPr lang="en-US" sz="2000" b="1" dirty="0" smtClean="0">
                <a:solidFill>
                  <a:schemeClr val="accent2">
                    <a:lumMod val="50000"/>
                  </a:schemeClr>
                </a:solidFill>
              </a:rPr>
              <a:t>CENTRAL RECEPTORS </a:t>
            </a:r>
            <a:endParaRPr lang="en-US" sz="2000" b="1" dirty="0">
              <a:solidFill>
                <a:schemeClr val="accent2">
                  <a:lumMod val="50000"/>
                </a:schemeClr>
              </a:solidFill>
            </a:endParaRPr>
          </a:p>
        </p:txBody>
      </p:sp>
      <p:sp>
        <p:nvSpPr>
          <p:cNvPr id="9" name="Down Arrow 8"/>
          <p:cNvSpPr/>
          <p:nvPr/>
        </p:nvSpPr>
        <p:spPr>
          <a:xfrm>
            <a:off x="5682968" y="1704109"/>
            <a:ext cx="174914" cy="6676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a:off x="1267693" y="4177149"/>
            <a:ext cx="1731816" cy="163483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rot="16200000" flipH="1">
            <a:off x="8582891" y="4191003"/>
            <a:ext cx="1662547" cy="15655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1" name="Down Arrow 20"/>
          <p:cNvSpPr/>
          <p:nvPr/>
        </p:nvSpPr>
        <p:spPr>
          <a:xfrm>
            <a:off x="5680364" y="3283527"/>
            <a:ext cx="12469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5666510" y="4475018"/>
            <a:ext cx="12469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020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40" y="0"/>
            <a:ext cx="10353761" cy="1326321"/>
          </a:xfrm>
        </p:spPr>
        <p:txBody>
          <a:bodyPr/>
          <a:lstStyle/>
          <a:p>
            <a:r>
              <a:rPr lang="en-US" sz="3200" dirty="0" smtClean="0">
                <a:solidFill>
                  <a:srgbClr val="FFFF00"/>
                </a:solidFill>
              </a:rPr>
              <a:t>SEPTIC SHOCK – INITIAL PHASE</a:t>
            </a:r>
            <a:endParaRPr lang="en-US" dirty="0"/>
          </a:p>
        </p:txBody>
      </p:sp>
      <p:sp>
        <p:nvSpPr>
          <p:cNvPr id="4" name="TextBox 3"/>
          <p:cNvSpPr txBox="1"/>
          <p:nvPr/>
        </p:nvSpPr>
        <p:spPr>
          <a:xfrm>
            <a:off x="312591" y="1175472"/>
            <a:ext cx="3643747" cy="400110"/>
          </a:xfrm>
          <a:prstGeom prst="rect">
            <a:avLst/>
          </a:prstGeom>
          <a:solidFill>
            <a:srgbClr val="FFFFCC"/>
          </a:solidFill>
          <a:effectLst>
            <a:innerShdw blurRad="114300">
              <a:prstClr val="black"/>
            </a:innerShdw>
          </a:effectLst>
        </p:spPr>
        <p:txBody>
          <a:bodyPr wrap="square" rtlCol="0">
            <a:spAutoFit/>
          </a:bodyPr>
          <a:lstStyle/>
          <a:p>
            <a:r>
              <a:rPr lang="en-US" sz="2000" b="1" dirty="0" smtClean="0">
                <a:solidFill>
                  <a:schemeClr val="accent2">
                    <a:lumMod val="50000"/>
                  </a:schemeClr>
                </a:solidFill>
              </a:rPr>
              <a:t>PERIPHERAL RECEPTORS</a:t>
            </a:r>
            <a:endParaRPr lang="en-US" b="1" dirty="0">
              <a:solidFill>
                <a:schemeClr val="accent2">
                  <a:lumMod val="50000"/>
                </a:schemeClr>
              </a:solidFill>
            </a:endParaRPr>
          </a:p>
        </p:txBody>
      </p:sp>
      <p:sp>
        <p:nvSpPr>
          <p:cNvPr id="5" name="TextBox 4"/>
          <p:cNvSpPr txBox="1"/>
          <p:nvPr/>
        </p:nvSpPr>
        <p:spPr>
          <a:xfrm>
            <a:off x="8247351" y="1166379"/>
            <a:ext cx="3352800" cy="400110"/>
          </a:xfrm>
          <a:prstGeom prst="rect">
            <a:avLst/>
          </a:prstGeom>
          <a:solidFill>
            <a:srgbClr val="FFFFCC"/>
          </a:solidFill>
          <a:effectLst>
            <a:innerShdw blurRad="114300">
              <a:prstClr val="black"/>
            </a:innerShdw>
          </a:effectLst>
        </p:spPr>
        <p:txBody>
          <a:bodyPr wrap="square" rtlCol="0">
            <a:spAutoFit/>
          </a:bodyPr>
          <a:lstStyle/>
          <a:p>
            <a:r>
              <a:rPr lang="en-US" sz="2000" b="1" dirty="0" smtClean="0">
                <a:solidFill>
                  <a:schemeClr val="accent2">
                    <a:lumMod val="50000"/>
                  </a:schemeClr>
                </a:solidFill>
              </a:rPr>
              <a:t>CENTRAL RECEPTORS </a:t>
            </a:r>
            <a:endParaRPr lang="en-US" sz="2000" b="1" dirty="0">
              <a:solidFill>
                <a:schemeClr val="accent2">
                  <a:lumMod val="50000"/>
                </a:schemeClr>
              </a:solidFill>
            </a:endParaRPr>
          </a:p>
        </p:txBody>
      </p:sp>
      <p:sp>
        <p:nvSpPr>
          <p:cNvPr id="6" name="TextBox 5"/>
          <p:cNvSpPr txBox="1"/>
          <p:nvPr/>
        </p:nvSpPr>
        <p:spPr>
          <a:xfrm>
            <a:off x="3435927" y="2105891"/>
            <a:ext cx="5001491" cy="707886"/>
          </a:xfrm>
          <a:prstGeom prst="rect">
            <a:avLst/>
          </a:prstGeom>
          <a:solidFill>
            <a:srgbClr val="FFFFCC"/>
          </a:solidFill>
          <a:effectLst>
            <a:innerShdw blurRad="114300">
              <a:prstClr val="black"/>
            </a:innerShdw>
          </a:effectLst>
        </p:spPr>
        <p:txBody>
          <a:bodyPr wrap="square" rtlCol="0">
            <a:spAutoFit/>
          </a:bodyPr>
          <a:lstStyle/>
          <a:p>
            <a:pPr algn="ctr"/>
            <a:r>
              <a:rPr lang="en-US" sz="2000" b="1" dirty="0" smtClean="0">
                <a:solidFill>
                  <a:schemeClr val="accent2">
                    <a:lumMod val="50000"/>
                  </a:schemeClr>
                </a:solidFill>
              </a:rPr>
              <a:t>SYMPATHETIC NERVE STIMULATION</a:t>
            </a:r>
          </a:p>
          <a:p>
            <a:pPr algn="ctr"/>
            <a:r>
              <a:rPr lang="en-US" sz="2000" b="1" dirty="0" smtClean="0">
                <a:solidFill>
                  <a:schemeClr val="accent2">
                    <a:lumMod val="50000"/>
                  </a:schemeClr>
                </a:solidFill>
              </a:rPr>
              <a:t>ADRENAL MEDULLA STIMULATION</a:t>
            </a:r>
            <a:endParaRPr lang="en-US" sz="2000" b="1" dirty="0">
              <a:solidFill>
                <a:schemeClr val="accent2">
                  <a:lumMod val="50000"/>
                </a:schemeClr>
              </a:solidFill>
            </a:endParaRPr>
          </a:p>
        </p:txBody>
      </p:sp>
      <p:sp>
        <p:nvSpPr>
          <p:cNvPr id="7" name="TextBox 6"/>
          <p:cNvSpPr txBox="1"/>
          <p:nvPr/>
        </p:nvSpPr>
        <p:spPr>
          <a:xfrm>
            <a:off x="3879267" y="3491342"/>
            <a:ext cx="4322619" cy="400110"/>
          </a:xfrm>
          <a:prstGeom prst="rect">
            <a:avLst/>
          </a:prstGeom>
          <a:solidFill>
            <a:srgbClr val="FFFFCC"/>
          </a:solidFill>
          <a:effectLst>
            <a:innerShdw blurRad="114300">
              <a:prstClr val="black"/>
            </a:innerShdw>
          </a:effectLst>
        </p:spPr>
        <p:txBody>
          <a:bodyPr wrap="square" rtlCol="0">
            <a:spAutoFit/>
          </a:bodyPr>
          <a:lstStyle/>
          <a:p>
            <a:r>
              <a:rPr lang="en-US" sz="2000" b="1" dirty="0" smtClean="0">
                <a:solidFill>
                  <a:schemeClr val="accent2">
                    <a:lumMod val="50000"/>
                  </a:schemeClr>
                </a:solidFill>
              </a:rPr>
              <a:t>CATECHOLAMINE SECRETION</a:t>
            </a:r>
            <a:endParaRPr lang="en-US" b="1" dirty="0">
              <a:solidFill>
                <a:schemeClr val="accent2">
                  <a:lumMod val="50000"/>
                </a:schemeClr>
              </a:solidFill>
            </a:endParaRPr>
          </a:p>
        </p:txBody>
      </p:sp>
      <p:sp>
        <p:nvSpPr>
          <p:cNvPr id="8" name="TextBox 7"/>
          <p:cNvSpPr txBox="1"/>
          <p:nvPr/>
        </p:nvSpPr>
        <p:spPr>
          <a:xfrm>
            <a:off x="4184073" y="4488868"/>
            <a:ext cx="3519055" cy="400110"/>
          </a:xfrm>
          <a:prstGeom prst="rect">
            <a:avLst/>
          </a:prstGeom>
          <a:solidFill>
            <a:srgbClr val="FFFFCC"/>
          </a:solidFill>
          <a:effectLst>
            <a:innerShdw blurRad="114300">
              <a:prstClr val="black"/>
            </a:innerShdw>
          </a:effectLst>
        </p:spPr>
        <p:txBody>
          <a:bodyPr wrap="square" rtlCol="0">
            <a:spAutoFit/>
          </a:bodyPr>
          <a:lstStyle/>
          <a:p>
            <a:pPr algn="ctr"/>
            <a:r>
              <a:rPr lang="en-US" sz="2000" b="1" dirty="0" smtClean="0">
                <a:solidFill>
                  <a:schemeClr val="accent2">
                    <a:lumMod val="50000"/>
                  </a:schemeClr>
                </a:solidFill>
              </a:rPr>
              <a:t>VASOCONSTRICTION </a:t>
            </a:r>
            <a:endParaRPr lang="en-US" b="1" dirty="0">
              <a:solidFill>
                <a:schemeClr val="accent2">
                  <a:lumMod val="50000"/>
                </a:schemeClr>
              </a:solidFill>
            </a:endParaRPr>
          </a:p>
        </p:txBody>
      </p:sp>
      <p:sp>
        <p:nvSpPr>
          <p:cNvPr id="9" name="TextBox 8"/>
          <p:cNvSpPr txBox="1"/>
          <p:nvPr/>
        </p:nvSpPr>
        <p:spPr>
          <a:xfrm>
            <a:off x="1219199" y="6220691"/>
            <a:ext cx="9615055" cy="400110"/>
          </a:xfrm>
          <a:prstGeom prst="rect">
            <a:avLst/>
          </a:prstGeom>
          <a:solidFill>
            <a:srgbClr val="FFFFCC"/>
          </a:solidFill>
        </p:spPr>
        <p:txBody>
          <a:bodyPr wrap="square" rtlCol="0">
            <a:spAutoFit/>
          </a:bodyPr>
          <a:lstStyle/>
          <a:p>
            <a:pPr algn="ctr"/>
            <a:r>
              <a:rPr lang="en-US" sz="2000" b="1" dirty="0" smtClean="0">
                <a:solidFill>
                  <a:schemeClr val="accent2">
                    <a:lumMod val="50000"/>
                  </a:schemeClr>
                </a:solidFill>
              </a:rPr>
              <a:t>MAINTENANCE OF BLOOD PRESSURE AND CONSERVATION OF FLUID</a:t>
            </a:r>
            <a:endParaRPr lang="en-US" b="1" dirty="0">
              <a:solidFill>
                <a:schemeClr val="accent2">
                  <a:lumMod val="50000"/>
                </a:schemeClr>
              </a:solidFill>
            </a:endParaRPr>
          </a:p>
        </p:txBody>
      </p:sp>
      <p:sp>
        <p:nvSpPr>
          <p:cNvPr id="10" name="TextBox 9"/>
          <p:cNvSpPr txBox="1"/>
          <p:nvPr/>
        </p:nvSpPr>
        <p:spPr>
          <a:xfrm>
            <a:off x="10390909" y="3366655"/>
            <a:ext cx="1607127" cy="523220"/>
          </a:xfrm>
          <a:prstGeom prst="rect">
            <a:avLst/>
          </a:prstGeom>
          <a:solidFill>
            <a:srgbClr val="FFFFCC"/>
          </a:solidFill>
        </p:spPr>
        <p:txBody>
          <a:bodyPr wrap="square" rtlCol="0">
            <a:spAutoFit/>
          </a:bodyPr>
          <a:lstStyle/>
          <a:p>
            <a:pPr algn="ctr"/>
            <a:r>
              <a:rPr lang="en-US" sz="1400" b="1" dirty="0" smtClean="0">
                <a:solidFill>
                  <a:schemeClr val="accent2">
                    <a:lumMod val="50000"/>
                  </a:schemeClr>
                </a:solidFill>
              </a:rPr>
              <a:t>ANTIDIURETIC HORMONE </a:t>
            </a:r>
            <a:endParaRPr lang="en-US" sz="1400" b="1" dirty="0">
              <a:solidFill>
                <a:schemeClr val="accent2">
                  <a:lumMod val="50000"/>
                </a:schemeClr>
              </a:solidFill>
            </a:endParaRPr>
          </a:p>
        </p:txBody>
      </p:sp>
      <p:sp>
        <p:nvSpPr>
          <p:cNvPr id="11" name="TextBox 10"/>
          <p:cNvSpPr txBox="1"/>
          <p:nvPr/>
        </p:nvSpPr>
        <p:spPr>
          <a:xfrm>
            <a:off x="332509" y="5195452"/>
            <a:ext cx="1953491" cy="646331"/>
          </a:xfrm>
          <a:prstGeom prst="rect">
            <a:avLst/>
          </a:prstGeom>
          <a:solidFill>
            <a:srgbClr val="CCFFCC"/>
          </a:solidFill>
          <a:effectLst>
            <a:innerShdw blurRad="114300">
              <a:prstClr val="black"/>
            </a:innerShdw>
          </a:effectLst>
        </p:spPr>
        <p:txBody>
          <a:bodyPr wrap="square" rtlCol="0">
            <a:spAutoFit/>
          </a:bodyPr>
          <a:lstStyle/>
          <a:p>
            <a:r>
              <a:rPr lang="en-US" b="1" dirty="0" smtClean="0">
                <a:solidFill>
                  <a:schemeClr val="accent2">
                    <a:lumMod val="50000"/>
                  </a:schemeClr>
                </a:solidFill>
              </a:rPr>
              <a:t>GIT, LIVER AND SPLEEN</a:t>
            </a:r>
            <a:endParaRPr lang="en-US" b="1" dirty="0">
              <a:solidFill>
                <a:schemeClr val="accent2">
                  <a:lumMod val="50000"/>
                </a:schemeClr>
              </a:solidFill>
            </a:endParaRPr>
          </a:p>
        </p:txBody>
      </p:sp>
      <p:sp>
        <p:nvSpPr>
          <p:cNvPr id="12" name="TextBox 11"/>
          <p:cNvSpPr txBox="1"/>
          <p:nvPr/>
        </p:nvSpPr>
        <p:spPr>
          <a:xfrm>
            <a:off x="5084640" y="5375567"/>
            <a:ext cx="1593273" cy="400110"/>
          </a:xfrm>
          <a:prstGeom prst="rect">
            <a:avLst/>
          </a:prstGeom>
          <a:solidFill>
            <a:srgbClr val="CCFFCC"/>
          </a:solidFill>
          <a:effectLst>
            <a:innerShdw blurRad="114300">
              <a:prstClr val="black"/>
            </a:innerShdw>
          </a:effectLst>
        </p:spPr>
        <p:txBody>
          <a:bodyPr wrap="square" rtlCol="0">
            <a:spAutoFit/>
          </a:bodyPr>
          <a:lstStyle/>
          <a:p>
            <a:pPr algn="ctr"/>
            <a:r>
              <a:rPr lang="en-US" sz="2000" b="1" dirty="0" smtClean="0">
                <a:solidFill>
                  <a:schemeClr val="accent2">
                    <a:lumMod val="50000"/>
                  </a:schemeClr>
                </a:solidFill>
              </a:rPr>
              <a:t>SKIN</a:t>
            </a:r>
            <a:endParaRPr lang="en-US" sz="2000" b="1" dirty="0">
              <a:solidFill>
                <a:schemeClr val="accent2">
                  <a:lumMod val="50000"/>
                </a:schemeClr>
              </a:solidFill>
            </a:endParaRPr>
          </a:p>
        </p:txBody>
      </p:sp>
      <p:sp>
        <p:nvSpPr>
          <p:cNvPr id="13" name="TextBox 12"/>
          <p:cNvSpPr txBox="1"/>
          <p:nvPr/>
        </p:nvSpPr>
        <p:spPr>
          <a:xfrm>
            <a:off x="8894633" y="5306291"/>
            <a:ext cx="2022763" cy="400110"/>
          </a:xfrm>
          <a:prstGeom prst="rect">
            <a:avLst/>
          </a:prstGeom>
          <a:solidFill>
            <a:srgbClr val="CCFFCC"/>
          </a:solidFill>
          <a:effectLst>
            <a:innerShdw blurRad="114300">
              <a:prstClr val="black"/>
            </a:innerShdw>
          </a:effectLst>
        </p:spPr>
        <p:txBody>
          <a:bodyPr wrap="square" rtlCol="0">
            <a:spAutoFit/>
          </a:bodyPr>
          <a:lstStyle/>
          <a:p>
            <a:pPr algn="ctr"/>
            <a:r>
              <a:rPr lang="en-US" sz="2000" b="1" dirty="0" smtClean="0">
                <a:solidFill>
                  <a:schemeClr val="accent2">
                    <a:lumMod val="50000"/>
                  </a:schemeClr>
                </a:solidFill>
              </a:rPr>
              <a:t>KIDNEY</a:t>
            </a:r>
            <a:endParaRPr lang="en-US" b="1" dirty="0">
              <a:solidFill>
                <a:schemeClr val="accent2">
                  <a:lumMod val="50000"/>
                </a:schemeClr>
              </a:solidFill>
            </a:endParaRPr>
          </a:p>
        </p:txBody>
      </p:sp>
      <p:cxnSp>
        <p:nvCxnSpPr>
          <p:cNvPr id="15" name="Straight Arrow Connector 14"/>
          <p:cNvCxnSpPr/>
          <p:nvPr/>
        </p:nvCxnSpPr>
        <p:spPr>
          <a:xfrm rot="10800000" flipV="1">
            <a:off x="8492837" y="1662545"/>
            <a:ext cx="1191491" cy="5403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a:off x="1787238" y="1620981"/>
            <a:ext cx="1454726" cy="5541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Down Arrow 18"/>
          <p:cNvSpPr/>
          <p:nvPr/>
        </p:nvSpPr>
        <p:spPr>
          <a:xfrm>
            <a:off x="5874327" y="2867891"/>
            <a:ext cx="166255" cy="512618"/>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832764" y="4959927"/>
            <a:ext cx="207818" cy="401782"/>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5874327" y="3906982"/>
            <a:ext cx="166255" cy="512618"/>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9809018" y="1634836"/>
            <a:ext cx="193964" cy="3435928"/>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8" idx="1"/>
          </p:cNvCxnSpPr>
          <p:nvPr/>
        </p:nvCxnSpPr>
        <p:spPr>
          <a:xfrm rot="10800000" flipV="1">
            <a:off x="2355273" y="4688923"/>
            <a:ext cx="1828800" cy="5758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a:stCxn id="8" idx="3"/>
          </p:cNvCxnSpPr>
          <p:nvPr/>
        </p:nvCxnSpPr>
        <p:spPr>
          <a:xfrm>
            <a:off x="7703128" y="4688923"/>
            <a:ext cx="1163781" cy="52038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flipV="1">
            <a:off x="1357745" y="5902036"/>
            <a:ext cx="8575964" cy="55419"/>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rot="16200000" flipH="1">
            <a:off x="5770418" y="6047508"/>
            <a:ext cx="249385" cy="138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0482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01" y="247646"/>
            <a:ext cx="10353761" cy="1326321"/>
          </a:xfrm>
        </p:spPr>
        <p:txBody>
          <a:bodyPr/>
          <a:lstStyle/>
          <a:p>
            <a:r>
              <a:rPr lang="en-US" sz="3600" dirty="0" smtClean="0">
                <a:solidFill>
                  <a:srgbClr val="FFFF00"/>
                </a:solidFill>
                <a:latin typeface="+mn-lt"/>
              </a:rPr>
              <a:t>SHOCK</a:t>
            </a:r>
            <a:endParaRPr lang="en-US" dirty="0">
              <a:latin typeface="+mn-lt"/>
            </a:endParaRPr>
          </a:p>
        </p:txBody>
      </p:sp>
      <p:sp>
        <p:nvSpPr>
          <p:cNvPr id="3" name="Content Placeholder 2"/>
          <p:cNvSpPr>
            <a:spLocks noGrp="1"/>
          </p:cNvSpPr>
          <p:nvPr>
            <p:ph idx="1"/>
          </p:nvPr>
        </p:nvSpPr>
        <p:spPr>
          <a:xfrm>
            <a:off x="581892" y="1371601"/>
            <a:ext cx="11350278" cy="5059180"/>
          </a:xfrm>
        </p:spPr>
        <p:txBody>
          <a:bodyPr>
            <a:normAutofit/>
          </a:bodyPr>
          <a:lstStyle/>
          <a:p>
            <a:pPr marL="0" indent="0">
              <a:buNone/>
            </a:pPr>
            <a:r>
              <a:rPr lang="en-US" sz="3600" b="1" dirty="0" smtClean="0">
                <a:solidFill>
                  <a:srgbClr val="FF99FF"/>
                </a:solidFill>
              </a:rPr>
              <a:t>Types of shock depending on etiology </a:t>
            </a:r>
          </a:p>
          <a:p>
            <a:r>
              <a:rPr lang="en-US" sz="3600" b="1" dirty="0" smtClean="0">
                <a:solidFill>
                  <a:srgbClr val="FFFFCC"/>
                </a:solidFill>
              </a:rPr>
              <a:t>Cardiogenic shock</a:t>
            </a:r>
          </a:p>
          <a:p>
            <a:r>
              <a:rPr lang="en-US" sz="3600" b="1" dirty="0" smtClean="0">
                <a:solidFill>
                  <a:srgbClr val="FFFFCC"/>
                </a:solidFill>
              </a:rPr>
              <a:t>Hypovolemic shock</a:t>
            </a:r>
          </a:p>
          <a:p>
            <a:r>
              <a:rPr lang="en-US" sz="3600" b="1" dirty="0" smtClean="0">
                <a:solidFill>
                  <a:srgbClr val="FFFFCC"/>
                </a:solidFill>
              </a:rPr>
              <a:t>Septic shock</a:t>
            </a:r>
          </a:p>
          <a:p>
            <a:r>
              <a:rPr lang="en-US" sz="3600" b="1" dirty="0" smtClean="0">
                <a:solidFill>
                  <a:srgbClr val="FFFFCC"/>
                </a:solidFill>
              </a:rPr>
              <a:t>Neurogenic shock</a:t>
            </a:r>
          </a:p>
          <a:p>
            <a:r>
              <a:rPr lang="en-US" sz="3600" b="1" dirty="0" smtClean="0">
                <a:solidFill>
                  <a:srgbClr val="FFFFCC"/>
                </a:solidFill>
              </a:rPr>
              <a:t>Anaphylactic shock</a:t>
            </a:r>
            <a:endParaRPr lang="en-US" sz="3600" b="1" dirty="0">
              <a:solidFill>
                <a:srgbClr val="FFFFCC"/>
              </a:solidFill>
            </a:endParaRPr>
          </a:p>
        </p:txBody>
      </p:sp>
    </p:spTree>
    <p:extLst>
      <p:ext uri="{BB962C8B-B14F-4D97-AF65-F5344CB8AC3E}">
        <p14:creationId xmlns:p14="http://schemas.microsoft.com/office/powerpoint/2010/main" val="2007213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9255"/>
            <a:ext cx="10353761" cy="1326321"/>
          </a:xfrm>
        </p:spPr>
        <p:txBody>
          <a:bodyPr/>
          <a:lstStyle/>
          <a:p>
            <a:r>
              <a:rPr lang="en-US" sz="3600" dirty="0" smtClean="0">
                <a:solidFill>
                  <a:srgbClr val="FFFF00"/>
                </a:solidFill>
                <a:effectLst/>
                <a:latin typeface="+mn-lt"/>
              </a:rPr>
              <a:t>SEPTIC SHOCK</a:t>
            </a:r>
            <a:endParaRPr lang="en-US" dirty="0">
              <a:effectLst/>
              <a:latin typeface="+mn-lt"/>
            </a:endParaRPr>
          </a:p>
        </p:txBody>
      </p:sp>
      <p:sp>
        <p:nvSpPr>
          <p:cNvPr id="3" name="Content Placeholder 2"/>
          <p:cNvSpPr>
            <a:spLocks noGrp="1"/>
          </p:cNvSpPr>
          <p:nvPr>
            <p:ph idx="1"/>
          </p:nvPr>
        </p:nvSpPr>
        <p:spPr>
          <a:xfrm>
            <a:off x="576774" y="1223889"/>
            <a:ext cx="11015003" cy="5345723"/>
          </a:xfrm>
        </p:spPr>
        <p:txBody>
          <a:bodyPr>
            <a:noAutofit/>
          </a:bodyPr>
          <a:lstStyle/>
          <a:p>
            <a:pPr>
              <a:buNone/>
            </a:pPr>
            <a:r>
              <a:rPr lang="en-US" sz="3200" b="1" dirty="0" smtClean="0">
                <a:solidFill>
                  <a:srgbClr val="66FFFF"/>
                </a:solidFill>
              </a:rPr>
              <a:t>Progressive phase</a:t>
            </a:r>
          </a:p>
          <a:p>
            <a:r>
              <a:rPr lang="en-US" sz="3200" b="1" dirty="0" smtClean="0">
                <a:solidFill>
                  <a:srgbClr val="FFFFCC"/>
                </a:solidFill>
              </a:rPr>
              <a:t>As the stage advances there is failure of compensatory  mechanism, dilatation of arterioles, </a:t>
            </a:r>
            <a:r>
              <a:rPr lang="en-US" sz="3200" b="1" dirty="0" err="1" smtClean="0">
                <a:solidFill>
                  <a:srgbClr val="FFFFCC"/>
                </a:solidFill>
              </a:rPr>
              <a:t>veinules</a:t>
            </a:r>
            <a:r>
              <a:rPr lang="en-US" sz="3200" b="1" dirty="0" smtClean="0">
                <a:solidFill>
                  <a:srgbClr val="FFFFCC"/>
                </a:solidFill>
              </a:rPr>
              <a:t> and capillary bed</a:t>
            </a:r>
          </a:p>
          <a:p>
            <a:r>
              <a:rPr lang="en-US" sz="3200" b="1" dirty="0" smtClean="0">
                <a:solidFill>
                  <a:srgbClr val="FFFFCC"/>
                </a:solidFill>
              </a:rPr>
              <a:t>Because of this fluid leaks out of capillaries into </a:t>
            </a:r>
            <a:r>
              <a:rPr lang="en-US" sz="3200" b="1" dirty="0" err="1" smtClean="0">
                <a:solidFill>
                  <a:srgbClr val="FFFFCC"/>
                </a:solidFill>
              </a:rPr>
              <a:t>interstitium</a:t>
            </a:r>
            <a:r>
              <a:rPr lang="en-US" sz="3200" b="1" dirty="0" smtClean="0">
                <a:solidFill>
                  <a:srgbClr val="FFFFCC"/>
                </a:solidFill>
              </a:rPr>
              <a:t> and there is </a:t>
            </a:r>
            <a:r>
              <a:rPr lang="en-US" sz="3200" b="1" dirty="0" err="1" smtClean="0">
                <a:solidFill>
                  <a:srgbClr val="FFFFCC"/>
                </a:solidFill>
              </a:rPr>
              <a:t>sludging</a:t>
            </a:r>
            <a:r>
              <a:rPr lang="en-US" sz="3200" b="1" dirty="0" smtClean="0">
                <a:solidFill>
                  <a:srgbClr val="FFFFCC"/>
                </a:solidFill>
              </a:rPr>
              <a:t> of blood </a:t>
            </a:r>
          </a:p>
          <a:p>
            <a:r>
              <a:rPr lang="en-US" sz="3200" b="1" dirty="0" smtClean="0">
                <a:solidFill>
                  <a:srgbClr val="FFFFCC"/>
                </a:solidFill>
              </a:rPr>
              <a:t>This reduces the tissue perfusion leading to hypoxia</a:t>
            </a:r>
            <a:endParaRPr lang="en-US" sz="3200" b="1" dirty="0">
              <a:solidFill>
                <a:srgbClr val="FFFFCC"/>
              </a:solidFill>
            </a:endParaRPr>
          </a:p>
        </p:txBody>
      </p:sp>
    </p:spTree>
    <p:extLst>
      <p:ext uri="{BB962C8B-B14F-4D97-AF65-F5344CB8AC3E}">
        <p14:creationId xmlns:p14="http://schemas.microsoft.com/office/powerpoint/2010/main" val="4063547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7691"/>
            <a:ext cx="10353761" cy="886710"/>
          </a:xfrm>
        </p:spPr>
        <p:txBody>
          <a:bodyPr/>
          <a:lstStyle/>
          <a:p>
            <a:r>
              <a:rPr lang="en-US" sz="3600" dirty="0" smtClean="0">
                <a:solidFill>
                  <a:srgbClr val="FFFF00"/>
                </a:solidFill>
                <a:latin typeface="+mn-lt"/>
              </a:rPr>
              <a:t>Septic shock </a:t>
            </a:r>
            <a:endParaRPr lang="en-US" dirty="0">
              <a:latin typeface="+mn-lt"/>
            </a:endParaRPr>
          </a:p>
        </p:txBody>
      </p:sp>
      <p:sp>
        <p:nvSpPr>
          <p:cNvPr id="3" name="Content Placeholder 2"/>
          <p:cNvSpPr>
            <a:spLocks noGrp="1"/>
          </p:cNvSpPr>
          <p:nvPr>
            <p:ph idx="1"/>
          </p:nvPr>
        </p:nvSpPr>
        <p:spPr>
          <a:xfrm>
            <a:off x="221673" y="775823"/>
            <a:ext cx="11596254" cy="748146"/>
          </a:xfrm>
        </p:spPr>
        <p:txBody>
          <a:bodyPr>
            <a:normAutofit/>
          </a:bodyPr>
          <a:lstStyle/>
          <a:p>
            <a:r>
              <a:rPr lang="en-US" sz="2800" b="1" dirty="0" smtClean="0"/>
              <a:t>Initially body tissue except brain and heart suffers from hypoxia</a:t>
            </a:r>
            <a:endParaRPr lang="en-US" sz="1800" b="1" dirty="0"/>
          </a:p>
        </p:txBody>
      </p:sp>
      <p:sp>
        <p:nvSpPr>
          <p:cNvPr id="4" name="TextBox 3"/>
          <p:cNvSpPr txBox="1"/>
          <p:nvPr/>
        </p:nvSpPr>
        <p:spPr>
          <a:xfrm>
            <a:off x="4655127" y="1551694"/>
            <a:ext cx="2022764" cy="461665"/>
          </a:xfrm>
          <a:prstGeom prst="rect">
            <a:avLst/>
          </a:prstGeom>
          <a:solidFill>
            <a:srgbClr val="FFFFCC"/>
          </a:solidFill>
          <a:effectLst>
            <a:innerShdw blurRad="114300">
              <a:prstClr val="black"/>
            </a:innerShdw>
          </a:effectLst>
        </p:spPr>
        <p:txBody>
          <a:bodyPr wrap="square" rtlCol="0">
            <a:spAutoFit/>
          </a:bodyPr>
          <a:lstStyle/>
          <a:p>
            <a:pPr algn="ctr"/>
            <a:r>
              <a:rPr lang="en-US" sz="2400" b="1" dirty="0" smtClean="0">
                <a:solidFill>
                  <a:schemeClr val="accent2">
                    <a:lumMod val="50000"/>
                  </a:schemeClr>
                </a:solidFill>
              </a:rPr>
              <a:t>HYPOXIA</a:t>
            </a:r>
            <a:endParaRPr lang="en-US" sz="2400" b="1" dirty="0">
              <a:solidFill>
                <a:schemeClr val="accent2">
                  <a:lumMod val="50000"/>
                </a:schemeClr>
              </a:solidFill>
            </a:endParaRPr>
          </a:p>
        </p:txBody>
      </p:sp>
      <p:sp>
        <p:nvSpPr>
          <p:cNvPr id="5" name="TextBox 4"/>
          <p:cNvSpPr txBox="1"/>
          <p:nvPr/>
        </p:nvSpPr>
        <p:spPr>
          <a:xfrm>
            <a:off x="235527" y="2479964"/>
            <a:ext cx="4461164" cy="369332"/>
          </a:xfrm>
          <a:prstGeom prst="rect">
            <a:avLst/>
          </a:prstGeom>
          <a:solidFill>
            <a:srgbClr val="FFFFCC"/>
          </a:solidFill>
          <a:effectLst>
            <a:innerShdw blurRad="114300">
              <a:prstClr val="black"/>
            </a:innerShdw>
          </a:effectLst>
        </p:spPr>
        <p:txBody>
          <a:bodyPr wrap="square" rtlCol="0">
            <a:spAutoFit/>
          </a:bodyPr>
          <a:lstStyle/>
          <a:p>
            <a:pPr algn="ctr"/>
            <a:r>
              <a:rPr lang="en-US" b="1" dirty="0" smtClean="0">
                <a:solidFill>
                  <a:schemeClr val="accent2">
                    <a:lumMod val="50000"/>
                  </a:schemeClr>
                </a:solidFill>
              </a:rPr>
              <a:t>DAMAGE  TO CELLS AND TISSUES</a:t>
            </a:r>
            <a:r>
              <a:rPr lang="en-US" dirty="0" smtClean="0"/>
              <a:t> </a:t>
            </a:r>
            <a:endParaRPr lang="en-US" dirty="0"/>
          </a:p>
        </p:txBody>
      </p:sp>
      <p:sp>
        <p:nvSpPr>
          <p:cNvPr id="7" name="TextBox 6"/>
          <p:cNvSpPr txBox="1"/>
          <p:nvPr/>
        </p:nvSpPr>
        <p:spPr>
          <a:xfrm>
            <a:off x="6802578" y="2535382"/>
            <a:ext cx="5278582" cy="369332"/>
          </a:xfrm>
          <a:prstGeom prst="rect">
            <a:avLst/>
          </a:prstGeom>
          <a:solidFill>
            <a:srgbClr val="FFFFCC"/>
          </a:solidFill>
        </p:spPr>
        <p:txBody>
          <a:bodyPr wrap="square" rtlCol="0">
            <a:spAutoFit/>
          </a:bodyPr>
          <a:lstStyle/>
          <a:p>
            <a:pPr algn="ctr"/>
            <a:r>
              <a:rPr lang="en-US" b="1" dirty="0" smtClean="0">
                <a:solidFill>
                  <a:schemeClr val="accent2">
                    <a:lumMod val="50000"/>
                  </a:schemeClr>
                </a:solidFill>
              </a:rPr>
              <a:t>CAPILLARY  ENDOTHELIAL  DAMAGE</a:t>
            </a:r>
            <a:endParaRPr lang="en-US" b="1" dirty="0">
              <a:solidFill>
                <a:schemeClr val="accent2">
                  <a:lumMod val="50000"/>
                </a:schemeClr>
              </a:solidFill>
            </a:endParaRPr>
          </a:p>
        </p:txBody>
      </p:sp>
      <p:sp>
        <p:nvSpPr>
          <p:cNvPr id="8" name="TextBox 7"/>
          <p:cNvSpPr txBox="1"/>
          <p:nvPr/>
        </p:nvSpPr>
        <p:spPr>
          <a:xfrm>
            <a:off x="6988233" y="3682752"/>
            <a:ext cx="3070167" cy="369332"/>
          </a:xfrm>
          <a:prstGeom prst="rect">
            <a:avLst/>
          </a:prstGeom>
          <a:solidFill>
            <a:srgbClr val="FFFFCC"/>
          </a:solidFill>
        </p:spPr>
        <p:txBody>
          <a:bodyPr wrap="square" rtlCol="0">
            <a:spAutoFit/>
          </a:bodyPr>
          <a:lstStyle/>
          <a:p>
            <a:pPr algn="ctr"/>
            <a:r>
              <a:rPr lang="en-US" b="1" dirty="0" smtClean="0">
                <a:solidFill>
                  <a:schemeClr val="accent2">
                    <a:lumMod val="50000"/>
                  </a:schemeClr>
                </a:solidFill>
                <a:latin typeface="Calibri" pitchFamily="34" charset="0"/>
                <a:cs typeface="Calibri" pitchFamily="34" charset="0"/>
              </a:rPr>
              <a:t>INCREASED PERMEABILITY</a:t>
            </a:r>
            <a:endParaRPr lang="en-US" b="1" dirty="0">
              <a:solidFill>
                <a:schemeClr val="accent2">
                  <a:lumMod val="50000"/>
                </a:schemeClr>
              </a:solidFill>
              <a:latin typeface="Calibri" pitchFamily="34" charset="0"/>
              <a:cs typeface="Calibri" pitchFamily="34" charset="0"/>
            </a:endParaRPr>
          </a:p>
        </p:txBody>
      </p:sp>
      <p:sp>
        <p:nvSpPr>
          <p:cNvPr id="9" name="TextBox 8"/>
          <p:cNvSpPr txBox="1"/>
          <p:nvPr/>
        </p:nvSpPr>
        <p:spPr>
          <a:xfrm>
            <a:off x="6879101" y="4763405"/>
            <a:ext cx="3827052" cy="646331"/>
          </a:xfrm>
          <a:prstGeom prst="rect">
            <a:avLst/>
          </a:prstGeom>
          <a:solidFill>
            <a:srgbClr val="FFFFCC"/>
          </a:solidFill>
          <a:effectLst>
            <a:innerShdw blurRad="114300">
              <a:prstClr val="black"/>
            </a:innerShdw>
          </a:effectLst>
        </p:spPr>
        <p:txBody>
          <a:bodyPr wrap="square" rtlCol="0">
            <a:spAutoFit/>
          </a:bodyPr>
          <a:lstStyle/>
          <a:p>
            <a:pPr algn="ctr"/>
            <a:r>
              <a:rPr lang="en-US" b="1" dirty="0" smtClean="0">
                <a:solidFill>
                  <a:schemeClr val="accent2">
                    <a:lumMod val="50000"/>
                  </a:schemeClr>
                </a:solidFill>
                <a:latin typeface="Calibri" pitchFamily="34" charset="0"/>
                <a:cs typeface="Calibri" pitchFamily="34" charset="0"/>
              </a:rPr>
              <a:t>LOSS OF FLUID TO TISSUE SPACES</a:t>
            </a:r>
          </a:p>
          <a:p>
            <a:pPr algn="ctr"/>
            <a:r>
              <a:rPr lang="en-US" b="1" dirty="0" smtClean="0">
                <a:solidFill>
                  <a:schemeClr val="accent2">
                    <a:lumMod val="50000"/>
                  </a:schemeClr>
                </a:solidFill>
                <a:latin typeface="Calibri" pitchFamily="34" charset="0"/>
                <a:cs typeface="Calibri" pitchFamily="34" charset="0"/>
              </a:rPr>
              <a:t>AND LOSS OF CIRCULATING FLUID</a:t>
            </a:r>
            <a:r>
              <a:rPr lang="en-US" dirty="0" smtClean="0">
                <a:latin typeface="Calibri" pitchFamily="34" charset="0"/>
                <a:cs typeface="Calibri" pitchFamily="34" charset="0"/>
              </a:rPr>
              <a:t> </a:t>
            </a:r>
            <a:endParaRPr lang="en-US" dirty="0">
              <a:latin typeface="Calibri" pitchFamily="34" charset="0"/>
              <a:cs typeface="Calibri" pitchFamily="34" charset="0"/>
            </a:endParaRPr>
          </a:p>
        </p:txBody>
      </p:sp>
      <p:sp>
        <p:nvSpPr>
          <p:cNvPr id="10" name="TextBox 9"/>
          <p:cNvSpPr txBox="1"/>
          <p:nvPr/>
        </p:nvSpPr>
        <p:spPr>
          <a:xfrm>
            <a:off x="2883876" y="5367463"/>
            <a:ext cx="3663351" cy="646331"/>
          </a:xfrm>
          <a:prstGeom prst="rect">
            <a:avLst/>
          </a:prstGeom>
          <a:solidFill>
            <a:srgbClr val="FFFFCC"/>
          </a:solidFill>
        </p:spPr>
        <p:txBody>
          <a:bodyPr wrap="square" rtlCol="0">
            <a:spAutoFit/>
          </a:bodyPr>
          <a:lstStyle/>
          <a:p>
            <a:pPr algn="ctr"/>
            <a:r>
              <a:rPr lang="en-US" b="1" dirty="0" smtClean="0">
                <a:solidFill>
                  <a:schemeClr val="accent2">
                    <a:lumMod val="50000"/>
                  </a:schemeClr>
                </a:solidFill>
              </a:rPr>
              <a:t>DECREASED CARDIAC OUTPUT AND FALL IN BP </a:t>
            </a:r>
            <a:endParaRPr lang="en-US" sz="1400" b="1" dirty="0">
              <a:solidFill>
                <a:schemeClr val="accent2">
                  <a:lumMod val="50000"/>
                </a:schemeClr>
              </a:solidFill>
            </a:endParaRPr>
          </a:p>
        </p:txBody>
      </p:sp>
      <p:sp>
        <p:nvSpPr>
          <p:cNvPr id="11" name="TextBox 10"/>
          <p:cNvSpPr txBox="1"/>
          <p:nvPr/>
        </p:nvSpPr>
        <p:spPr>
          <a:xfrm>
            <a:off x="2250831" y="3511398"/>
            <a:ext cx="4671750" cy="646331"/>
          </a:xfrm>
          <a:prstGeom prst="rect">
            <a:avLst/>
          </a:prstGeom>
          <a:solidFill>
            <a:srgbClr val="FFFFCC"/>
          </a:solidFill>
          <a:effectLst>
            <a:innerShdw blurRad="114300">
              <a:prstClr val="black"/>
            </a:innerShdw>
          </a:effectLst>
        </p:spPr>
        <p:txBody>
          <a:bodyPr wrap="square" rtlCol="0">
            <a:spAutoFit/>
          </a:bodyPr>
          <a:lstStyle/>
          <a:p>
            <a:pPr algn="ctr"/>
            <a:r>
              <a:rPr lang="en-US" b="1" dirty="0" smtClean="0">
                <a:solidFill>
                  <a:schemeClr val="accent2">
                    <a:lumMod val="50000"/>
                  </a:schemeClr>
                </a:solidFill>
                <a:latin typeface="Calibri" pitchFamily="34" charset="0"/>
                <a:cs typeface="Calibri" pitchFamily="34" charset="0"/>
              </a:rPr>
              <a:t>PRODUCTION OF VASODILATOR SUBSTANCES </a:t>
            </a:r>
          </a:p>
          <a:p>
            <a:pPr algn="ctr"/>
            <a:r>
              <a:rPr lang="en-US" b="1" dirty="0" smtClean="0">
                <a:solidFill>
                  <a:schemeClr val="accent2">
                    <a:lumMod val="50000"/>
                  </a:schemeClr>
                </a:solidFill>
                <a:latin typeface="Calibri" pitchFamily="34" charset="0"/>
                <a:cs typeface="Calibri" pitchFamily="34" charset="0"/>
              </a:rPr>
              <a:t>EG. KININS, PROSTAGLANDIN</a:t>
            </a:r>
            <a:endParaRPr lang="en-US" b="1" dirty="0">
              <a:solidFill>
                <a:schemeClr val="accent2">
                  <a:lumMod val="50000"/>
                </a:schemeClr>
              </a:solidFill>
              <a:latin typeface="Calibri" pitchFamily="34" charset="0"/>
              <a:cs typeface="Calibri" pitchFamily="34" charset="0"/>
            </a:endParaRPr>
          </a:p>
        </p:txBody>
      </p:sp>
      <p:cxnSp>
        <p:nvCxnSpPr>
          <p:cNvPr id="13" name="Straight Arrow Connector 12"/>
          <p:cNvCxnSpPr/>
          <p:nvPr/>
        </p:nvCxnSpPr>
        <p:spPr>
          <a:xfrm rot="10800000" flipV="1">
            <a:off x="2840184" y="1801091"/>
            <a:ext cx="1634834" cy="512618"/>
          </a:xfrm>
          <a:prstGeom prst="straightConnector1">
            <a:avLst/>
          </a:prstGeom>
          <a:ln>
            <a:solidFill>
              <a:srgbClr val="66FF66"/>
            </a:solidFill>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6788727" y="1759527"/>
            <a:ext cx="1648691" cy="609600"/>
          </a:xfrm>
          <a:prstGeom prst="straightConnector1">
            <a:avLst/>
          </a:prstGeom>
          <a:ln>
            <a:solidFill>
              <a:srgbClr val="66FF66"/>
            </a:solidFill>
            <a:tailEnd type="arrow"/>
          </a:ln>
        </p:spPr>
        <p:style>
          <a:lnRef idx="3">
            <a:schemeClr val="accent6"/>
          </a:lnRef>
          <a:fillRef idx="0">
            <a:schemeClr val="accent6"/>
          </a:fillRef>
          <a:effectRef idx="2">
            <a:schemeClr val="accent6"/>
          </a:effectRef>
          <a:fontRef idx="minor">
            <a:schemeClr val="tx1"/>
          </a:fontRef>
        </p:style>
      </p:cxnSp>
      <p:sp>
        <p:nvSpPr>
          <p:cNvPr id="14" name="Down Arrow 13"/>
          <p:cNvSpPr/>
          <p:nvPr/>
        </p:nvSpPr>
        <p:spPr>
          <a:xfrm>
            <a:off x="4068441" y="2909029"/>
            <a:ext cx="137798" cy="425014"/>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463635" y="2922030"/>
            <a:ext cx="166255" cy="706582"/>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462143" y="4153593"/>
            <a:ext cx="110836" cy="526472"/>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5400000">
            <a:off x="4227340" y="4705642"/>
            <a:ext cx="1209824" cy="1406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p:nvPr/>
        </p:nvCxnSpPr>
        <p:spPr>
          <a:xfrm rot="10800000" flipV="1">
            <a:off x="6738425" y="5570807"/>
            <a:ext cx="211016" cy="1125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239152" y="3587262"/>
            <a:ext cx="1519310" cy="646331"/>
          </a:xfrm>
          <a:prstGeom prst="rect">
            <a:avLst/>
          </a:prstGeom>
          <a:solidFill>
            <a:srgbClr val="FFFFCC"/>
          </a:solidFill>
        </p:spPr>
        <p:txBody>
          <a:bodyPr wrap="square" rtlCol="0">
            <a:spAutoFit/>
          </a:bodyPr>
          <a:lstStyle/>
          <a:p>
            <a:pPr algn="ctr"/>
            <a:r>
              <a:rPr lang="en-US" b="1" dirty="0" smtClean="0">
                <a:solidFill>
                  <a:schemeClr val="accent2">
                    <a:lumMod val="50000"/>
                  </a:schemeClr>
                </a:solidFill>
                <a:latin typeface="Calibri" pitchFamily="34" charset="0"/>
                <a:cs typeface="Calibri" pitchFamily="34" charset="0"/>
              </a:rPr>
              <a:t>ANAEROBIC GLYCOLYSIS</a:t>
            </a:r>
            <a:endParaRPr lang="en-US" b="1" dirty="0">
              <a:solidFill>
                <a:schemeClr val="accent2">
                  <a:lumMod val="50000"/>
                </a:schemeClr>
              </a:solidFill>
              <a:latin typeface="Calibri" pitchFamily="34" charset="0"/>
              <a:cs typeface="Calibri" pitchFamily="34" charset="0"/>
            </a:endParaRPr>
          </a:p>
        </p:txBody>
      </p:sp>
      <p:sp>
        <p:nvSpPr>
          <p:cNvPr id="20" name="TextBox 19"/>
          <p:cNvSpPr txBox="1"/>
          <p:nvPr/>
        </p:nvSpPr>
        <p:spPr>
          <a:xfrm>
            <a:off x="239151" y="4881489"/>
            <a:ext cx="2096086" cy="369332"/>
          </a:xfrm>
          <a:prstGeom prst="rect">
            <a:avLst/>
          </a:prstGeom>
          <a:solidFill>
            <a:srgbClr val="FFFFCC"/>
          </a:solidFill>
        </p:spPr>
        <p:txBody>
          <a:bodyPr wrap="square" rtlCol="0">
            <a:spAutoFit/>
          </a:bodyPr>
          <a:lstStyle/>
          <a:p>
            <a:pPr algn="ctr"/>
            <a:r>
              <a:rPr lang="en-US" b="1" dirty="0" smtClean="0">
                <a:solidFill>
                  <a:schemeClr val="accent2">
                    <a:lumMod val="50000"/>
                  </a:schemeClr>
                </a:solidFill>
                <a:latin typeface="Calibri" pitchFamily="34" charset="0"/>
                <a:cs typeface="Calibri" pitchFamily="34" charset="0"/>
              </a:rPr>
              <a:t>LACTIC  ACIDOSIS</a:t>
            </a:r>
            <a:endParaRPr lang="en-US" b="1" dirty="0">
              <a:solidFill>
                <a:schemeClr val="accent2">
                  <a:lumMod val="50000"/>
                </a:schemeClr>
              </a:solidFill>
              <a:latin typeface="Calibri" pitchFamily="34" charset="0"/>
              <a:cs typeface="Calibri" pitchFamily="34" charset="0"/>
            </a:endParaRPr>
          </a:p>
        </p:txBody>
      </p:sp>
      <p:sp>
        <p:nvSpPr>
          <p:cNvPr id="29" name="Down Arrow 28"/>
          <p:cNvSpPr/>
          <p:nvPr/>
        </p:nvSpPr>
        <p:spPr>
          <a:xfrm>
            <a:off x="732054" y="2934820"/>
            <a:ext cx="137798" cy="425014"/>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870385" y="4353312"/>
            <a:ext cx="137798" cy="425014"/>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0714892" y="5556737"/>
            <a:ext cx="1477108" cy="369332"/>
          </a:xfrm>
          <a:prstGeom prst="rect">
            <a:avLst/>
          </a:prstGeom>
          <a:solidFill>
            <a:srgbClr val="FFFFCC"/>
          </a:solidFill>
        </p:spPr>
        <p:txBody>
          <a:bodyPr wrap="square" rtlCol="0">
            <a:spAutoFit/>
          </a:bodyPr>
          <a:lstStyle/>
          <a:p>
            <a:pPr algn="ctr"/>
            <a:r>
              <a:rPr lang="en-US" b="1" dirty="0" smtClean="0">
                <a:solidFill>
                  <a:schemeClr val="accent2">
                    <a:lumMod val="50000"/>
                  </a:schemeClr>
                </a:solidFill>
              </a:rPr>
              <a:t>DIC</a:t>
            </a:r>
            <a:endParaRPr lang="en-US" b="1" dirty="0">
              <a:solidFill>
                <a:schemeClr val="accent2">
                  <a:lumMod val="50000"/>
                </a:schemeClr>
              </a:solidFill>
            </a:endParaRPr>
          </a:p>
        </p:txBody>
      </p:sp>
      <p:sp>
        <p:nvSpPr>
          <p:cNvPr id="33" name="TextBox 32"/>
          <p:cNvSpPr txBox="1"/>
          <p:nvPr/>
        </p:nvSpPr>
        <p:spPr>
          <a:xfrm>
            <a:off x="6147582" y="6211669"/>
            <a:ext cx="5373858" cy="369332"/>
          </a:xfrm>
          <a:prstGeom prst="rect">
            <a:avLst/>
          </a:prstGeom>
          <a:solidFill>
            <a:srgbClr val="FFFFCC"/>
          </a:solidFill>
        </p:spPr>
        <p:txBody>
          <a:bodyPr wrap="square" rtlCol="0">
            <a:spAutoFit/>
          </a:bodyPr>
          <a:lstStyle/>
          <a:p>
            <a:pPr algn="ctr"/>
            <a:r>
              <a:rPr lang="en-US" b="1" dirty="0" smtClean="0">
                <a:solidFill>
                  <a:srgbClr val="FF0000"/>
                </a:solidFill>
                <a:latin typeface="Calibri" pitchFamily="34" charset="0"/>
                <a:cs typeface="Calibri" pitchFamily="34" charset="0"/>
              </a:rPr>
              <a:t>TISSUE HYPOXIA AND VITAL ORGAN DAMAGE</a:t>
            </a:r>
            <a:endParaRPr lang="en-US" b="1" dirty="0">
              <a:solidFill>
                <a:srgbClr val="FF0000"/>
              </a:solidFill>
              <a:latin typeface="Calibri" pitchFamily="34" charset="0"/>
              <a:cs typeface="Calibri" pitchFamily="34" charset="0"/>
            </a:endParaRPr>
          </a:p>
        </p:txBody>
      </p:sp>
      <p:sp>
        <p:nvSpPr>
          <p:cNvPr id="34" name="Down Arrow 33"/>
          <p:cNvSpPr/>
          <p:nvPr/>
        </p:nvSpPr>
        <p:spPr>
          <a:xfrm>
            <a:off x="11134152" y="2990023"/>
            <a:ext cx="204408" cy="2369767"/>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6766560" y="5936565"/>
            <a:ext cx="604911" cy="2110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p:nvPr/>
        </p:nvCxnSpPr>
        <p:spPr>
          <a:xfrm rot="10800000" flipV="1">
            <a:off x="10030266" y="5936566"/>
            <a:ext cx="576775" cy="1828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26953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98" y="0"/>
            <a:ext cx="10353761" cy="886265"/>
          </a:xfrm>
        </p:spPr>
        <p:txBody>
          <a:bodyPr/>
          <a:lstStyle/>
          <a:p>
            <a:r>
              <a:rPr lang="en-US" sz="3200" dirty="0" smtClean="0">
                <a:solidFill>
                  <a:srgbClr val="FFFF00"/>
                </a:solidFill>
                <a:effectLst/>
              </a:rPr>
              <a:t>SEPTIC SHOCK</a:t>
            </a:r>
            <a:endParaRPr lang="en-US" dirty="0"/>
          </a:p>
        </p:txBody>
      </p:sp>
      <p:sp>
        <p:nvSpPr>
          <p:cNvPr id="3" name="Content Placeholder 2"/>
          <p:cNvSpPr>
            <a:spLocks noGrp="1"/>
          </p:cNvSpPr>
          <p:nvPr>
            <p:ph idx="1"/>
          </p:nvPr>
        </p:nvSpPr>
        <p:spPr>
          <a:xfrm>
            <a:off x="267286" y="956603"/>
            <a:ext cx="11924714" cy="5901397"/>
          </a:xfrm>
        </p:spPr>
        <p:txBody>
          <a:bodyPr>
            <a:normAutofit/>
          </a:bodyPr>
          <a:lstStyle/>
          <a:p>
            <a:pPr>
              <a:buNone/>
            </a:pPr>
            <a:r>
              <a:rPr lang="en-US" sz="2800" b="1" dirty="0" smtClean="0">
                <a:solidFill>
                  <a:srgbClr val="66FFFF"/>
                </a:solidFill>
                <a:latin typeface="Calibri" pitchFamily="34" charset="0"/>
                <a:cs typeface="Calibri" pitchFamily="34" charset="0"/>
              </a:rPr>
              <a:t>IRREVERSIBLE PHASE</a:t>
            </a:r>
          </a:p>
          <a:p>
            <a:r>
              <a:rPr lang="en-US" sz="2800" b="1" dirty="0" smtClean="0">
                <a:solidFill>
                  <a:srgbClr val="FFFFCC"/>
                </a:solidFill>
                <a:latin typeface="Calibri" pitchFamily="34" charset="0"/>
                <a:cs typeface="Calibri" pitchFamily="34" charset="0"/>
              </a:rPr>
              <a:t>Cellular injury and tissue injury is so severe that condition does not revert back to normal even after correcting hemodynamic defects</a:t>
            </a:r>
          </a:p>
          <a:p>
            <a:r>
              <a:rPr lang="en-US" sz="2800" b="1" dirty="0" smtClean="0">
                <a:solidFill>
                  <a:srgbClr val="00FF00"/>
                </a:solidFill>
                <a:latin typeface="Calibri" pitchFamily="34" charset="0"/>
                <a:cs typeface="Calibri" pitchFamily="34" charset="0"/>
              </a:rPr>
              <a:t>Hypoxic and ischemic cell injury </a:t>
            </a:r>
            <a:r>
              <a:rPr lang="en-US" sz="2800" b="1" dirty="0" smtClean="0">
                <a:solidFill>
                  <a:srgbClr val="FFFFCC"/>
                </a:solidFill>
                <a:latin typeface="Calibri" pitchFamily="34" charset="0"/>
                <a:cs typeface="Calibri" pitchFamily="34" charset="0"/>
              </a:rPr>
              <a:t>– causes leakage of </a:t>
            </a:r>
            <a:r>
              <a:rPr lang="en-US" sz="2800" b="1" dirty="0" err="1" smtClean="0">
                <a:solidFill>
                  <a:srgbClr val="00FF00"/>
                </a:solidFill>
                <a:latin typeface="Calibri" pitchFamily="34" charset="0"/>
                <a:cs typeface="Calibri" pitchFamily="34" charset="0"/>
              </a:rPr>
              <a:t>lysosomal</a:t>
            </a:r>
            <a:r>
              <a:rPr lang="en-US" sz="2800" b="1" dirty="0" smtClean="0">
                <a:solidFill>
                  <a:srgbClr val="00FF00"/>
                </a:solidFill>
                <a:latin typeface="Calibri" pitchFamily="34" charset="0"/>
                <a:cs typeface="Calibri" pitchFamily="34" charset="0"/>
              </a:rPr>
              <a:t> enzymes </a:t>
            </a:r>
            <a:r>
              <a:rPr lang="en-US" sz="2800" b="1" dirty="0" smtClean="0">
                <a:solidFill>
                  <a:srgbClr val="FFFFCC"/>
                </a:solidFill>
                <a:latin typeface="Calibri" pitchFamily="34" charset="0"/>
                <a:cs typeface="Calibri" pitchFamily="34" charset="0"/>
              </a:rPr>
              <a:t>which further aggravates condition</a:t>
            </a:r>
          </a:p>
          <a:p>
            <a:r>
              <a:rPr lang="en-US" sz="2800" b="1" dirty="0" smtClean="0">
                <a:solidFill>
                  <a:srgbClr val="00FF00"/>
                </a:solidFill>
                <a:latin typeface="Calibri" pitchFamily="34" charset="0"/>
                <a:cs typeface="Calibri" pitchFamily="34" charset="0"/>
              </a:rPr>
              <a:t>Myocardial infarction and synthesis of NO  </a:t>
            </a:r>
            <a:r>
              <a:rPr lang="en-US" sz="2800" b="1" dirty="0" smtClean="0">
                <a:solidFill>
                  <a:srgbClr val="FFFFCC"/>
                </a:solidFill>
                <a:latin typeface="Calibri" pitchFamily="34" charset="0"/>
                <a:cs typeface="Calibri" pitchFamily="34" charset="0"/>
              </a:rPr>
              <a:t>further worsens condition</a:t>
            </a:r>
          </a:p>
          <a:p>
            <a:r>
              <a:rPr lang="en-US" sz="2800" b="1" dirty="0" smtClean="0">
                <a:solidFill>
                  <a:srgbClr val="00FF00"/>
                </a:solidFill>
                <a:latin typeface="Calibri" pitchFamily="34" charset="0"/>
                <a:cs typeface="Calibri" pitchFamily="34" charset="0"/>
              </a:rPr>
              <a:t>Intestinal ischemia </a:t>
            </a:r>
            <a:r>
              <a:rPr lang="en-US" sz="2800" b="1" dirty="0" smtClean="0">
                <a:solidFill>
                  <a:srgbClr val="FFFFCC"/>
                </a:solidFill>
                <a:latin typeface="Calibri" pitchFamily="34" charset="0"/>
                <a:cs typeface="Calibri" pitchFamily="34" charset="0"/>
              </a:rPr>
              <a:t>causes microbes from intestinal flora to enter the circulation which produces superimposed </a:t>
            </a:r>
            <a:r>
              <a:rPr lang="en-US" sz="2800" b="1" dirty="0" err="1" smtClean="0">
                <a:solidFill>
                  <a:srgbClr val="FFFFCC"/>
                </a:solidFill>
                <a:latin typeface="Calibri" pitchFamily="34" charset="0"/>
                <a:cs typeface="Calibri" pitchFamily="34" charset="0"/>
              </a:rPr>
              <a:t>bacteremic</a:t>
            </a:r>
            <a:r>
              <a:rPr lang="en-US" sz="2800" b="1" dirty="0" smtClean="0">
                <a:solidFill>
                  <a:srgbClr val="FFFFCC"/>
                </a:solidFill>
                <a:latin typeface="Calibri" pitchFamily="34" charset="0"/>
                <a:cs typeface="Calibri" pitchFamily="34" charset="0"/>
              </a:rPr>
              <a:t> shock</a:t>
            </a:r>
          </a:p>
          <a:p>
            <a:r>
              <a:rPr lang="en-US" sz="2800" b="1" dirty="0" smtClean="0">
                <a:solidFill>
                  <a:srgbClr val="00FF00"/>
                </a:solidFill>
                <a:latin typeface="Calibri" pitchFamily="34" charset="0"/>
                <a:cs typeface="Calibri" pitchFamily="34" charset="0"/>
              </a:rPr>
              <a:t>Acute tubular necrosis </a:t>
            </a:r>
            <a:r>
              <a:rPr lang="en-US" sz="2800" b="1" dirty="0" smtClean="0">
                <a:solidFill>
                  <a:srgbClr val="FFFFCC"/>
                </a:solidFill>
                <a:latin typeface="Calibri" pitchFamily="34" charset="0"/>
                <a:cs typeface="Calibri" pitchFamily="34" charset="0"/>
              </a:rPr>
              <a:t>occurs in kidney</a:t>
            </a:r>
            <a:endParaRPr lang="en-US" sz="2800" b="1" dirty="0">
              <a:solidFill>
                <a:srgbClr val="FFFFCC"/>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4967"/>
            <a:ext cx="10353761" cy="1326321"/>
          </a:xfrm>
        </p:spPr>
        <p:txBody>
          <a:bodyPr/>
          <a:lstStyle/>
          <a:p>
            <a:r>
              <a:rPr lang="en-US" sz="3200" dirty="0">
                <a:solidFill>
                  <a:srgbClr val="FFFF00"/>
                </a:solidFill>
              </a:rPr>
              <a:t>SEPTIC SHOCK</a:t>
            </a:r>
            <a:endParaRPr lang="en-US" dirty="0"/>
          </a:p>
        </p:txBody>
      </p:sp>
      <p:sp>
        <p:nvSpPr>
          <p:cNvPr id="3" name="Content Placeholder 2"/>
          <p:cNvSpPr>
            <a:spLocks noGrp="1"/>
          </p:cNvSpPr>
          <p:nvPr>
            <p:ph idx="1"/>
          </p:nvPr>
        </p:nvSpPr>
        <p:spPr>
          <a:xfrm>
            <a:off x="344774" y="1301579"/>
            <a:ext cx="11737298" cy="5429001"/>
          </a:xfrm>
        </p:spPr>
        <p:txBody>
          <a:bodyPr>
            <a:noAutofit/>
          </a:bodyPr>
          <a:lstStyle/>
          <a:p>
            <a:pPr marL="0" indent="0">
              <a:buNone/>
            </a:pPr>
            <a:r>
              <a:rPr lang="en-US" sz="2800" b="1" dirty="0" smtClean="0">
                <a:solidFill>
                  <a:srgbClr val="FF99FF"/>
                </a:solidFill>
              </a:rPr>
              <a:t>Compensated phase </a:t>
            </a:r>
          </a:p>
          <a:p>
            <a:r>
              <a:rPr lang="en-US" sz="2800" b="1" dirty="0" smtClean="0">
                <a:solidFill>
                  <a:srgbClr val="FFFFCC"/>
                </a:solidFill>
              </a:rPr>
              <a:t>15 to 25% of fluid loss from vessels and there are subtle signs of shock </a:t>
            </a:r>
          </a:p>
          <a:p>
            <a:pPr marL="0" indent="0">
              <a:buNone/>
            </a:pPr>
            <a:r>
              <a:rPr lang="en-US" sz="2800" b="1" dirty="0" smtClean="0">
                <a:solidFill>
                  <a:srgbClr val="FF99FF"/>
                </a:solidFill>
              </a:rPr>
              <a:t>Intermediate  phase </a:t>
            </a:r>
          </a:p>
          <a:p>
            <a:r>
              <a:rPr lang="en-US" sz="2800" b="1" dirty="0" smtClean="0">
                <a:solidFill>
                  <a:srgbClr val="FFFFCC"/>
                </a:solidFill>
              </a:rPr>
              <a:t>25 to 35% of fluid loss from vessels and classical signs of shock appears </a:t>
            </a:r>
          </a:p>
          <a:p>
            <a:pPr marL="0" indent="0">
              <a:buNone/>
            </a:pPr>
            <a:r>
              <a:rPr lang="en-US" sz="2800" b="1" dirty="0" smtClean="0">
                <a:solidFill>
                  <a:srgbClr val="FF99FF"/>
                </a:solidFill>
              </a:rPr>
              <a:t>Irreversible phase </a:t>
            </a:r>
          </a:p>
          <a:p>
            <a:r>
              <a:rPr lang="en-US" sz="2800" b="1" dirty="0" smtClean="0">
                <a:solidFill>
                  <a:srgbClr val="FFFFCC"/>
                </a:solidFill>
              </a:rPr>
              <a:t>&gt;35% of fluid loss from vessels, body cells die to hypoxia and vital signs come to bottom</a:t>
            </a:r>
            <a:endParaRPr lang="en-US" sz="2800" b="1" dirty="0">
              <a:solidFill>
                <a:srgbClr val="FFFFCC"/>
              </a:solidFill>
            </a:endParaRPr>
          </a:p>
        </p:txBody>
      </p:sp>
    </p:spTree>
    <p:extLst>
      <p:ext uri="{BB962C8B-B14F-4D97-AF65-F5344CB8AC3E}">
        <p14:creationId xmlns:p14="http://schemas.microsoft.com/office/powerpoint/2010/main" val="2100783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835"/>
            <a:ext cx="10353761" cy="955983"/>
          </a:xfrm>
        </p:spPr>
        <p:txBody>
          <a:bodyPr>
            <a:normAutofit/>
          </a:bodyPr>
          <a:lstStyle/>
          <a:p>
            <a:r>
              <a:rPr lang="en-US" sz="4000" dirty="0" smtClean="0">
                <a:solidFill>
                  <a:srgbClr val="FFFF00"/>
                </a:solidFill>
              </a:rPr>
              <a:t>SEPTIC SHOCK</a:t>
            </a:r>
            <a:endParaRPr lang="en-US" sz="4000" dirty="0"/>
          </a:p>
        </p:txBody>
      </p:sp>
      <p:sp>
        <p:nvSpPr>
          <p:cNvPr id="3" name="Content Placeholder 2"/>
          <p:cNvSpPr>
            <a:spLocks noGrp="1"/>
          </p:cNvSpPr>
          <p:nvPr>
            <p:ph idx="1"/>
          </p:nvPr>
        </p:nvSpPr>
        <p:spPr>
          <a:xfrm>
            <a:off x="207818" y="1025235"/>
            <a:ext cx="11817927" cy="5652655"/>
          </a:xfrm>
        </p:spPr>
        <p:txBody>
          <a:bodyPr>
            <a:normAutofit/>
          </a:bodyPr>
          <a:lstStyle/>
          <a:p>
            <a:pPr>
              <a:buNone/>
            </a:pPr>
            <a:r>
              <a:rPr lang="en-US" sz="2800" b="1" dirty="0" smtClean="0">
                <a:solidFill>
                  <a:srgbClr val="FF99FF"/>
                </a:solidFill>
                <a:latin typeface="Calibri" pitchFamily="34" charset="0"/>
                <a:cs typeface="Calibri" pitchFamily="34" charset="0"/>
              </a:rPr>
              <a:t>Morphology </a:t>
            </a:r>
          </a:p>
          <a:p>
            <a:r>
              <a:rPr lang="en-US" sz="2800" b="1" dirty="0" smtClean="0">
                <a:solidFill>
                  <a:srgbClr val="FFFFCC"/>
                </a:solidFill>
                <a:latin typeface="Calibri" pitchFamily="34" charset="0"/>
                <a:cs typeface="Calibri" pitchFamily="34" charset="0"/>
              </a:rPr>
              <a:t>Changes manifest mainly in brain, heart, lungs, kidney, adrenals and GIT</a:t>
            </a:r>
          </a:p>
          <a:p>
            <a:r>
              <a:rPr lang="en-US" sz="2800" b="1" dirty="0" smtClean="0">
                <a:solidFill>
                  <a:srgbClr val="66FF66"/>
                </a:solidFill>
                <a:latin typeface="Calibri" pitchFamily="34" charset="0"/>
                <a:cs typeface="Calibri" pitchFamily="34" charset="0"/>
              </a:rPr>
              <a:t>Adrenals </a:t>
            </a:r>
            <a:r>
              <a:rPr lang="en-US" sz="2800" b="1" dirty="0" smtClean="0">
                <a:solidFill>
                  <a:srgbClr val="FFFFCC"/>
                </a:solidFill>
                <a:latin typeface="Calibri" pitchFamily="34" charset="0"/>
                <a:cs typeface="Calibri" pitchFamily="34" charset="0"/>
              </a:rPr>
              <a:t>– there is cortical cell lipid depletion reflecting relatively inactive vacuolated cells to metabolically active cells that utilize stored lipids for the synthesis of steroids</a:t>
            </a:r>
          </a:p>
          <a:p>
            <a:r>
              <a:rPr lang="en-US" sz="2800" b="1" dirty="0" smtClean="0">
                <a:solidFill>
                  <a:srgbClr val="66FF66"/>
                </a:solidFill>
                <a:latin typeface="Calibri" pitchFamily="34" charset="0"/>
                <a:cs typeface="Calibri" pitchFamily="34" charset="0"/>
              </a:rPr>
              <a:t>Heart </a:t>
            </a:r>
            <a:r>
              <a:rPr lang="en-US" sz="2800" b="1" dirty="0" smtClean="0">
                <a:solidFill>
                  <a:srgbClr val="FFFFCC"/>
                </a:solidFill>
                <a:latin typeface="Calibri" pitchFamily="34" charset="0"/>
                <a:cs typeface="Calibri" pitchFamily="34" charset="0"/>
              </a:rPr>
              <a:t>– due to hypoxia and fall in cardiac output – myocardial infarction</a:t>
            </a:r>
          </a:p>
          <a:p>
            <a:r>
              <a:rPr lang="en-US" sz="2800" b="1" dirty="0" smtClean="0">
                <a:solidFill>
                  <a:srgbClr val="66FF66"/>
                </a:solidFill>
                <a:latin typeface="Calibri" pitchFamily="34" charset="0"/>
                <a:cs typeface="Calibri" pitchFamily="34" charset="0"/>
              </a:rPr>
              <a:t>Brain </a:t>
            </a:r>
            <a:r>
              <a:rPr lang="en-US" sz="2800" b="1" dirty="0" smtClean="0">
                <a:solidFill>
                  <a:srgbClr val="FFFFCC"/>
                </a:solidFill>
                <a:latin typeface="Calibri" pitchFamily="34" charset="0"/>
                <a:cs typeface="Calibri" pitchFamily="34" charset="0"/>
              </a:rPr>
              <a:t>– cerebral ischemia develops leading to altered state of consciousness</a:t>
            </a:r>
          </a:p>
          <a:p>
            <a:r>
              <a:rPr lang="en-US" sz="2800" b="1" dirty="0" smtClean="0">
                <a:solidFill>
                  <a:srgbClr val="00FF00"/>
                </a:solidFill>
                <a:latin typeface="Calibri" pitchFamily="34" charset="0"/>
                <a:cs typeface="Calibri" pitchFamily="34" charset="0"/>
              </a:rPr>
              <a:t>Liver </a:t>
            </a:r>
            <a:r>
              <a:rPr lang="en-US" sz="2800" b="1" dirty="0" smtClean="0">
                <a:solidFill>
                  <a:srgbClr val="FFFFCC"/>
                </a:solidFill>
                <a:latin typeface="Calibri" pitchFamily="34" charset="0"/>
                <a:cs typeface="Calibri" pitchFamily="34" charset="0"/>
              </a:rPr>
              <a:t>– congestion and </a:t>
            </a:r>
            <a:r>
              <a:rPr lang="en-US" sz="2800" b="1" dirty="0" err="1" smtClean="0">
                <a:solidFill>
                  <a:srgbClr val="FFFFCC"/>
                </a:solidFill>
                <a:latin typeface="Calibri" pitchFamily="34" charset="0"/>
                <a:cs typeface="Calibri" pitchFamily="34" charset="0"/>
              </a:rPr>
              <a:t>centrilobular</a:t>
            </a:r>
            <a:r>
              <a:rPr lang="en-US" sz="2800" b="1" dirty="0" smtClean="0">
                <a:solidFill>
                  <a:srgbClr val="FFFFCC"/>
                </a:solidFill>
                <a:latin typeface="Calibri" pitchFamily="34" charset="0"/>
                <a:cs typeface="Calibri" pitchFamily="34" charset="0"/>
              </a:rPr>
              <a:t> necrosis</a:t>
            </a:r>
          </a:p>
          <a:p>
            <a:r>
              <a:rPr lang="en-US" sz="2800" b="1" dirty="0" smtClean="0">
                <a:solidFill>
                  <a:srgbClr val="00FF00"/>
                </a:solidFill>
                <a:latin typeface="Calibri" pitchFamily="34" charset="0"/>
                <a:cs typeface="Calibri" pitchFamily="34" charset="0"/>
              </a:rPr>
              <a:t>GIT</a:t>
            </a:r>
            <a:r>
              <a:rPr lang="en-US" sz="2800" b="1" dirty="0" smtClean="0">
                <a:solidFill>
                  <a:srgbClr val="FFFFCC"/>
                </a:solidFill>
                <a:latin typeface="Calibri" pitchFamily="34" charset="0"/>
                <a:cs typeface="Calibri" pitchFamily="34" charset="0"/>
              </a:rPr>
              <a:t> –erosions of gastric mucosa and Diffuse ischemic necrosis of intestine</a:t>
            </a:r>
          </a:p>
          <a:p>
            <a:pPr>
              <a:buNone/>
            </a:pPr>
            <a:endParaRPr lang="en-US" dirty="0">
              <a:solidFill>
                <a:srgbClr val="FFFFC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77" y="1"/>
            <a:ext cx="10353761" cy="1011382"/>
          </a:xfrm>
        </p:spPr>
        <p:txBody>
          <a:bodyPr/>
          <a:lstStyle/>
          <a:p>
            <a:r>
              <a:rPr lang="en-US" sz="3600" dirty="0" smtClean="0">
                <a:solidFill>
                  <a:srgbClr val="FFFF00"/>
                </a:solidFill>
              </a:rPr>
              <a:t>SEPTIC SHOCK</a:t>
            </a:r>
            <a:endParaRPr lang="en-US" dirty="0"/>
          </a:p>
        </p:txBody>
      </p:sp>
      <p:sp>
        <p:nvSpPr>
          <p:cNvPr id="3" name="Content Placeholder 2"/>
          <p:cNvSpPr>
            <a:spLocks noGrp="1"/>
          </p:cNvSpPr>
          <p:nvPr>
            <p:ph idx="1"/>
          </p:nvPr>
        </p:nvSpPr>
        <p:spPr>
          <a:xfrm>
            <a:off x="211015" y="703386"/>
            <a:ext cx="11703894" cy="6154616"/>
          </a:xfrm>
        </p:spPr>
        <p:txBody>
          <a:bodyPr>
            <a:normAutofit/>
          </a:bodyPr>
          <a:lstStyle/>
          <a:p>
            <a:pPr>
              <a:buNone/>
            </a:pPr>
            <a:r>
              <a:rPr lang="en-US" sz="2800" b="1" dirty="0" smtClean="0">
                <a:solidFill>
                  <a:srgbClr val="66FF66"/>
                </a:solidFill>
                <a:latin typeface="Calibri" pitchFamily="34" charset="0"/>
                <a:cs typeface="Calibri" pitchFamily="34" charset="0"/>
              </a:rPr>
              <a:t>Lungs </a:t>
            </a:r>
          </a:p>
          <a:p>
            <a:r>
              <a:rPr lang="en-US" sz="2800" b="1" dirty="0" smtClean="0">
                <a:solidFill>
                  <a:srgbClr val="FFFFCC"/>
                </a:solidFill>
                <a:latin typeface="Calibri" pitchFamily="34" charset="0"/>
                <a:cs typeface="Calibri" pitchFamily="34" charset="0"/>
              </a:rPr>
              <a:t>congestion and edema develops leading later to formation of hyaline membrane and alveolar collapse. </a:t>
            </a:r>
          </a:p>
          <a:p>
            <a:r>
              <a:rPr lang="en-US" sz="2800" b="1" dirty="0" smtClean="0">
                <a:solidFill>
                  <a:srgbClr val="FFFFCC"/>
                </a:solidFill>
                <a:latin typeface="Calibri" pitchFamily="34" charset="0"/>
                <a:cs typeface="Calibri" pitchFamily="34" charset="0"/>
              </a:rPr>
              <a:t>If patient survives organization and fibrosis occurs leading to emphysema and </a:t>
            </a:r>
            <a:r>
              <a:rPr lang="en-US" sz="2800" b="1" dirty="0" err="1" smtClean="0">
                <a:solidFill>
                  <a:srgbClr val="FFFFCC"/>
                </a:solidFill>
                <a:latin typeface="Calibri" pitchFamily="34" charset="0"/>
                <a:cs typeface="Calibri" pitchFamily="34" charset="0"/>
              </a:rPr>
              <a:t>bronchiectasis</a:t>
            </a:r>
            <a:endParaRPr lang="en-US" sz="2800" b="1" dirty="0" smtClean="0">
              <a:solidFill>
                <a:srgbClr val="FFFFCC"/>
              </a:solidFill>
              <a:latin typeface="Calibri" pitchFamily="34" charset="0"/>
              <a:cs typeface="Calibri" pitchFamily="34" charset="0"/>
            </a:endParaRPr>
          </a:p>
          <a:p>
            <a:pPr>
              <a:buNone/>
            </a:pPr>
            <a:r>
              <a:rPr lang="en-US" sz="2800" b="1" dirty="0" smtClean="0">
                <a:solidFill>
                  <a:srgbClr val="66FF66"/>
                </a:solidFill>
                <a:latin typeface="Calibri" pitchFamily="34" charset="0"/>
                <a:cs typeface="Calibri" pitchFamily="34" charset="0"/>
              </a:rPr>
              <a:t>Kidney </a:t>
            </a:r>
          </a:p>
          <a:p>
            <a:r>
              <a:rPr lang="en-US" sz="2800" b="1" dirty="0" smtClean="0">
                <a:latin typeface="Calibri" pitchFamily="34" charset="0"/>
                <a:cs typeface="Calibri" pitchFamily="34" charset="0"/>
              </a:rPr>
              <a:t> </a:t>
            </a:r>
            <a:r>
              <a:rPr lang="en-US" sz="2800" b="1" dirty="0" smtClean="0">
                <a:solidFill>
                  <a:srgbClr val="FFFFCC"/>
                </a:solidFill>
                <a:latin typeface="Calibri" pitchFamily="34" charset="0"/>
                <a:cs typeface="Calibri" pitchFamily="34" charset="0"/>
              </a:rPr>
              <a:t>fall in the BP leads to reduction in </a:t>
            </a:r>
            <a:r>
              <a:rPr lang="en-US" sz="2800" b="1" dirty="0" err="1" smtClean="0">
                <a:solidFill>
                  <a:srgbClr val="FFFFCC"/>
                </a:solidFill>
                <a:latin typeface="Calibri" pitchFamily="34" charset="0"/>
                <a:cs typeface="Calibri" pitchFamily="34" charset="0"/>
              </a:rPr>
              <a:t>glomerular</a:t>
            </a:r>
            <a:r>
              <a:rPr lang="en-US" sz="2800" b="1" dirty="0" smtClean="0">
                <a:solidFill>
                  <a:srgbClr val="FFFFCC"/>
                </a:solidFill>
                <a:latin typeface="Calibri" pitchFamily="34" charset="0"/>
                <a:cs typeface="Calibri" pitchFamily="34" charset="0"/>
              </a:rPr>
              <a:t> filtrate which further produces uremia due to retention of waste products</a:t>
            </a:r>
          </a:p>
          <a:p>
            <a:r>
              <a:rPr lang="en-US" sz="2800" b="1" dirty="0" smtClean="0">
                <a:solidFill>
                  <a:srgbClr val="FFFFCC"/>
                </a:solidFill>
                <a:latin typeface="Calibri" pitchFamily="34" charset="0"/>
                <a:cs typeface="Calibri" pitchFamily="34" charset="0"/>
              </a:rPr>
              <a:t>Due to tubular ischemia, tubular necrosis develops which leads to </a:t>
            </a:r>
            <a:r>
              <a:rPr lang="en-US" sz="2800" b="1" dirty="0" err="1" smtClean="0">
                <a:solidFill>
                  <a:srgbClr val="FFFFCC"/>
                </a:solidFill>
                <a:latin typeface="Calibri" pitchFamily="34" charset="0"/>
                <a:cs typeface="Calibri" pitchFamily="34" charset="0"/>
              </a:rPr>
              <a:t>anuria</a:t>
            </a:r>
            <a:r>
              <a:rPr lang="en-US" sz="2800" b="1" dirty="0" smtClean="0">
                <a:solidFill>
                  <a:srgbClr val="FFFFCC"/>
                </a:solidFill>
                <a:latin typeface="Calibri" pitchFamily="34" charset="0"/>
                <a:cs typeface="Calibri" pitchFamily="34" charset="0"/>
              </a:rPr>
              <a:t> further leading to severe progressive uremia</a:t>
            </a:r>
            <a:endParaRPr lang="en-US" sz="2800" b="1" dirty="0">
              <a:solidFill>
                <a:srgbClr val="FFFFCC"/>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156" r="12090"/>
          <a:stretch/>
        </p:blipFill>
        <p:spPr>
          <a:xfrm>
            <a:off x="0" y="-26234"/>
            <a:ext cx="12192000" cy="6884233"/>
          </a:xfrm>
          <a:prstGeom prst="rect">
            <a:avLst/>
          </a:prstGeom>
        </p:spPr>
      </p:pic>
    </p:spTree>
    <p:extLst>
      <p:ext uri="{BB962C8B-B14F-4D97-AF65-F5344CB8AC3E}">
        <p14:creationId xmlns:p14="http://schemas.microsoft.com/office/powerpoint/2010/main" val="2121094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686" y="1424066"/>
            <a:ext cx="11557416" cy="4401205"/>
          </a:xfrm>
          <a:prstGeom prst="rect">
            <a:avLst/>
          </a:prstGeom>
        </p:spPr>
        <p:txBody>
          <a:bodyPr wrap="square">
            <a:spAutoFit/>
          </a:bodyPr>
          <a:lstStyle/>
          <a:p>
            <a:pPr fontAlgn="base"/>
            <a:r>
              <a:rPr lang="en-US" sz="2800" b="1" dirty="0">
                <a:solidFill>
                  <a:srgbClr val="FF99FF"/>
                </a:solidFill>
              </a:rPr>
              <a:t>ESSAY QUESTIONS</a:t>
            </a:r>
            <a:endParaRPr lang="en-US" sz="2800" b="1" dirty="0" smtClean="0">
              <a:solidFill>
                <a:srgbClr val="FFFFCC"/>
              </a:solidFill>
              <a:latin typeface="inherit"/>
            </a:endParaRPr>
          </a:p>
          <a:p>
            <a:pPr fontAlgn="base">
              <a:buFont typeface="+mj-lt"/>
              <a:buAutoNum type="arabicPeriod"/>
            </a:pPr>
            <a:r>
              <a:rPr lang="en-US" sz="2800" b="1" dirty="0" smtClean="0">
                <a:solidFill>
                  <a:srgbClr val="FFFFCC"/>
                </a:solidFill>
                <a:latin typeface="inherit"/>
              </a:rPr>
              <a:t>A 55 years old lady was brought to the emergency room unconscious. her blood pressure was very low. pulse was weak and rapid. Her skin was warm and flushed. Her blood culture revealed growth of gram positive bacteria.</a:t>
            </a:r>
          </a:p>
          <a:p>
            <a:pPr fontAlgn="base"/>
            <a:r>
              <a:rPr lang="en-US" sz="2800" b="1" dirty="0">
                <a:solidFill>
                  <a:srgbClr val="FFFFCC"/>
                </a:solidFill>
                <a:latin typeface="inherit"/>
              </a:rPr>
              <a:t>                   a. What is possible </a:t>
            </a:r>
            <a:r>
              <a:rPr lang="en-US" sz="2800" b="1" dirty="0" smtClean="0">
                <a:solidFill>
                  <a:srgbClr val="FFFFCC"/>
                </a:solidFill>
                <a:latin typeface="inherit"/>
              </a:rPr>
              <a:t>diagnosis</a:t>
            </a:r>
          </a:p>
          <a:p>
            <a:pPr fontAlgn="base"/>
            <a:r>
              <a:rPr lang="en-US" sz="2800" b="1" dirty="0">
                <a:solidFill>
                  <a:srgbClr val="FFFFCC"/>
                </a:solidFill>
                <a:latin typeface="inherit"/>
              </a:rPr>
              <a:t> </a:t>
            </a:r>
            <a:r>
              <a:rPr lang="en-US" sz="2800" b="1" dirty="0" smtClean="0">
                <a:solidFill>
                  <a:srgbClr val="FFFFCC"/>
                </a:solidFill>
                <a:latin typeface="inherit"/>
              </a:rPr>
              <a:t>                  b. Describe the pathogenesis of this condition</a:t>
            </a:r>
          </a:p>
          <a:p>
            <a:pPr fontAlgn="base"/>
            <a:r>
              <a:rPr lang="en-US" sz="2800" b="1" dirty="0">
                <a:solidFill>
                  <a:srgbClr val="FFFFCC"/>
                </a:solidFill>
                <a:latin typeface="inherit"/>
              </a:rPr>
              <a:t> </a:t>
            </a:r>
            <a:r>
              <a:rPr lang="en-US" sz="2800" b="1" dirty="0" smtClean="0">
                <a:solidFill>
                  <a:srgbClr val="FFFFCC"/>
                </a:solidFill>
                <a:latin typeface="inherit"/>
              </a:rPr>
              <a:t>                  c. Describe the stages of this disorder</a:t>
            </a:r>
            <a:endParaRPr lang="en-US" sz="2800" b="1" dirty="0">
              <a:solidFill>
                <a:srgbClr val="FFFFCC"/>
              </a:solidFill>
              <a:latin typeface="Helvetica Neue"/>
            </a:endParaRPr>
          </a:p>
          <a:p>
            <a:pPr fontAlgn="base"/>
            <a:r>
              <a:rPr lang="en-US" sz="2800" b="1" dirty="0">
                <a:solidFill>
                  <a:srgbClr val="FFFFCC"/>
                </a:solidFill>
                <a:latin typeface="inherit"/>
              </a:rPr>
              <a:t>                   </a:t>
            </a:r>
            <a:endParaRPr lang="en-US" sz="2800" b="1" dirty="0" smtClean="0">
              <a:solidFill>
                <a:srgbClr val="FFFFCC"/>
              </a:solidFill>
              <a:latin typeface="inherit"/>
            </a:endParaRPr>
          </a:p>
          <a:p>
            <a:pPr fontAlgn="base"/>
            <a:r>
              <a:rPr lang="en-US" sz="2800" b="1" dirty="0">
                <a:solidFill>
                  <a:srgbClr val="FFFFCC"/>
                </a:solidFill>
                <a:latin typeface="inherit"/>
              </a:rPr>
              <a:t>          (Answer: Septic Shock)              (</a:t>
            </a:r>
            <a:r>
              <a:rPr lang="en-US" sz="2800" b="1" dirty="0" err="1">
                <a:solidFill>
                  <a:srgbClr val="FFFFCC"/>
                </a:solidFill>
                <a:latin typeface="inherit"/>
              </a:rPr>
              <a:t>Dr.NTRUHS</a:t>
            </a:r>
            <a:r>
              <a:rPr lang="en-US" sz="2800" b="1" dirty="0">
                <a:solidFill>
                  <a:srgbClr val="FFFFCC"/>
                </a:solidFill>
                <a:latin typeface="inherit"/>
              </a:rPr>
              <a:t> Jan 2015) </a:t>
            </a:r>
            <a:endParaRPr lang="en-US" sz="2800" b="1" i="0" dirty="0">
              <a:solidFill>
                <a:srgbClr val="FFFFCC"/>
              </a:solidFill>
              <a:effectLst/>
              <a:latin typeface="Helvetica Neue"/>
            </a:endParaRPr>
          </a:p>
        </p:txBody>
      </p:sp>
    </p:spTree>
    <p:extLst>
      <p:ext uri="{BB962C8B-B14F-4D97-AF65-F5344CB8AC3E}">
        <p14:creationId xmlns:p14="http://schemas.microsoft.com/office/powerpoint/2010/main" val="258106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SEPTIC SHOCK</a:t>
            </a:r>
            <a:endParaRPr lang="en-US" dirty="0"/>
          </a:p>
        </p:txBody>
      </p:sp>
      <p:sp>
        <p:nvSpPr>
          <p:cNvPr id="3" name="Content Placeholder 2"/>
          <p:cNvSpPr>
            <a:spLocks noGrp="1"/>
          </p:cNvSpPr>
          <p:nvPr>
            <p:ph idx="1"/>
          </p:nvPr>
        </p:nvSpPr>
        <p:spPr>
          <a:xfrm>
            <a:off x="209862" y="1738859"/>
            <a:ext cx="11662347" cy="4661941"/>
          </a:xfrm>
        </p:spPr>
        <p:txBody>
          <a:bodyPr>
            <a:normAutofit/>
          </a:bodyPr>
          <a:lstStyle/>
          <a:p>
            <a:pPr marL="0" indent="0">
              <a:buNone/>
            </a:pPr>
            <a:r>
              <a:rPr lang="en-US" sz="2600" b="1" dirty="0">
                <a:solidFill>
                  <a:srgbClr val="FF99FF"/>
                </a:solidFill>
                <a:effectLst/>
              </a:rPr>
              <a:t>ESSAY QUESTIONS </a:t>
            </a:r>
            <a:endParaRPr lang="en-US" sz="2600" dirty="0">
              <a:solidFill>
                <a:srgbClr val="FF99FF"/>
              </a:solidFill>
              <a:effectLst/>
            </a:endParaRPr>
          </a:p>
          <a:p>
            <a:pPr lvl="0"/>
            <a:r>
              <a:rPr lang="en-US" sz="2600" b="1" dirty="0">
                <a:solidFill>
                  <a:srgbClr val="FFFFCC"/>
                </a:solidFill>
                <a:effectLst/>
              </a:rPr>
              <a:t>Define shock. Write about the classification, etiology, pathogenesis and morphological changes in various organs in shock </a:t>
            </a:r>
            <a:r>
              <a:rPr lang="en-US" sz="2600" b="1" dirty="0">
                <a:solidFill>
                  <a:srgbClr val="66FF66"/>
                </a:solidFill>
                <a:effectLst/>
              </a:rPr>
              <a:t>(RGUHS- Jan 2008)</a:t>
            </a:r>
            <a:endParaRPr lang="en-US" sz="2600" dirty="0">
              <a:solidFill>
                <a:srgbClr val="66FF66"/>
              </a:solidFill>
              <a:effectLst/>
            </a:endParaRPr>
          </a:p>
          <a:p>
            <a:pPr lvl="0"/>
            <a:r>
              <a:rPr lang="en-US" sz="2600" b="1" dirty="0">
                <a:solidFill>
                  <a:srgbClr val="FFFFCC"/>
                </a:solidFill>
                <a:effectLst/>
              </a:rPr>
              <a:t>Define shock. What are the different types of shock? Describe the pathogenesis of septic shock. </a:t>
            </a:r>
            <a:r>
              <a:rPr lang="en-US" sz="2600" b="1" dirty="0">
                <a:solidFill>
                  <a:srgbClr val="66FF66"/>
                </a:solidFill>
                <a:effectLst/>
              </a:rPr>
              <a:t>(RGUHS- Jun 2012, Dec 2012)</a:t>
            </a:r>
            <a:endParaRPr lang="en-US" sz="2600" dirty="0">
              <a:solidFill>
                <a:srgbClr val="66FF66"/>
              </a:solidFill>
              <a:effectLst/>
            </a:endParaRPr>
          </a:p>
          <a:p>
            <a:pPr lvl="0"/>
            <a:r>
              <a:rPr lang="en-US" sz="2600" b="1" dirty="0">
                <a:solidFill>
                  <a:srgbClr val="FFFFCC"/>
                </a:solidFill>
                <a:effectLst/>
              </a:rPr>
              <a:t>Discus pathogenesis of septic shock. Enumerate various stages in evolution of Shock. Describe the various morphological changes in various organs in shock.                           </a:t>
            </a:r>
            <a:r>
              <a:rPr lang="en-US" sz="2600" b="1" dirty="0">
                <a:solidFill>
                  <a:srgbClr val="66FF66"/>
                </a:solidFill>
                <a:effectLst/>
              </a:rPr>
              <a:t>(RGUHS- Jun 2010)</a:t>
            </a:r>
            <a:endParaRPr lang="en-US" sz="2600" dirty="0">
              <a:solidFill>
                <a:srgbClr val="66FF66"/>
              </a:solidFill>
              <a:effectLst/>
            </a:endParaRP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90"/>
            <a:ext cx="10353761" cy="1326321"/>
          </a:xfrm>
        </p:spPr>
        <p:txBody>
          <a:bodyPr/>
          <a:lstStyle/>
          <a:p>
            <a:r>
              <a:rPr lang="en-US" sz="4800" dirty="0" smtClean="0">
                <a:solidFill>
                  <a:srgbClr val="FFFF00"/>
                </a:solidFill>
              </a:rPr>
              <a:t>SHOCK</a:t>
            </a:r>
            <a:endParaRPr lang="en-US" dirty="0">
              <a:solidFill>
                <a:srgbClr val="FFFF00"/>
              </a:solidFill>
            </a:endParaRPr>
          </a:p>
        </p:txBody>
      </p:sp>
      <p:sp>
        <p:nvSpPr>
          <p:cNvPr id="3" name="Content Placeholder 2"/>
          <p:cNvSpPr>
            <a:spLocks noGrp="1"/>
          </p:cNvSpPr>
          <p:nvPr>
            <p:ph idx="1"/>
          </p:nvPr>
        </p:nvSpPr>
        <p:spPr>
          <a:xfrm>
            <a:off x="209862" y="749509"/>
            <a:ext cx="11692327" cy="6108492"/>
          </a:xfrm>
        </p:spPr>
        <p:txBody>
          <a:bodyPr>
            <a:normAutofit/>
          </a:bodyPr>
          <a:lstStyle/>
          <a:p>
            <a:pPr marL="0" indent="0">
              <a:buNone/>
            </a:pPr>
            <a:r>
              <a:rPr lang="en-US" sz="2800" b="1" dirty="0">
                <a:solidFill>
                  <a:srgbClr val="FF99FF"/>
                </a:solidFill>
                <a:effectLst/>
              </a:rPr>
              <a:t>SHORT QUESTIONS (4 MARKS</a:t>
            </a:r>
            <a:r>
              <a:rPr lang="en-US" sz="2800" b="1" dirty="0" smtClean="0">
                <a:solidFill>
                  <a:srgbClr val="FF99FF"/>
                </a:solidFill>
                <a:effectLst/>
              </a:rPr>
              <a:t>)</a:t>
            </a:r>
          </a:p>
          <a:p>
            <a:r>
              <a:rPr lang="en-US" sz="2800" b="1" dirty="0">
                <a:solidFill>
                  <a:srgbClr val="FFFFCC"/>
                </a:solidFill>
                <a:effectLst/>
              </a:rPr>
              <a:t>Pathogenesis of </a:t>
            </a:r>
            <a:r>
              <a:rPr lang="en-US" sz="2800" b="1" dirty="0" err="1">
                <a:solidFill>
                  <a:srgbClr val="FFFFCC"/>
                </a:solidFill>
                <a:effectLst/>
              </a:rPr>
              <a:t>Endotoxic</a:t>
            </a:r>
            <a:r>
              <a:rPr lang="en-US" sz="2800" b="1" dirty="0">
                <a:solidFill>
                  <a:srgbClr val="FFFFCC"/>
                </a:solidFill>
                <a:effectLst/>
              </a:rPr>
              <a:t> shock  </a:t>
            </a:r>
            <a:r>
              <a:rPr lang="en-US" sz="2800" b="1" dirty="0">
                <a:solidFill>
                  <a:srgbClr val="66FF66"/>
                </a:solidFill>
                <a:effectLst/>
              </a:rPr>
              <a:t>(NTRUHS July / Aug 2014)</a:t>
            </a:r>
            <a:endParaRPr lang="en-US" sz="2800" dirty="0">
              <a:solidFill>
                <a:srgbClr val="66FF66"/>
              </a:solidFill>
              <a:effectLst/>
            </a:endParaRPr>
          </a:p>
          <a:p>
            <a:r>
              <a:rPr lang="en-US" sz="2800" b="1" dirty="0">
                <a:solidFill>
                  <a:srgbClr val="FFFFCC"/>
                </a:solidFill>
                <a:effectLst/>
              </a:rPr>
              <a:t>Define shock. Pathogenesis of septic shock.</a:t>
            </a:r>
            <a:r>
              <a:rPr lang="en-US" sz="2800" b="1" dirty="0">
                <a:solidFill>
                  <a:srgbClr val="66FF66"/>
                </a:solidFill>
                <a:effectLst/>
              </a:rPr>
              <a:t>(RGUHS-Jun 2008,Jan 2009,Dec 2009, Dec 2011, Jul 2012)</a:t>
            </a:r>
            <a:endParaRPr lang="en-US" sz="2800" dirty="0">
              <a:solidFill>
                <a:srgbClr val="66FF66"/>
              </a:solidFill>
              <a:effectLst/>
            </a:endParaRPr>
          </a:p>
          <a:p>
            <a:r>
              <a:rPr lang="en-US" sz="2800" b="1" dirty="0">
                <a:solidFill>
                  <a:srgbClr val="FFFFCC"/>
                </a:solidFill>
                <a:effectLst/>
              </a:rPr>
              <a:t>Septic shock </a:t>
            </a:r>
            <a:r>
              <a:rPr lang="en-US" sz="2800" b="1" dirty="0">
                <a:solidFill>
                  <a:srgbClr val="66FF66"/>
                </a:solidFill>
                <a:effectLst/>
              </a:rPr>
              <a:t>(NTRUHS May 2006)</a:t>
            </a:r>
            <a:endParaRPr lang="en-US" sz="2800" dirty="0">
              <a:solidFill>
                <a:srgbClr val="66FF66"/>
              </a:solidFill>
              <a:effectLst/>
            </a:endParaRPr>
          </a:p>
          <a:p>
            <a:pPr marL="0" indent="0">
              <a:buNone/>
            </a:pPr>
            <a:r>
              <a:rPr lang="en-US" sz="2800" b="1" dirty="0">
                <a:solidFill>
                  <a:srgbClr val="FF99FF"/>
                </a:solidFill>
                <a:effectLst/>
              </a:rPr>
              <a:t>VERY SHORT QUESTIONS (2 MARKS)</a:t>
            </a:r>
            <a:endParaRPr lang="en-US" sz="2800" dirty="0">
              <a:solidFill>
                <a:srgbClr val="FF99FF"/>
              </a:solidFill>
              <a:effectLst/>
            </a:endParaRPr>
          </a:p>
          <a:p>
            <a:r>
              <a:rPr lang="en-US" sz="2800" b="1" dirty="0" err="1">
                <a:solidFill>
                  <a:srgbClr val="FFFFCC"/>
                </a:solidFill>
                <a:effectLst/>
              </a:rPr>
              <a:t>Hypovolaemic</a:t>
            </a:r>
            <a:r>
              <a:rPr lang="en-US" sz="2800" b="1" dirty="0">
                <a:solidFill>
                  <a:srgbClr val="FFFFCC"/>
                </a:solidFill>
                <a:effectLst/>
              </a:rPr>
              <a:t> Shock </a:t>
            </a:r>
            <a:r>
              <a:rPr lang="en-US" sz="2800" b="1" dirty="0">
                <a:solidFill>
                  <a:srgbClr val="66FF66"/>
                </a:solidFill>
                <a:effectLst/>
              </a:rPr>
              <a:t>(NTRUHS July, 2011)</a:t>
            </a:r>
            <a:endParaRPr lang="en-US" sz="2800" dirty="0">
              <a:solidFill>
                <a:srgbClr val="66FF66"/>
              </a:solidFill>
              <a:effectLst/>
            </a:endParaRPr>
          </a:p>
          <a:p>
            <a:r>
              <a:rPr lang="en-US" sz="2800" b="1" dirty="0">
                <a:solidFill>
                  <a:srgbClr val="FFFFCC"/>
                </a:solidFill>
                <a:effectLst/>
              </a:rPr>
              <a:t>Stages of shock </a:t>
            </a:r>
            <a:r>
              <a:rPr lang="en-US" sz="2800" b="1" dirty="0">
                <a:solidFill>
                  <a:srgbClr val="66FF66"/>
                </a:solidFill>
                <a:effectLst/>
              </a:rPr>
              <a:t>(NTRUHS Sept/Oct, 2007)</a:t>
            </a:r>
            <a:endParaRPr lang="en-US" sz="2800" dirty="0">
              <a:solidFill>
                <a:srgbClr val="66FF66"/>
              </a:solidFill>
              <a:effectLst/>
            </a:endParaRPr>
          </a:p>
          <a:p>
            <a:r>
              <a:rPr lang="en-US" sz="2800" b="1" dirty="0">
                <a:solidFill>
                  <a:srgbClr val="FFFFCC"/>
                </a:solidFill>
                <a:effectLst/>
              </a:rPr>
              <a:t>Decompensated shock </a:t>
            </a:r>
            <a:r>
              <a:rPr lang="en-US" sz="2800" b="1" dirty="0">
                <a:solidFill>
                  <a:srgbClr val="66FF66"/>
                </a:solidFill>
                <a:effectLst/>
              </a:rPr>
              <a:t>(NTRUHS April 2003)</a:t>
            </a:r>
            <a:endParaRPr lang="en-US" sz="2800" dirty="0">
              <a:solidFill>
                <a:srgbClr val="66FF66"/>
              </a:solidFill>
              <a:effectLst/>
            </a:endParaRPr>
          </a:p>
          <a:p>
            <a:endParaRPr lang="en-US" dirty="0">
              <a:effectLst/>
            </a:endParaRPr>
          </a:p>
          <a:p>
            <a:endParaRPr lang="en-US" dirty="0"/>
          </a:p>
        </p:txBody>
      </p:sp>
    </p:spTree>
    <p:extLst>
      <p:ext uri="{BB962C8B-B14F-4D97-AF65-F5344CB8AC3E}">
        <p14:creationId xmlns:p14="http://schemas.microsoft.com/office/powerpoint/2010/main" val="1418577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18655"/>
            <a:ext cx="10353761" cy="1326321"/>
          </a:xfrm>
        </p:spPr>
        <p:txBody>
          <a:bodyPr/>
          <a:lstStyle/>
          <a:p>
            <a:r>
              <a:rPr lang="en-US" sz="3600" dirty="0" smtClean="0">
                <a:solidFill>
                  <a:srgbClr val="FFFF00"/>
                </a:solidFill>
                <a:latin typeface="Calibri" panose="020F0502020204030204" pitchFamily="34" charset="0"/>
              </a:rPr>
              <a:t>CARDIOGENIC SHOCK</a:t>
            </a:r>
            <a:endParaRPr lang="en-US" dirty="0"/>
          </a:p>
        </p:txBody>
      </p:sp>
      <p:sp>
        <p:nvSpPr>
          <p:cNvPr id="3" name="Content Placeholder 2"/>
          <p:cNvSpPr>
            <a:spLocks noGrp="1"/>
          </p:cNvSpPr>
          <p:nvPr>
            <p:ph idx="1"/>
          </p:nvPr>
        </p:nvSpPr>
        <p:spPr>
          <a:xfrm>
            <a:off x="387927" y="1163760"/>
            <a:ext cx="11513128" cy="5347869"/>
          </a:xfrm>
        </p:spPr>
        <p:txBody>
          <a:bodyPr>
            <a:noAutofit/>
          </a:bodyPr>
          <a:lstStyle/>
          <a:p>
            <a:r>
              <a:rPr lang="en-US" altLang="en-US" sz="3600" b="1" dirty="0" smtClean="0">
                <a:solidFill>
                  <a:srgbClr val="FF99FF"/>
                </a:solidFill>
                <a:latin typeface="Calibri" pitchFamily="34" charset="0"/>
              </a:rPr>
              <a:t>Mechanism - </a:t>
            </a:r>
            <a:r>
              <a:rPr lang="en-US" altLang="en-US" sz="3600" b="1" dirty="0" smtClean="0">
                <a:solidFill>
                  <a:srgbClr val="FFFFCC"/>
                </a:solidFill>
                <a:latin typeface="Calibri" pitchFamily="34" charset="0"/>
              </a:rPr>
              <a:t>Results from low cardiac output due to myocardial pump failure </a:t>
            </a:r>
          </a:p>
          <a:p>
            <a:r>
              <a:rPr lang="en-US" altLang="en-US" sz="3600" b="1" dirty="0" smtClean="0">
                <a:solidFill>
                  <a:srgbClr val="FF99FF"/>
                </a:solidFill>
                <a:latin typeface="Calibri" pitchFamily="34" charset="0"/>
              </a:rPr>
              <a:t>Causes         </a:t>
            </a:r>
            <a:r>
              <a:rPr lang="en-US" altLang="en-US" sz="3600" b="1" dirty="0" smtClean="0">
                <a:solidFill>
                  <a:srgbClr val="FFFFCC"/>
                </a:solidFill>
                <a:latin typeface="Calibri" pitchFamily="34" charset="0"/>
              </a:rPr>
              <a:t>-   Myocardial damage (M.I) </a:t>
            </a:r>
            <a:endParaRPr lang="en-US" altLang="en-US" sz="3600" b="1" dirty="0">
              <a:solidFill>
                <a:srgbClr val="FFFFCC"/>
              </a:solidFill>
              <a:latin typeface="Calibri" pitchFamily="34" charset="0"/>
            </a:endParaRPr>
          </a:p>
          <a:p>
            <a:pPr marL="609600" indent="-609600">
              <a:buFontTx/>
              <a:buNone/>
            </a:pPr>
            <a:r>
              <a:rPr lang="en-US" altLang="en-US" sz="3600" b="1" dirty="0">
                <a:solidFill>
                  <a:srgbClr val="FFFFCC"/>
                </a:solidFill>
                <a:latin typeface="Calibri" pitchFamily="34" charset="0"/>
              </a:rPr>
              <a:t>			</a:t>
            </a:r>
            <a:r>
              <a:rPr lang="en-US" altLang="en-US" sz="3600" b="1" dirty="0" smtClean="0">
                <a:solidFill>
                  <a:srgbClr val="FFFFCC"/>
                </a:solidFill>
                <a:latin typeface="Calibri" pitchFamily="34" charset="0"/>
              </a:rPr>
              <a:t>      -   Ventricular </a:t>
            </a:r>
            <a:r>
              <a:rPr lang="en-US" altLang="en-US" sz="3600" b="1" dirty="0">
                <a:solidFill>
                  <a:srgbClr val="FFFFCC"/>
                </a:solidFill>
                <a:latin typeface="Calibri" pitchFamily="34" charset="0"/>
              </a:rPr>
              <a:t>rupture </a:t>
            </a:r>
          </a:p>
          <a:p>
            <a:pPr marL="609600" indent="-609600">
              <a:buFontTx/>
              <a:buNone/>
            </a:pPr>
            <a:r>
              <a:rPr lang="en-US" altLang="en-US" sz="3600" b="1" dirty="0">
                <a:solidFill>
                  <a:srgbClr val="FFFFCC"/>
                </a:solidFill>
                <a:latin typeface="Calibri" pitchFamily="34" charset="0"/>
              </a:rPr>
              <a:t>			</a:t>
            </a:r>
            <a:r>
              <a:rPr lang="en-US" altLang="en-US" sz="3600" b="1" dirty="0" smtClean="0">
                <a:solidFill>
                  <a:srgbClr val="FFFFCC"/>
                </a:solidFill>
                <a:latin typeface="Calibri" pitchFamily="34" charset="0"/>
              </a:rPr>
              <a:t>      -</a:t>
            </a:r>
            <a:r>
              <a:rPr lang="en-US" altLang="en-US" sz="3600" b="1" dirty="0">
                <a:solidFill>
                  <a:srgbClr val="FFFFCC"/>
                </a:solidFill>
                <a:latin typeface="Calibri" pitchFamily="34" charset="0"/>
              </a:rPr>
              <a:t> </a:t>
            </a:r>
            <a:r>
              <a:rPr lang="en-US" altLang="en-US" sz="3600" b="1" dirty="0" smtClean="0">
                <a:solidFill>
                  <a:srgbClr val="FFFFCC"/>
                </a:solidFill>
                <a:latin typeface="Calibri" pitchFamily="34" charset="0"/>
              </a:rPr>
              <a:t>  Arrhythmias </a:t>
            </a:r>
            <a:endParaRPr lang="en-US" altLang="en-US" sz="3600" b="1" dirty="0">
              <a:solidFill>
                <a:srgbClr val="FFFFCC"/>
              </a:solidFill>
              <a:latin typeface="Calibri" pitchFamily="34" charset="0"/>
            </a:endParaRPr>
          </a:p>
          <a:p>
            <a:pPr marL="609600" indent="-609600">
              <a:buFontTx/>
              <a:buNone/>
            </a:pPr>
            <a:r>
              <a:rPr lang="en-US" altLang="en-US" sz="3600" b="1" dirty="0">
                <a:solidFill>
                  <a:srgbClr val="FFFFCC"/>
                </a:solidFill>
                <a:latin typeface="Calibri" pitchFamily="34" charset="0"/>
              </a:rPr>
              <a:t>			</a:t>
            </a:r>
            <a:r>
              <a:rPr lang="en-US" altLang="en-US" sz="3600" b="1" dirty="0" smtClean="0">
                <a:solidFill>
                  <a:srgbClr val="FFFFCC"/>
                </a:solidFill>
                <a:latin typeface="Calibri" pitchFamily="34" charset="0"/>
              </a:rPr>
              <a:t>      -</a:t>
            </a:r>
            <a:r>
              <a:rPr lang="en-US" altLang="en-US" sz="3600" b="1" dirty="0">
                <a:solidFill>
                  <a:srgbClr val="FFFFCC"/>
                </a:solidFill>
                <a:latin typeface="Calibri" pitchFamily="34" charset="0"/>
              </a:rPr>
              <a:t> </a:t>
            </a:r>
            <a:r>
              <a:rPr lang="en-US" altLang="en-US" sz="3600" b="1" dirty="0" smtClean="0">
                <a:solidFill>
                  <a:srgbClr val="FFFFCC"/>
                </a:solidFill>
                <a:latin typeface="Calibri" pitchFamily="34" charset="0"/>
              </a:rPr>
              <a:t>  Cardiac </a:t>
            </a:r>
            <a:r>
              <a:rPr lang="en-US" altLang="en-US" sz="3600" b="1" dirty="0" err="1">
                <a:solidFill>
                  <a:srgbClr val="FFFFCC"/>
                </a:solidFill>
                <a:latin typeface="Calibri" pitchFamily="34" charset="0"/>
              </a:rPr>
              <a:t>tamponade</a:t>
            </a:r>
            <a:r>
              <a:rPr lang="en-US" altLang="en-US" sz="3600" b="1" dirty="0">
                <a:solidFill>
                  <a:srgbClr val="FFFFCC"/>
                </a:solidFill>
                <a:latin typeface="Calibri" pitchFamily="34" charset="0"/>
              </a:rPr>
              <a:t> </a:t>
            </a:r>
            <a:r>
              <a:rPr lang="en-US" altLang="en-US" sz="3600" b="1" dirty="0" smtClean="0">
                <a:solidFill>
                  <a:srgbClr val="FFFFCC"/>
                </a:solidFill>
                <a:latin typeface="Calibri" pitchFamily="34" charset="0"/>
              </a:rPr>
              <a:t> (External compression)</a:t>
            </a:r>
            <a:endParaRPr lang="en-US" altLang="en-US" sz="3600" b="1" dirty="0">
              <a:solidFill>
                <a:srgbClr val="FFFFCC"/>
              </a:solidFill>
              <a:latin typeface="Calibri" pitchFamily="34" charset="0"/>
            </a:endParaRPr>
          </a:p>
          <a:p>
            <a:pPr marL="609600" indent="-609600">
              <a:buFontTx/>
              <a:buNone/>
            </a:pPr>
            <a:r>
              <a:rPr lang="en-US" altLang="en-US" sz="3600" b="1" dirty="0">
                <a:solidFill>
                  <a:srgbClr val="FFFFCC"/>
                </a:solidFill>
                <a:latin typeface="Calibri" pitchFamily="34" charset="0"/>
              </a:rPr>
              <a:t>			</a:t>
            </a:r>
            <a:r>
              <a:rPr lang="en-US" altLang="en-US" sz="3600" b="1" dirty="0" smtClean="0">
                <a:solidFill>
                  <a:srgbClr val="FFFFCC"/>
                </a:solidFill>
                <a:latin typeface="Calibri" pitchFamily="34" charset="0"/>
              </a:rPr>
              <a:t>      -   Pulmonary embolism (outflow obstruction)</a:t>
            </a:r>
            <a:endParaRPr lang="en-US" altLang="en-US" sz="3600" b="1" dirty="0">
              <a:solidFill>
                <a:srgbClr val="FFFFCC"/>
              </a:solidFill>
              <a:latin typeface="Calibri" pitchFamily="34" charset="0"/>
            </a:endParaRPr>
          </a:p>
          <a:p>
            <a:endParaRPr lang="en-US" dirty="0"/>
          </a:p>
        </p:txBody>
      </p:sp>
    </p:spTree>
    <p:extLst>
      <p:ext uri="{BB962C8B-B14F-4D97-AF65-F5344CB8AC3E}">
        <p14:creationId xmlns:p14="http://schemas.microsoft.com/office/powerpoint/2010/main" val="3833160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60" y="494675"/>
            <a:ext cx="12174940" cy="5951095"/>
          </a:xfrm>
          <a:prstGeom prst="rect">
            <a:avLst/>
          </a:prstGeom>
        </p:spPr>
      </p:pic>
    </p:spTree>
    <p:extLst>
      <p:ext uri="{BB962C8B-B14F-4D97-AF65-F5344CB8AC3E}">
        <p14:creationId xmlns:p14="http://schemas.microsoft.com/office/powerpoint/2010/main" val="416126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61" y="269823"/>
            <a:ext cx="12146366" cy="6378317"/>
          </a:xfrm>
          <a:prstGeom prst="rect">
            <a:avLst/>
          </a:prstGeom>
        </p:spPr>
      </p:pic>
    </p:spTree>
    <p:extLst>
      <p:ext uri="{BB962C8B-B14F-4D97-AF65-F5344CB8AC3E}">
        <p14:creationId xmlns:p14="http://schemas.microsoft.com/office/powerpoint/2010/main" val="2438525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4007" y="85060"/>
            <a:ext cx="9144000" cy="6702529"/>
          </a:xfrm>
          <a:prstGeom prst="rect">
            <a:avLst/>
          </a:prstGeom>
        </p:spPr>
      </p:pic>
    </p:spTree>
    <p:extLst>
      <p:ext uri="{BB962C8B-B14F-4D97-AF65-F5344CB8AC3E}">
        <p14:creationId xmlns:p14="http://schemas.microsoft.com/office/powerpoint/2010/main" val="2502768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539" y="114468"/>
            <a:ext cx="11540641" cy="6571145"/>
          </a:xfrm>
          <a:prstGeom prst="rect">
            <a:avLst/>
          </a:prstGeom>
        </p:spPr>
      </p:pic>
    </p:spTree>
    <p:extLst>
      <p:ext uri="{BB962C8B-B14F-4D97-AF65-F5344CB8AC3E}">
        <p14:creationId xmlns:p14="http://schemas.microsoft.com/office/powerpoint/2010/main" val="4087670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78" y="1514007"/>
            <a:ext cx="12041659" cy="3792511"/>
          </a:xfrm>
          <a:prstGeom prst="rect">
            <a:avLst/>
          </a:prstGeom>
        </p:spPr>
      </p:pic>
    </p:spTree>
    <p:extLst>
      <p:ext uri="{BB962C8B-B14F-4D97-AF65-F5344CB8AC3E}">
        <p14:creationId xmlns:p14="http://schemas.microsoft.com/office/powerpoint/2010/main" val="1532438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677" y="2588302"/>
            <a:ext cx="10353761" cy="1326321"/>
          </a:xfrm>
        </p:spPr>
        <p:txBody>
          <a:bodyPr/>
          <a:lstStyle/>
          <a:p>
            <a:r>
              <a:rPr lang="en-US" sz="6000" dirty="0" smtClean="0">
                <a:solidFill>
                  <a:srgbClr val="FFFF00"/>
                </a:solidFill>
              </a:rPr>
              <a:t>THANK YOU</a:t>
            </a:r>
            <a:endParaRPr lang="en-US" dirty="0">
              <a:solidFill>
                <a:srgbClr val="FFFF00"/>
              </a:solidFill>
            </a:endParaRPr>
          </a:p>
        </p:txBody>
      </p:sp>
    </p:spTree>
    <p:extLst>
      <p:ext uri="{BB962C8B-B14F-4D97-AF65-F5344CB8AC3E}">
        <p14:creationId xmlns:p14="http://schemas.microsoft.com/office/powerpoint/2010/main" val="3821250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latin typeface="Calibri" panose="020F0502020204030204" pitchFamily="34" charset="0"/>
              </a:rPr>
              <a:t>HYPOVOLEMIC SHOCK</a:t>
            </a:r>
            <a:endParaRPr lang="en-US" dirty="0"/>
          </a:p>
        </p:txBody>
      </p:sp>
      <p:sp>
        <p:nvSpPr>
          <p:cNvPr id="3" name="Content Placeholder 2"/>
          <p:cNvSpPr>
            <a:spLocks noGrp="1"/>
          </p:cNvSpPr>
          <p:nvPr>
            <p:ph idx="1"/>
          </p:nvPr>
        </p:nvSpPr>
        <p:spPr/>
        <p:txBody>
          <a:bodyPr>
            <a:normAutofit/>
          </a:bodyPr>
          <a:lstStyle/>
          <a:p>
            <a:r>
              <a:rPr lang="en-US" sz="3600" b="1" dirty="0" smtClean="0">
                <a:solidFill>
                  <a:srgbClr val="FF99FF"/>
                </a:solidFill>
                <a:latin typeface="Calibri" pitchFamily="34" charset="0"/>
              </a:rPr>
              <a:t>Mechanism</a:t>
            </a:r>
            <a:r>
              <a:rPr lang="en-US" sz="3600" b="1" dirty="0" smtClean="0">
                <a:latin typeface="Calibri" pitchFamily="34" charset="0"/>
              </a:rPr>
              <a:t> </a:t>
            </a:r>
            <a:r>
              <a:rPr lang="en-US" sz="3600" b="1" dirty="0" smtClean="0">
                <a:solidFill>
                  <a:srgbClr val="FFFFCC"/>
                </a:solidFill>
                <a:latin typeface="Calibri" pitchFamily="34" charset="0"/>
              </a:rPr>
              <a:t>– loss of blood or plasma volume leads to decreased cardiac output and reduced tissue perfusion</a:t>
            </a:r>
          </a:p>
          <a:p>
            <a:r>
              <a:rPr lang="en-US" sz="3600" b="1" dirty="0" smtClean="0">
                <a:solidFill>
                  <a:srgbClr val="FF99FF"/>
                </a:solidFill>
                <a:latin typeface="Calibri" pitchFamily="34" charset="0"/>
              </a:rPr>
              <a:t>Causes </a:t>
            </a:r>
            <a:r>
              <a:rPr lang="en-US" sz="3600" b="1" dirty="0" smtClean="0">
                <a:solidFill>
                  <a:srgbClr val="FFFFCC"/>
                </a:solidFill>
                <a:latin typeface="Calibri" pitchFamily="34" charset="0"/>
              </a:rPr>
              <a:t>– massive hemorrhage or fluid loss from severe burns</a:t>
            </a:r>
          </a:p>
          <a:p>
            <a:endParaRPr lang="en-US" sz="3200" dirty="0">
              <a:latin typeface="Calibri" pitchFamily="34" charset="0"/>
            </a:endParaRPr>
          </a:p>
        </p:txBody>
      </p:sp>
    </p:spTree>
    <p:extLst>
      <p:ext uri="{BB962C8B-B14F-4D97-AF65-F5344CB8AC3E}">
        <p14:creationId xmlns:p14="http://schemas.microsoft.com/office/powerpoint/2010/main" val="2488705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719" y="157732"/>
            <a:ext cx="5141626" cy="921587"/>
          </a:xfrm>
          <a:solidFill>
            <a:schemeClr val="accent6">
              <a:lumMod val="20000"/>
              <a:lumOff val="80000"/>
            </a:schemeClr>
          </a:solidFill>
        </p:spPr>
        <p:txBody>
          <a:bodyPr>
            <a:normAutofit/>
          </a:bodyPr>
          <a:lstStyle/>
          <a:p>
            <a:r>
              <a:rPr lang="en-US" sz="2800" dirty="0" smtClean="0">
                <a:solidFill>
                  <a:srgbClr val="7030A0"/>
                </a:solidFill>
                <a:effectLst/>
              </a:rPr>
              <a:t>Pathophysiology of hypovolemic shock</a:t>
            </a:r>
            <a:endParaRPr lang="en-US" sz="2800" dirty="0">
              <a:solidFill>
                <a:srgbClr val="7030A0"/>
              </a:solidFill>
              <a:effectLst/>
            </a:endParaRPr>
          </a:p>
        </p:txBody>
      </p:sp>
      <p:sp>
        <p:nvSpPr>
          <p:cNvPr id="3" name="TextBox 2"/>
          <p:cNvSpPr txBox="1"/>
          <p:nvPr/>
        </p:nvSpPr>
        <p:spPr>
          <a:xfrm>
            <a:off x="955875" y="1236265"/>
            <a:ext cx="2521844" cy="461665"/>
          </a:xfrm>
          <a:prstGeom prst="rect">
            <a:avLst/>
          </a:prstGeom>
          <a:solidFill>
            <a:srgbClr val="FFFF00"/>
          </a:solidFill>
        </p:spPr>
        <p:txBody>
          <a:bodyPr wrap="none" rtlCol="0">
            <a:spAutoFit/>
          </a:bodyPr>
          <a:lstStyle/>
          <a:p>
            <a:r>
              <a:rPr lang="en-US" sz="2400" b="1" dirty="0" smtClean="0">
                <a:solidFill>
                  <a:schemeClr val="accent2">
                    <a:lumMod val="50000"/>
                  </a:schemeClr>
                </a:solidFill>
              </a:rPr>
              <a:t>HYPOVOLEMIA</a:t>
            </a:r>
            <a:r>
              <a:rPr lang="en-US" b="1" dirty="0" smtClean="0">
                <a:solidFill>
                  <a:schemeClr val="accent2">
                    <a:lumMod val="50000"/>
                  </a:schemeClr>
                </a:solidFill>
              </a:rPr>
              <a:t> </a:t>
            </a:r>
            <a:endParaRPr lang="en-US" b="1" dirty="0">
              <a:solidFill>
                <a:schemeClr val="accent2">
                  <a:lumMod val="50000"/>
                </a:schemeClr>
              </a:solidFill>
            </a:endParaRPr>
          </a:p>
        </p:txBody>
      </p:sp>
      <p:sp>
        <p:nvSpPr>
          <p:cNvPr id="4" name="TextBox 3"/>
          <p:cNvSpPr txBox="1"/>
          <p:nvPr/>
        </p:nvSpPr>
        <p:spPr>
          <a:xfrm>
            <a:off x="874926" y="2631671"/>
            <a:ext cx="2563319" cy="830997"/>
          </a:xfrm>
          <a:prstGeom prst="rect">
            <a:avLst/>
          </a:prstGeom>
          <a:solidFill>
            <a:srgbClr val="CCFFCC"/>
          </a:solidFill>
        </p:spPr>
        <p:txBody>
          <a:bodyPr wrap="square" rtlCol="0">
            <a:spAutoFit/>
          </a:bodyPr>
          <a:lstStyle/>
          <a:p>
            <a:pPr algn="ctr"/>
            <a:r>
              <a:rPr lang="en-US" sz="2400" b="1" dirty="0" smtClean="0">
                <a:solidFill>
                  <a:srgbClr val="002060"/>
                </a:solidFill>
                <a:latin typeface="Calibri" panose="020F0502020204030204" pitchFamily="34" charset="0"/>
                <a:cs typeface="Calibri" panose="020F0502020204030204" pitchFamily="34" charset="0"/>
              </a:rPr>
              <a:t>Decreased venous return</a:t>
            </a:r>
            <a:endParaRPr lang="en-US" sz="2000" b="1" dirty="0">
              <a:solidFill>
                <a:srgbClr val="002060"/>
              </a:solidFill>
              <a:latin typeface="Calibri" panose="020F0502020204030204" pitchFamily="34" charset="0"/>
              <a:cs typeface="Calibri" panose="020F0502020204030204" pitchFamily="34" charset="0"/>
            </a:endParaRPr>
          </a:p>
        </p:txBody>
      </p:sp>
      <p:sp>
        <p:nvSpPr>
          <p:cNvPr id="5" name="TextBox 4"/>
          <p:cNvSpPr txBox="1"/>
          <p:nvPr/>
        </p:nvSpPr>
        <p:spPr>
          <a:xfrm>
            <a:off x="1107524" y="4479268"/>
            <a:ext cx="2503358" cy="830997"/>
          </a:xfrm>
          <a:prstGeom prst="rect">
            <a:avLst/>
          </a:prstGeom>
          <a:solidFill>
            <a:srgbClr val="CCFFCC"/>
          </a:solidFill>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D</a:t>
            </a:r>
            <a:r>
              <a:rPr lang="en-US" sz="2400" b="1" dirty="0" smtClean="0">
                <a:solidFill>
                  <a:srgbClr val="002060"/>
                </a:solidFill>
                <a:latin typeface="Calibri" panose="020F0502020204030204" pitchFamily="34" charset="0"/>
                <a:cs typeface="Calibri" panose="020F0502020204030204" pitchFamily="34" charset="0"/>
              </a:rPr>
              <a:t>ecreased preload</a:t>
            </a:r>
            <a:endParaRPr lang="en-US" sz="2400" b="1"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3610882" y="5831174"/>
            <a:ext cx="3357797" cy="830997"/>
          </a:xfrm>
          <a:prstGeom prst="rect">
            <a:avLst/>
          </a:prstGeom>
          <a:solidFill>
            <a:srgbClr val="FFCCFF"/>
          </a:solidFill>
        </p:spPr>
        <p:txBody>
          <a:bodyPr wrap="square" rtlCol="0">
            <a:spAutoFit/>
          </a:bodyPr>
          <a:lstStyle/>
          <a:p>
            <a:pPr algn="ctr"/>
            <a:r>
              <a:rPr lang="en-US" sz="2400" b="1" dirty="0" smtClean="0">
                <a:solidFill>
                  <a:srgbClr val="002060"/>
                </a:solidFill>
                <a:latin typeface="Calibri" panose="020F0502020204030204" pitchFamily="34" charset="0"/>
                <a:cs typeface="Calibri" panose="020F0502020204030204" pitchFamily="34" charset="0"/>
              </a:rPr>
              <a:t>DECREASED CARDIAC OUT PUT</a:t>
            </a:r>
            <a:endParaRPr lang="en-US" sz="2400" b="1" dirty="0">
              <a:solidFill>
                <a:srgbClr val="002060"/>
              </a:solidFill>
              <a:latin typeface="Calibri" panose="020F0502020204030204" pitchFamily="34" charset="0"/>
              <a:cs typeface="Calibri" panose="020F0502020204030204" pitchFamily="34" charset="0"/>
            </a:endParaRPr>
          </a:p>
        </p:txBody>
      </p:sp>
      <p:sp>
        <p:nvSpPr>
          <p:cNvPr id="7" name="TextBox 6"/>
          <p:cNvSpPr txBox="1"/>
          <p:nvPr/>
        </p:nvSpPr>
        <p:spPr>
          <a:xfrm>
            <a:off x="8829206" y="6052521"/>
            <a:ext cx="2278505" cy="461665"/>
          </a:xfrm>
          <a:prstGeom prst="rect">
            <a:avLst/>
          </a:prstGeom>
          <a:solidFill>
            <a:srgbClr val="CCFFCC"/>
          </a:solidFill>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H</a:t>
            </a:r>
            <a:r>
              <a:rPr lang="en-US" sz="2400" b="1" dirty="0" smtClean="0">
                <a:solidFill>
                  <a:srgbClr val="002060"/>
                </a:solidFill>
                <a:latin typeface="Calibri" panose="020F0502020204030204" pitchFamily="34" charset="0"/>
                <a:cs typeface="Calibri" panose="020F0502020204030204" pitchFamily="34" charset="0"/>
              </a:rPr>
              <a:t>ypotension </a:t>
            </a:r>
            <a:endParaRPr lang="en-US" sz="2400" b="1"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9346366" y="4204662"/>
            <a:ext cx="2420911" cy="1015663"/>
          </a:xfrm>
          <a:prstGeom prst="rect">
            <a:avLst/>
          </a:prstGeom>
          <a:solidFill>
            <a:srgbClr val="CCFFCC"/>
          </a:solidFill>
        </p:spPr>
        <p:txBody>
          <a:bodyPr wrap="square" rtlCol="0">
            <a:spAutoFit/>
          </a:bodyPr>
          <a:lstStyle/>
          <a:p>
            <a:pPr algn="ctr"/>
            <a:r>
              <a:rPr lang="en-US" sz="2000" b="1" dirty="0" smtClean="0">
                <a:solidFill>
                  <a:srgbClr val="002060"/>
                </a:solidFill>
              </a:rPr>
              <a:t>Perfusion failure and tissue hypoxia</a:t>
            </a:r>
            <a:endParaRPr lang="en-US" sz="2000" b="1" dirty="0">
              <a:solidFill>
                <a:srgbClr val="002060"/>
              </a:solidFill>
            </a:endParaRPr>
          </a:p>
        </p:txBody>
      </p:sp>
      <p:sp>
        <p:nvSpPr>
          <p:cNvPr id="9" name="TextBox 8"/>
          <p:cNvSpPr txBox="1"/>
          <p:nvPr/>
        </p:nvSpPr>
        <p:spPr>
          <a:xfrm>
            <a:off x="9522501" y="2660513"/>
            <a:ext cx="2154837" cy="711953"/>
          </a:xfrm>
          <a:prstGeom prst="rect">
            <a:avLst/>
          </a:prstGeom>
          <a:solidFill>
            <a:srgbClr val="CCFFCC"/>
          </a:solidFill>
        </p:spPr>
        <p:txBody>
          <a:bodyPr wrap="square" rtlCol="0">
            <a:spAutoFit/>
          </a:bodyPr>
          <a:lstStyle/>
          <a:p>
            <a:pPr algn="ctr"/>
            <a:r>
              <a:rPr lang="en-US" sz="2000" b="1" dirty="0" smtClean="0">
                <a:solidFill>
                  <a:srgbClr val="002060"/>
                </a:solidFill>
              </a:rPr>
              <a:t>Organ dysfunction</a:t>
            </a:r>
            <a:endParaRPr lang="en-US" b="1" dirty="0">
              <a:solidFill>
                <a:srgbClr val="002060"/>
              </a:solidFill>
            </a:endParaRPr>
          </a:p>
        </p:txBody>
      </p:sp>
      <p:sp>
        <p:nvSpPr>
          <p:cNvPr id="10" name="TextBox 9"/>
          <p:cNvSpPr txBox="1"/>
          <p:nvPr/>
        </p:nvSpPr>
        <p:spPr>
          <a:xfrm>
            <a:off x="7540051" y="1296855"/>
            <a:ext cx="3057994" cy="830997"/>
          </a:xfrm>
          <a:prstGeom prst="rect">
            <a:avLst/>
          </a:prstGeom>
          <a:solidFill>
            <a:srgbClr val="FFFF00"/>
          </a:solidFill>
        </p:spPr>
        <p:txBody>
          <a:bodyPr wrap="square" rtlCol="0">
            <a:spAutoFit/>
          </a:bodyPr>
          <a:lstStyle/>
          <a:p>
            <a:pPr algn="ctr"/>
            <a:r>
              <a:rPr lang="en-US" sz="2400" b="1" dirty="0" smtClean="0">
                <a:solidFill>
                  <a:schemeClr val="accent2">
                    <a:lumMod val="50000"/>
                  </a:schemeClr>
                </a:solidFill>
              </a:rPr>
              <a:t>MULTIORGAN FAILURE</a:t>
            </a:r>
            <a:endParaRPr lang="en-US" b="1" dirty="0">
              <a:solidFill>
                <a:schemeClr val="accent2">
                  <a:lumMod val="50000"/>
                </a:schemeClr>
              </a:solidFill>
            </a:endParaRPr>
          </a:p>
        </p:txBody>
      </p:sp>
      <p:sp>
        <p:nvSpPr>
          <p:cNvPr id="11" name="Down Arrow 10"/>
          <p:cNvSpPr/>
          <p:nvPr/>
        </p:nvSpPr>
        <p:spPr>
          <a:xfrm>
            <a:off x="2051907" y="1763056"/>
            <a:ext cx="209358" cy="803489"/>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051907" y="3507034"/>
            <a:ext cx="209358" cy="803489"/>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2359203" y="5602573"/>
            <a:ext cx="524154" cy="621014"/>
          </a:xfrm>
          <a:prstGeom prst="straightConnector1">
            <a:avLst/>
          </a:prstGeom>
          <a:ln>
            <a:solidFill>
              <a:schemeClr val="accent6">
                <a:lumMod val="40000"/>
                <a:lumOff val="6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6" name="Right Arrow 15"/>
          <p:cNvSpPr/>
          <p:nvPr/>
        </p:nvSpPr>
        <p:spPr>
          <a:xfrm>
            <a:off x="7261860" y="6246671"/>
            <a:ext cx="1154243" cy="230833"/>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10313232" y="5310265"/>
            <a:ext cx="284813" cy="584617"/>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10260766" y="3492321"/>
            <a:ext cx="284813" cy="584617"/>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flipV="1">
            <a:off x="9522501" y="2308485"/>
            <a:ext cx="738265" cy="258060"/>
          </a:xfrm>
          <a:prstGeom prst="straightConnector1">
            <a:avLst/>
          </a:prstGeom>
          <a:ln>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222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latin typeface="Calibri" panose="020F0502020204030204" pitchFamily="34" charset="0"/>
              </a:rPr>
              <a:t>NEUROGENIC SHOCK</a:t>
            </a:r>
            <a:endParaRPr lang="en-US" dirty="0"/>
          </a:p>
        </p:txBody>
      </p:sp>
      <p:sp>
        <p:nvSpPr>
          <p:cNvPr id="3" name="Content Placeholder 2"/>
          <p:cNvSpPr>
            <a:spLocks noGrp="1"/>
          </p:cNvSpPr>
          <p:nvPr>
            <p:ph idx="1"/>
          </p:nvPr>
        </p:nvSpPr>
        <p:spPr/>
        <p:txBody>
          <a:bodyPr>
            <a:normAutofit/>
          </a:bodyPr>
          <a:lstStyle/>
          <a:p>
            <a:r>
              <a:rPr lang="en-US" sz="3600" b="1" dirty="0" smtClean="0">
                <a:solidFill>
                  <a:srgbClr val="FF99FF"/>
                </a:solidFill>
                <a:effectLst/>
                <a:latin typeface="Calibri" pitchFamily="34" charset="0"/>
              </a:rPr>
              <a:t>Mechanism</a:t>
            </a:r>
            <a:r>
              <a:rPr lang="en-US" sz="3600" b="1" dirty="0" smtClean="0">
                <a:effectLst/>
                <a:latin typeface="Calibri" pitchFamily="34" charset="0"/>
              </a:rPr>
              <a:t> </a:t>
            </a:r>
            <a:r>
              <a:rPr lang="en-US" sz="3600" b="1" dirty="0" smtClean="0">
                <a:solidFill>
                  <a:srgbClr val="FFFFCC"/>
                </a:solidFill>
                <a:effectLst/>
                <a:latin typeface="Calibri" pitchFamily="34" charset="0"/>
              </a:rPr>
              <a:t>– result due to anesthetic accident or spinal cord injury which leads to loss of vascular tone and peripheral pooling of blood </a:t>
            </a:r>
            <a:endParaRPr lang="en-US" sz="3200" b="1" dirty="0">
              <a:solidFill>
                <a:srgbClr val="FFFFCC"/>
              </a:solidFill>
              <a:effectLst/>
              <a:latin typeface="Calibri" pitchFamily="34" charset="0"/>
            </a:endParaRPr>
          </a:p>
        </p:txBody>
      </p:sp>
    </p:spTree>
    <p:extLst>
      <p:ext uri="{BB962C8B-B14F-4D97-AF65-F5344CB8AC3E}">
        <p14:creationId xmlns:p14="http://schemas.microsoft.com/office/powerpoint/2010/main" val="2938272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latin typeface="Calibri" panose="020F0502020204030204" pitchFamily="34" charset="0"/>
              </a:rPr>
              <a:t>ANAPHYLACTIC SHOCK</a:t>
            </a:r>
            <a:endParaRPr lang="en-US" dirty="0"/>
          </a:p>
        </p:txBody>
      </p:sp>
      <p:sp>
        <p:nvSpPr>
          <p:cNvPr id="3" name="Content Placeholder 2"/>
          <p:cNvSpPr>
            <a:spLocks noGrp="1"/>
          </p:cNvSpPr>
          <p:nvPr>
            <p:ph idx="1"/>
          </p:nvPr>
        </p:nvSpPr>
        <p:spPr>
          <a:xfrm>
            <a:off x="457200" y="1856509"/>
            <a:ext cx="10810357" cy="3934691"/>
          </a:xfrm>
        </p:spPr>
        <p:txBody>
          <a:bodyPr>
            <a:normAutofit/>
          </a:bodyPr>
          <a:lstStyle/>
          <a:p>
            <a:r>
              <a:rPr lang="en-US" sz="3600" b="1" dirty="0" smtClean="0">
                <a:solidFill>
                  <a:srgbClr val="FF99FF"/>
                </a:solidFill>
                <a:latin typeface="Calibri" pitchFamily="34" charset="0"/>
              </a:rPr>
              <a:t>Mechanism </a:t>
            </a:r>
            <a:r>
              <a:rPr lang="en-US" sz="3600" b="1" dirty="0" smtClean="0">
                <a:solidFill>
                  <a:srgbClr val="FFFFCC"/>
                </a:solidFill>
                <a:latin typeface="Calibri" pitchFamily="34" charset="0"/>
              </a:rPr>
              <a:t>– in this there is systemic vasodilatation and increased vascular permeability caused by an Ig E- mediated hypersensitivity reaction </a:t>
            </a:r>
          </a:p>
          <a:p>
            <a:r>
              <a:rPr lang="en-US" sz="3600" b="1" dirty="0" smtClean="0">
                <a:solidFill>
                  <a:srgbClr val="FFFFCC"/>
                </a:solidFill>
                <a:latin typeface="Calibri" pitchFamily="34" charset="0"/>
              </a:rPr>
              <a:t>Acute widespread vasodilatation results in tissue </a:t>
            </a:r>
            <a:r>
              <a:rPr lang="en-US" sz="3600" b="1" dirty="0" err="1" smtClean="0">
                <a:solidFill>
                  <a:srgbClr val="FFFFCC"/>
                </a:solidFill>
                <a:latin typeface="Calibri" pitchFamily="34" charset="0"/>
              </a:rPr>
              <a:t>hypoperfusion</a:t>
            </a:r>
            <a:r>
              <a:rPr lang="en-US" sz="3600" b="1" dirty="0" smtClean="0">
                <a:solidFill>
                  <a:srgbClr val="FFFFCC"/>
                </a:solidFill>
                <a:latin typeface="Calibri" pitchFamily="34" charset="0"/>
              </a:rPr>
              <a:t> and hypoxia </a:t>
            </a:r>
            <a:endParaRPr lang="en-US" sz="3600" b="1" dirty="0">
              <a:solidFill>
                <a:srgbClr val="FFFFCC"/>
              </a:solidFill>
              <a:latin typeface="Calibri" pitchFamily="34" charset="0"/>
            </a:endParaRPr>
          </a:p>
        </p:txBody>
      </p:sp>
    </p:spTree>
    <p:extLst>
      <p:ext uri="{BB962C8B-B14F-4D97-AF65-F5344CB8AC3E}">
        <p14:creationId xmlns:p14="http://schemas.microsoft.com/office/powerpoint/2010/main" val="322840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latin typeface="Calibri" panose="020F0502020204030204" pitchFamily="34" charset="0"/>
              </a:rPr>
              <a:t>SEPTIC SHOCK</a:t>
            </a:r>
            <a:endParaRPr lang="en-US" dirty="0"/>
          </a:p>
        </p:txBody>
      </p:sp>
      <p:sp>
        <p:nvSpPr>
          <p:cNvPr id="3" name="Content Placeholder 2"/>
          <p:cNvSpPr>
            <a:spLocks noGrp="1"/>
          </p:cNvSpPr>
          <p:nvPr>
            <p:ph idx="1"/>
          </p:nvPr>
        </p:nvSpPr>
        <p:spPr/>
        <p:txBody>
          <a:bodyPr>
            <a:normAutofit/>
          </a:bodyPr>
          <a:lstStyle/>
          <a:p>
            <a:r>
              <a:rPr lang="en-US" sz="3200" b="1" dirty="0" smtClean="0">
                <a:solidFill>
                  <a:srgbClr val="66FFFF"/>
                </a:solidFill>
                <a:latin typeface="Calibri" pitchFamily="34" charset="0"/>
                <a:cs typeface="Calibri" pitchFamily="34" charset="0"/>
              </a:rPr>
              <a:t>Definition </a:t>
            </a:r>
            <a:r>
              <a:rPr lang="en-US" sz="3200" b="1" dirty="0" smtClean="0">
                <a:solidFill>
                  <a:srgbClr val="FFFFCC"/>
                </a:solidFill>
                <a:latin typeface="Calibri" pitchFamily="34" charset="0"/>
                <a:cs typeface="Calibri" pitchFamily="34" charset="0"/>
              </a:rPr>
              <a:t>- Septic shock is defined as   hypotension associated with severe sepsis and cannot be corrected by infusing fluids</a:t>
            </a:r>
            <a:endParaRPr lang="en-US" sz="3200" b="1" dirty="0">
              <a:solidFill>
                <a:srgbClr val="FFFFCC"/>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TM04033921[[fn=Damask]]</Template>
  <TotalTime>1461</TotalTime>
  <Words>1548</Words>
  <Application>Microsoft Office PowerPoint</Application>
  <PresentationFormat>Widescreen</PresentationFormat>
  <Paragraphs>255</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Bookman Old Style</vt:lpstr>
      <vt:lpstr>Calibri</vt:lpstr>
      <vt:lpstr>Century Gothic</vt:lpstr>
      <vt:lpstr>Helvetica Neue</vt:lpstr>
      <vt:lpstr>inherit</vt:lpstr>
      <vt:lpstr>Rockwell</vt:lpstr>
      <vt:lpstr>Damask</vt:lpstr>
      <vt:lpstr>SHOCK</vt:lpstr>
      <vt:lpstr>SHOCK</vt:lpstr>
      <vt:lpstr>SHOCK</vt:lpstr>
      <vt:lpstr>CARDIOGENIC SHOCK</vt:lpstr>
      <vt:lpstr>HYPOVOLEMIC SHOCK</vt:lpstr>
      <vt:lpstr>Pathophysiology of hypovolemic shock</vt:lpstr>
      <vt:lpstr>NEUROGENIC SHOCK</vt:lpstr>
      <vt:lpstr>ANAPHYLACTIC SHOCK</vt:lpstr>
      <vt:lpstr>SEPTIC SHOCK</vt:lpstr>
      <vt:lpstr>SEPTIC SHOCK</vt:lpstr>
      <vt:lpstr>Septic SHOCK</vt:lpstr>
      <vt:lpstr>SEPTIC SHOCK</vt:lpstr>
      <vt:lpstr>Septic SHOCK</vt:lpstr>
      <vt:lpstr>Septic SHOCK</vt:lpstr>
      <vt:lpstr>SEPTIC SHOCK</vt:lpstr>
      <vt:lpstr>Endothelial activation and injury</vt:lpstr>
      <vt:lpstr>Endothelial activation and injury</vt:lpstr>
      <vt:lpstr>SEPTIC SHOCK</vt:lpstr>
      <vt:lpstr>SEPTIC SHOCK</vt:lpstr>
      <vt:lpstr>SEPTIC SHOCK</vt:lpstr>
      <vt:lpstr>SEPTIC SHOCK PATHOGENESIS  Metabolic abnormalities  </vt:lpstr>
      <vt:lpstr>SEPTIC SHOCK</vt:lpstr>
      <vt:lpstr>SEPTIC SHOCK</vt:lpstr>
      <vt:lpstr>SEPTIC SHOCK</vt:lpstr>
      <vt:lpstr>SEPTIC SHOCK</vt:lpstr>
      <vt:lpstr>SEPTIC SHOCK</vt:lpstr>
      <vt:lpstr>SEPTIC SHOCK</vt:lpstr>
      <vt:lpstr>SEPTIC SHOCK – INITIAL PHASE</vt:lpstr>
      <vt:lpstr>SEPTIC SHOCK – INITIAL PHASE</vt:lpstr>
      <vt:lpstr>SEPTIC SHOCK</vt:lpstr>
      <vt:lpstr>Septic shock </vt:lpstr>
      <vt:lpstr>SEPTIC SHOCK</vt:lpstr>
      <vt:lpstr>SEPTIC SHOCK</vt:lpstr>
      <vt:lpstr>SEPTIC SHOCK</vt:lpstr>
      <vt:lpstr>SEPTIC SHOCK</vt:lpstr>
      <vt:lpstr>PowerPoint Presentation</vt:lpstr>
      <vt:lpstr>PowerPoint Presentation</vt:lpstr>
      <vt:lpstr>SEPTIC SHOCK</vt:lpstr>
      <vt:lpstr>SHOCK</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dc:title>
  <dc:creator>Shanthi Vissa</dc:creator>
  <cp:lastModifiedBy>Shanthi Vissa</cp:lastModifiedBy>
  <cp:revision>81</cp:revision>
  <dcterms:created xsi:type="dcterms:W3CDTF">2017-11-27T15:22:21Z</dcterms:created>
  <dcterms:modified xsi:type="dcterms:W3CDTF">2021-04-12T07:09:07Z</dcterms:modified>
</cp:coreProperties>
</file>