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3" r:id="rId22"/>
    <p:sldId id="274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607" autoAdjust="0"/>
  </p:normalViewPr>
  <p:slideViewPr>
    <p:cSldViewPr snapToGrid="0">
      <p:cViewPr>
        <p:scale>
          <a:sx n="51" d="100"/>
          <a:sy n="51" d="100"/>
        </p:scale>
        <p:origin x="773" y="43"/>
      </p:cViewPr>
      <p:guideLst/>
    </p:cSldViewPr>
  </p:slideViewPr>
  <p:outlineViewPr>
    <p:cViewPr>
      <p:scale>
        <a:sx n="33" d="100"/>
        <a:sy n="33" d="100"/>
      </p:scale>
      <p:origin x="0" y="-391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489364"/>
            <a:ext cx="8915399" cy="2262781"/>
          </a:xfrm>
        </p:spPr>
        <p:txBody>
          <a:bodyPr/>
          <a:lstStyle/>
          <a:p>
            <a:r>
              <a:rPr lang="en-US" b="1" dirty="0" smtClean="0"/>
              <a:t>HASHIMOTOS THYROIDITIS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819" y="554325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814" y="1560786"/>
            <a:ext cx="9982891" cy="4350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</a:rPr>
              <a:t>. Gene </a:t>
            </a:r>
            <a:r>
              <a:rPr lang="en-US" sz="3600" b="1" dirty="0">
                <a:solidFill>
                  <a:srgbClr val="002060"/>
                </a:solidFill>
              </a:rPr>
              <a:t>associated with Pathogenesis of Hashimoto </a:t>
            </a:r>
            <a:r>
              <a:rPr lang="en-US" sz="3600" b="1" dirty="0" smtClean="0">
                <a:solidFill>
                  <a:srgbClr val="002060"/>
                </a:solidFill>
              </a:rPr>
              <a:t>thyroiditis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4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819" y="374444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814" y="1560786"/>
            <a:ext cx="9982891" cy="4350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</a:rPr>
              <a:t>. Gene </a:t>
            </a:r>
            <a:r>
              <a:rPr lang="en-US" sz="3600" b="1" dirty="0">
                <a:solidFill>
                  <a:srgbClr val="002060"/>
                </a:solidFill>
              </a:rPr>
              <a:t>associated with Pathogenesis of Hashimoto thyroiditis</a:t>
            </a:r>
          </a:p>
          <a:p>
            <a:r>
              <a:rPr lang="en-US" sz="3600" b="1" dirty="0" smtClean="0"/>
              <a:t>Cytotoxic T-Lymphocyte associated – 4 (CTLA -4) gene</a:t>
            </a:r>
          </a:p>
          <a:p>
            <a:r>
              <a:rPr lang="en-US" sz="3600" b="1" dirty="0" smtClean="0"/>
              <a:t>The protein produced by this gene down regulates the T cell functioning.</a:t>
            </a:r>
          </a:p>
          <a:p>
            <a:r>
              <a:rPr lang="en-US" sz="3600" b="1" dirty="0" smtClean="0"/>
              <a:t>Polymorphism of CTLA -4 leads to increased activity of T-lymphocyte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4890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560" y="2133600"/>
            <a:ext cx="960278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5. Antibodies responsible for destruction of thyroid cells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1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560" y="2133600"/>
            <a:ext cx="9602788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5. Antibodies responsible for destruction of thyroid cells</a:t>
            </a:r>
          </a:p>
          <a:p>
            <a:pPr>
              <a:buFontTx/>
              <a:buChar char="-"/>
            </a:pPr>
            <a:r>
              <a:rPr lang="en-US" sz="3600" b="1" dirty="0" smtClean="0"/>
              <a:t>Thyroglobulin antibodies</a:t>
            </a:r>
          </a:p>
          <a:p>
            <a:pPr>
              <a:buFontTx/>
              <a:buChar char="-"/>
            </a:pPr>
            <a:r>
              <a:rPr lang="en-US" sz="3600" b="1" dirty="0" smtClean="0"/>
              <a:t>Thyroid microsomal antibodies</a:t>
            </a:r>
          </a:p>
          <a:p>
            <a:pPr>
              <a:buFontTx/>
              <a:buChar char="-"/>
            </a:pPr>
            <a:r>
              <a:rPr lang="en-US" sz="3600" b="1" dirty="0" smtClean="0"/>
              <a:t>Thyroid peroxidase antibodies</a:t>
            </a:r>
          </a:p>
          <a:p>
            <a:pPr>
              <a:buFontTx/>
              <a:buChar char="-"/>
            </a:pPr>
            <a:r>
              <a:rPr lang="en-US" sz="3600" b="1" dirty="0" smtClean="0"/>
              <a:t>TSH receptor antibodies</a:t>
            </a:r>
            <a:endParaRPr lang="en-US" b="1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5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6.</a:t>
            </a:r>
            <a:r>
              <a:rPr lang="en-US" sz="3600" b="1" dirty="0">
                <a:solidFill>
                  <a:srgbClr val="002060"/>
                </a:solidFill>
              </a:rPr>
              <a:t> Immunologic mechanism for destruction </a:t>
            </a:r>
            <a:r>
              <a:rPr lang="en-US" sz="3600" b="1" dirty="0" smtClean="0">
                <a:solidFill>
                  <a:srgbClr val="002060"/>
                </a:solidFill>
              </a:rPr>
              <a:t>of </a:t>
            </a:r>
            <a:r>
              <a:rPr lang="en-US" sz="3600" b="1" dirty="0">
                <a:solidFill>
                  <a:srgbClr val="002060"/>
                </a:solidFill>
              </a:rPr>
              <a:t>thyroid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0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307" y="0"/>
            <a:ext cx="8911687" cy="128089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PATHOGENESIS OF HASHIMOTO THYROIDITIS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5300" r="2997"/>
          <a:stretch/>
        </p:blipFill>
        <p:spPr>
          <a:xfrm>
            <a:off x="1843789" y="556970"/>
            <a:ext cx="10028421" cy="62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602788" cy="377762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7. Gross features of Hashimoto thyroiditis</a:t>
            </a: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0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GROSS FEATURES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64" y="1543988"/>
            <a:ext cx="4891347" cy="4766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4" y="1543988"/>
            <a:ext cx="5021700" cy="479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4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8. Microscopic features of Hashimoto thyroiditis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5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/>
          <a:stretch/>
        </p:blipFill>
        <p:spPr>
          <a:xfrm>
            <a:off x="1524000" y="0"/>
            <a:ext cx="10668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HASHIMOTO THYROIDITIS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889" y="1349115"/>
            <a:ext cx="10262584" cy="491313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3600" b="1" dirty="0" smtClean="0"/>
              <a:t>Other name of Hashimoto thyroiditis</a:t>
            </a:r>
          </a:p>
          <a:p>
            <a:pPr>
              <a:buAutoNum type="arabicPeriod"/>
            </a:pPr>
            <a:r>
              <a:rPr lang="en-US" sz="3600" b="1" dirty="0" smtClean="0"/>
              <a:t>Sex predilection for Hashimoto thyroiditis</a:t>
            </a:r>
          </a:p>
          <a:p>
            <a:pPr>
              <a:buAutoNum type="arabicPeriod"/>
            </a:pPr>
            <a:r>
              <a:rPr lang="en-US" sz="3600" b="1" dirty="0" smtClean="0"/>
              <a:t>Basic pathogenic mechanism of the disease</a:t>
            </a:r>
          </a:p>
          <a:p>
            <a:pPr>
              <a:buAutoNum type="arabicPeriod"/>
            </a:pPr>
            <a:r>
              <a:rPr lang="en-US" sz="3600" b="1" dirty="0" smtClean="0"/>
              <a:t>Gene associated with Pathogenesis of Hashimoto thyroiditis</a:t>
            </a:r>
          </a:p>
          <a:p>
            <a:pPr>
              <a:buAutoNum type="arabicPeriod"/>
            </a:pPr>
            <a:r>
              <a:rPr lang="en-US" sz="3600" b="1" dirty="0" smtClean="0"/>
              <a:t>Antibodies responsible for destruction of thyroid cells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586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194871"/>
            <a:ext cx="9878516" cy="64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554" y="2133600"/>
            <a:ext cx="9301058" cy="377762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9. Presenting clinical features in disease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3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CLINICAL FEATURES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0" b="20219"/>
          <a:stretch/>
        </p:blipFill>
        <p:spPr>
          <a:xfrm>
            <a:off x="2698226" y="1391964"/>
            <a:ext cx="8618999" cy="49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53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10. Malignancies which can arise in the background of Hashimoto </a:t>
            </a:r>
            <a:r>
              <a:rPr lang="en-US" sz="3600" b="1" dirty="0" err="1">
                <a:solidFill>
                  <a:srgbClr val="002060"/>
                </a:solidFill>
              </a:rPr>
              <a:t>thyoiditis</a:t>
            </a:r>
            <a:endParaRPr lang="en-US" sz="36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6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</a:rPr>
              <a:t>10. Malignancies which can arise in the background of Hashimoto </a:t>
            </a:r>
            <a:r>
              <a:rPr lang="en-US" sz="3600" b="1" dirty="0" smtClean="0">
                <a:solidFill>
                  <a:srgbClr val="002060"/>
                </a:solidFill>
              </a:rPr>
              <a:t>thyroiditis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chemeClr val="tx1"/>
                </a:solidFill>
              </a:rPr>
              <a:t>B cell non-</a:t>
            </a:r>
            <a:r>
              <a:rPr lang="en-US" sz="3600" b="1" dirty="0" err="1" smtClean="0">
                <a:solidFill>
                  <a:schemeClr val="tx1"/>
                </a:solidFill>
              </a:rPr>
              <a:t>hodgkins</a:t>
            </a:r>
            <a:r>
              <a:rPr lang="en-US" sz="3600" b="1" dirty="0" smtClean="0">
                <a:solidFill>
                  <a:schemeClr val="tx1"/>
                </a:solidFill>
              </a:rPr>
              <a:t> lymphoma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chemeClr val="tx1"/>
                </a:solidFill>
              </a:rPr>
              <a:t>Papillary carcinoma</a:t>
            </a:r>
            <a:endParaRPr lang="en-US" sz="3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2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356" y="363726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53067"/>
            <a:ext cx="10515600" cy="5313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6.</a:t>
            </a:r>
            <a:r>
              <a:rPr lang="en-US" sz="3600" b="1" dirty="0" smtClean="0"/>
              <a:t> Immunologic mechanism for destruction                    of thyroid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7.</a:t>
            </a:r>
            <a:r>
              <a:rPr lang="en-US" sz="3600" b="1" dirty="0" smtClean="0"/>
              <a:t> Gross features of Hashimoto thyroiditis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8.</a:t>
            </a:r>
            <a:r>
              <a:rPr lang="en-US" sz="3600" b="1" dirty="0" smtClean="0"/>
              <a:t> Microscopic features of Hashimoto thyroiditis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9.</a:t>
            </a:r>
            <a:r>
              <a:rPr lang="en-US" sz="3600" b="1" dirty="0" smtClean="0"/>
              <a:t> Presenting clinical features in disease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10.</a:t>
            </a:r>
            <a:r>
              <a:rPr lang="en-US" sz="3600" b="1" dirty="0" smtClean="0"/>
              <a:t> Malignancies which can arise in the background of Hashimoto </a:t>
            </a:r>
            <a:r>
              <a:rPr lang="en-US" sz="3600" b="1" dirty="0" err="1" smtClean="0"/>
              <a:t>thyoiditis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773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1. Other name of Hashimoto thyroiditis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0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085" y="2208552"/>
            <a:ext cx="7824866" cy="3777622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Other name of Hashimoto thyroiditis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chemeClr val="tx1"/>
                </a:solidFill>
              </a:rPr>
              <a:t>Struma </a:t>
            </a:r>
            <a:r>
              <a:rPr lang="en-US" sz="3600" b="1" dirty="0" err="1" smtClean="0">
                <a:solidFill>
                  <a:schemeClr val="tx1"/>
                </a:solidFill>
              </a:rPr>
              <a:t>lymphomatosa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chemeClr val="tx1"/>
                </a:solidFill>
              </a:rPr>
              <a:t>First described by </a:t>
            </a:r>
            <a:r>
              <a:rPr lang="en-US" sz="3600" b="1" dirty="0" err="1" smtClean="0">
                <a:solidFill>
                  <a:schemeClr val="tx1"/>
                </a:solidFill>
              </a:rPr>
              <a:t>Hakaru</a:t>
            </a:r>
            <a:r>
              <a:rPr lang="en-US" sz="3600" b="1" dirty="0" smtClean="0">
                <a:solidFill>
                  <a:schemeClr val="tx1"/>
                </a:solidFill>
              </a:rPr>
              <a:t> Hashimoto , Japanese ophthalmologist in 1912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93" y="1678899"/>
            <a:ext cx="3710574" cy="496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2. </a:t>
            </a:r>
            <a:r>
              <a:rPr lang="en-US" sz="3600" b="1" dirty="0">
                <a:solidFill>
                  <a:srgbClr val="002060"/>
                </a:solidFill>
              </a:rPr>
              <a:t>Sex predilection for Hashimoto </a:t>
            </a:r>
            <a:r>
              <a:rPr lang="en-US" sz="3600" b="1" dirty="0" smtClean="0">
                <a:solidFill>
                  <a:srgbClr val="002060"/>
                </a:solidFill>
              </a:rPr>
              <a:t>thyroiditis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0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2. </a:t>
            </a:r>
            <a:r>
              <a:rPr lang="en-US" sz="3600" b="1" dirty="0">
                <a:solidFill>
                  <a:srgbClr val="002060"/>
                </a:solidFill>
              </a:rPr>
              <a:t>Sex predilection for Hashimoto thyroiditis</a:t>
            </a:r>
          </a:p>
          <a:p>
            <a:pPr>
              <a:buFontTx/>
              <a:buChar char="-"/>
            </a:pPr>
            <a:r>
              <a:rPr lang="en-US" sz="3600" b="1" dirty="0" smtClean="0"/>
              <a:t>Most common in females with female to male ratio of 10:1 to 20:1</a:t>
            </a:r>
          </a:p>
          <a:p>
            <a:pPr>
              <a:buFontTx/>
              <a:buChar char="-"/>
            </a:pPr>
            <a:r>
              <a:rPr lang="en-US" sz="3600" b="1" dirty="0" smtClean="0"/>
              <a:t>Common age group is 45 </a:t>
            </a:r>
            <a:r>
              <a:rPr lang="en-US" sz="3600" b="1" dirty="0" err="1" smtClean="0"/>
              <a:t>yrs</a:t>
            </a:r>
            <a:r>
              <a:rPr lang="en-US" sz="3600" b="1" dirty="0" smtClean="0"/>
              <a:t> to 65yrs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389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3. </a:t>
            </a:r>
            <a:r>
              <a:rPr lang="en-US" sz="3600" b="1" dirty="0">
                <a:solidFill>
                  <a:srgbClr val="002060"/>
                </a:solidFill>
              </a:rPr>
              <a:t>Basic pathogenic mechanism of the disease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708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HASHIMOTO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3. </a:t>
            </a:r>
            <a:r>
              <a:rPr lang="en-US" sz="3600" b="1" dirty="0">
                <a:solidFill>
                  <a:srgbClr val="002060"/>
                </a:solidFill>
              </a:rPr>
              <a:t>Basic pathogenic mechanism of the disease</a:t>
            </a:r>
          </a:p>
          <a:p>
            <a:pPr marL="0" indent="0">
              <a:buNone/>
            </a:pPr>
            <a:r>
              <a:rPr lang="en-US" sz="3600" b="1" dirty="0" smtClean="0"/>
              <a:t>- Autoimmune destruction of thyroid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8113614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</TotalTime>
  <Words>334</Words>
  <Application>Microsoft Office PowerPoint</Application>
  <PresentationFormat>Widescreen</PresentationFormat>
  <Paragraphs>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HASHIMOTOS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HASHIMOTO THYROIDITIS</vt:lpstr>
      <vt:lpstr>PATHOGENESIS OF HASHIMOTO THYROIDITIS</vt:lpstr>
      <vt:lpstr>PowerPoint Presentation</vt:lpstr>
      <vt:lpstr>GROSS FEATURES</vt:lpstr>
      <vt:lpstr>PowerPoint Presentation</vt:lpstr>
      <vt:lpstr>PowerPoint Presentation</vt:lpstr>
      <vt:lpstr>PowerPoint Presentation</vt:lpstr>
      <vt:lpstr>HASHIMOTO THYROIDITIS</vt:lpstr>
      <vt:lpstr>CLINICAL FEATURES</vt:lpstr>
      <vt:lpstr>HASHIMOTO THYROIDITIS</vt:lpstr>
      <vt:lpstr>HASHIMOTO THYROIDITIS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HASHIMOTOS THYROIDITIS</dc:title>
  <dc:creator>Shanthi Vissa</dc:creator>
  <cp:lastModifiedBy>Shanthi Vissa</cp:lastModifiedBy>
  <cp:revision>11</cp:revision>
  <dcterms:created xsi:type="dcterms:W3CDTF">2017-09-05T00:43:15Z</dcterms:created>
  <dcterms:modified xsi:type="dcterms:W3CDTF">2017-09-05T04:59:57Z</dcterms:modified>
</cp:coreProperties>
</file>